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57" r:id="rId3"/>
    <p:sldId id="298" r:id="rId4"/>
    <p:sldId id="276" r:id="rId5"/>
    <p:sldId id="278" r:id="rId6"/>
    <p:sldId id="319" r:id="rId7"/>
    <p:sldId id="316" r:id="rId8"/>
    <p:sldId id="309" r:id="rId9"/>
    <p:sldId id="258" r:id="rId10"/>
    <p:sldId id="299" r:id="rId11"/>
    <p:sldId id="277" r:id="rId12"/>
    <p:sldId id="280" r:id="rId13"/>
    <p:sldId id="259" r:id="rId14"/>
    <p:sldId id="300" r:id="rId15"/>
    <p:sldId id="260" r:id="rId16"/>
    <p:sldId id="279" r:id="rId17"/>
    <p:sldId id="262" r:id="rId18"/>
    <p:sldId id="281" r:id="rId19"/>
    <p:sldId id="320" r:id="rId20"/>
    <p:sldId id="263" r:id="rId21"/>
    <p:sldId id="301" r:id="rId22"/>
    <p:sldId id="264" r:id="rId23"/>
    <p:sldId id="265" r:id="rId24"/>
    <p:sldId id="266" r:id="rId25"/>
    <p:sldId id="321" r:id="rId26"/>
    <p:sldId id="268" r:id="rId27"/>
    <p:sldId id="323" r:id="rId28"/>
    <p:sldId id="282" r:id="rId29"/>
    <p:sldId id="302" r:id="rId30"/>
    <p:sldId id="283" r:id="rId31"/>
    <p:sldId id="284" r:id="rId32"/>
    <p:sldId id="285" r:id="rId33"/>
    <p:sldId id="286" r:id="rId34"/>
    <p:sldId id="303" r:id="rId35"/>
    <p:sldId id="287" r:id="rId36"/>
    <p:sldId id="304" r:id="rId37"/>
    <p:sldId id="288" r:id="rId38"/>
    <p:sldId id="305" r:id="rId39"/>
    <p:sldId id="289" r:id="rId40"/>
    <p:sldId id="306" r:id="rId41"/>
    <p:sldId id="290" r:id="rId42"/>
    <p:sldId id="307" r:id="rId43"/>
    <p:sldId id="291" r:id="rId44"/>
    <p:sldId id="308" r:id="rId45"/>
    <p:sldId id="322" r:id="rId46"/>
    <p:sldId id="297" r:id="rId47"/>
    <p:sldId id="310" r:id="rId48"/>
    <p:sldId id="324" r:id="rId49"/>
    <p:sldId id="317" r:id="rId50"/>
    <p:sldId id="318" r:id="rId51"/>
    <p:sldId id="312" r:id="rId52"/>
    <p:sldId id="311" r:id="rId53"/>
    <p:sldId id="313" r:id="rId54"/>
    <p:sldId id="314" r:id="rId55"/>
    <p:sldId id="315" r:id="rId56"/>
    <p:sldId id="292" r:id="rId57"/>
    <p:sldId id="293" r:id="rId58"/>
    <p:sldId id="294" r:id="rId59"/>
    <p:sldId id="296" r:id="rId60"/>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314" autoAdjust="0"/>
  </p:normalViewPr>
  <p:slideViewPr>
    <p:cSldViewPr showGuides="1">
      <p:cViewPr varScale="1">
        <p:scale>
          <a:sx n="99" d="100"/>
          <a:sy n="99" d="100"/>
        </p:scale>
        <p:origin x="-1284" y="-96"/>
      </p:cViewPr>
      <p:guideLst>
        <p:guide orient="horz" pos="2160"/>
        <p:guide pos="2880"/>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8E3CF-D0F4-4C88-8323-0C98AC5CE06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E3DB894-FE46-4CF0-8B37-44A1ED3B7CEA}">
      <dgm:prSet phldrT="[Text]"/>
      <dgm:spPr/>
      <dgm:t>
        <a:bodyPr/>
        <a:lstStyle/>
        <a:p>
          <a:r>
            <a:rPr lang="en-US" dirty="0" smtClean="0"/>
            <a:t>Phase 1</a:t>
          </a:r>
          <a:endParaRPr lang="en-US" dirty="0"/>
        </a:p>
      </dgm:t>
    </dgm:pt>
    <dgm:pt modelId="{6758F2CD-92E7-4EC3-AA54-45B9307A9E65}" type="parTrans" cxnId="{B60A412C-463F-4F8E-97BC-68D9473E1DD7}">
      <dgm:prSet/>
      <dgm:spPr/>
      <dgm:t>
        <a:bodyPr/>
        <a:lstStyle/>
        <a:p>
          <a:endParaRPr lang="en-US"/>
        </a:p>
      </dgm:t>
    </dgm:pt>
    <dgm:pt modelId="{4F7EC43F-B6DF-44E7-9FFE-09B25F9B7D6E}" type="sibTrans" cxnId="{B60A412C-463F-4F8E-97BC-68D9473E1DD7}">
      <dgm:prSet/>
      <dgm:spPr/>
      <dgm:t>
        <a:bodyPr/>
        <a:lstStyle/>
        <a:p>
          <a:endParaRPr lang="en-US"/>
        </a:p>
      </dgm:t>
    </dgm:pt>
    <dgm:pt modelId="{CDBE1B9A-D90C-40DA-8702-8461FD0E24DE}">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b="0" dirty="0" smtClean="0">
              <a:solidFill>
                <a:srgbClr val="000000"/>
              </a:solidFill>
            </a:rPr>
            <a:t>Confidentiality Agreement (CDA)</a:t>
          </a:r>
          <a:endParaRPr lang="en-US" sz="1050" b="0" dirty="0">
            <a:solidFill>
              <a:srgbClr val="000000"/>
            </a:solidFill>
          </a:endParaRPr>
        </a:p>
      </dgm:t>
    </dgm:pt>
    <dgm:pt modelId="{809C71C5-1FD4-432D-9E26-B5CEEC2E15C3}" type="parTrans" cxnId="{B4239CBE-8C6B-4B63-90F1-C82E823BC42D}">
      <dgm:prSet/>
      <dgm:spPr/>
      <dgm:t>
        <a:bodyPr/>
        <a:lstStyle/>
        <a:p>
          <a:endParaRPr lang="en-US"/>
        </a:p>
      </dgm:t>
    </dgm:pt>
    <dgm:pt modelId="{7EA1441F-FC78-4C86-8185-C0FE9756F139}" type="sibTrans" cxnId="{B4239CBE-8C6B-4B63-90F1-C82E823BC42D}">
      <dgm:prSet/>
      <dgm:spPr/>
      <dgm:t>
        <a:bodyPr/>
        <a:lstStyle/>
        <a:p>
          <a:endParaRPr lang="en-US"/>
        </a:p>
      </dgm:t>
    </dgm:pt>
    <dgm:pt modelId="{02CAB5EE-3779-4648-8C44-EF58FBCF6CE6}">
      <dgm:prSet phldrT="[Text]"/>
      <dgm:spPr/>
      <dgm:t>
        <a:bodyPr/>
        <a:lstStyle/>
        <a:p>
          <a:r>
            <a:rPr lang="en-US" dirty="0" smtClean="0"/>
            <a:t>Phase 3</a:t>
          </a:r>
          <a:endParaRPr lang="en-US" dirty="0"/>
        </a:p>
      </dgm:t>
    </dgm:pt>
    <dgm:pt modelId="{9370139F-B3B9-4D9C-9D8C-6D791B1FDCC8}" type="parTrans" cxnId="{A65E6FF8-781F-4548-B0D8-9E162159E867}">
      <dgm:prSet/>
      <dgm:spPr/>
      <dgm:t>
        <a:bodyPr/>
        <a:lstStyle/>
        <a:p>
          <a:endParaRPr lang="en-US"/>
        </a:p>
      </dgm:t>
    </dgm:pt>
    <dgm:pt modelId="{79A42E22-ABE8-4511-A41E-25DFEEE6597F}" type="sibTrans" cxnId="{A65E6FF8-781F-4548-B0D8-9E162159E867}">
      <dgm:prSet/>
      <dgm:spPr/>
      <dgm:t>
        <a:bodyPr/>
        <a:lstStyle/>
        <a:p>
          <a:endParaRPr lang="en-US"/>
        </a:p>
      </dgm:t>
    </dgm:pt>
    <dgm:pt modelId="{BC3ECEC3-A76F-4ABB-AC1F-5CBD749460B2}">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Submit to committees</a:t>
          </a:r>
          <a:endParaRPr lang="en-US" sz="1050" dirty="0">
            <a:solidFill>
              <a:srgbClr val="000000"/>
            </a:solidFill>
          </a:endParaRPr>
        </a:p>
      </dgm:t>
    </dgm:pt>
    <dgm:pt modelId="{B2C2F149-4041-446C-A766-7D50451C002D}" type="parTrans" cxnId="{A7420557-9868-4FED-B35C-0448C0EEF488}">
      <dgm:prSet/>
      <dgm:spPr/>
      <dgm:t>
        <a:bodyPr/>
        <a:lstStyle/>
        <a:p>
          <a:endParaRPr lang="en-US"/>
        </a:p>
      </dgm:t>
    </dgm:pt>
    <dgm:pt modelId="{48F92C01-CE75-4584-9939-E9AA98F60407}" type="sibTrans" cxnId="{A7420557-9868-4FED-B35C-0448C0EEF488}">
      <dgm:prSet/>
      <dgm:spPr/>
      <dgm:t>
        <a:bodyPr/>
        <a:lstStyle/>
        <a:p>
          <a:endParaRPr lang="en-US"/>
        </a:p>
      </dgm:t>
    </dgm:pt>
    <dgm:pt modelId="{2579D30D-A925-4CA6-8328-3640C31045A1}">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tx1"/>
              </a:solidFill>
            </a:rPr>
            <a:t>Phase 4</a:t>
          </a:r>
          <a:endParaRPr lang="en-US" dirty="0">
            <a:solidFill>
              <a:schemeClr val="tx1"/>
            </a:solidFill>
          </a:endParaRPr>
        </a:p>
      </dgm:t>
    </dgm:pt>
    <dgm:pt modelId="{54072426-6F6B-445F-B2CD-830778A6BB86}" type="parTrans" cxnId="{08B4C56D-E4F2-4A93-92B0-EA72EF864B3F}">
      <dgm:prSet/>
      <dgm:spPr/>
      <dgm:t>
        <a:bodyPr/>
        <a:lstStyle/>
        <a:p>
          <a:endParaRPr lang="en-US"/>
        </a:p>
      </dgm:t>
    </dgm:pt>
    <dgm:pt modelId="{E917D4C3-8231-497A-B69E-9091241930CA}" type="sibTrans" cxnId="{08B4C56D-E4F2-4A93-92B0-EA72EF864B3F}">
      <dgm:prSet/>
      <dgm:spPr/>
      <dgm:t>
        <a:bodyPr/>
        <a:lstStyle/>
        <a:p>
          <a:endParaRPr lang="en-US"/>
        </a:p>
      </dgm:t>
    </dgm:pt>
    <dgm:pt modelId="{886597B2-9C60-45A0-A8FB-47DBC49AF04A}">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Regulatory documents</a:t>
          </a:r>
          <a:endParaRPr lang="en-US" sz="1050" dirty="0">
            <a:solidFill>
              <a:srgbClr val="000000"/>
            </a:solidFill>
          </a:endParaRPr>
        </a:p>
      </dgm:t>
    </dgm:pt>
    <dgm:pt modelId="{DF50D1B0-D193-4247-9C97-B6DCF7765F0D}" type="parTrans" cxnId="{6DCF62AA-09B4-4A4E-AAAC-34543F04F34D}">
      <dgm:prSet/>
      <dgm:spPr/>
      <dgm:t>
        <a:bodyPr/>
        <a:lstStyle/>
        <a:p>
          <a:endParaRPr lang="en-US"/>
        </a:p>
      </dgm:t>
    </dgm:pt>
    <dgm:pt modelId="{C08D7EA3-2A58-4660-8EC9-4CFBB605ED3D}" type="sibTrans" cxnId="{6DCF62AA-09B4-4A4E-AAAC-34543F04F34D}">
      <dgm:prSet/>
      <dgm:spPr/>
      <dgm:t>
        <a:bodyPr/>
        <a:lstStyle/>
        <a:p>
          <a:endParaRPr lang="en-US"/>
        </a:p>
      </dgm:t>
    </dgm:pt>
    <dgm:pt modelId="{6350028E-1B4D-47AD-B11F-3BF04B8F8A1C}">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Financial disclosures</a:t>
          </a:r>
          <a:endParaRPr lang="en-US" sz="1050" dirty="0">
            <a:solidFill>
              <a:srgbClr val="000000"/>
            </a:solidFill>
          </a:endParaRPr>
        </a:p>
      </dgm:t>
    </dgm:pt>
    <dgm:pt modelId="{C43EC60C-B9FB-4D57-AD00-1DDA01D26A91}" type="parTrans" cxnId="{C308A5E8-6063-4972-9145-B1B56FF7A85D}">
      <dgm:prSet/>
      <dgm:spPr/>
      <dgm:t>
        <a:bodyPr/>
        <a:lstStyle/>
        <a:p>
          <a:endParaRPr lang="en-US"/>
        </a:p>
      </dgm:t>
    </dgm:pt>
    <dgm:pt modelId="{7782AD8C-C367-4BFB-8C92-7E246B6FCC8D}" type="sibTrans" cxnId="{C308A5E8-6063-4972-9145-B1B56FF7A85D}">
      <dgm:prSet/>
      <dgm:spPr/>
      <dgm:t>
        <a:bodyPr/>
        <a:lstStyle/>
        <a:p>
          <a:endParaRPr lang="en-US"/>
        </a:p>
      </dgm:t>
    </dgm:pt>
    <dgm:pt modelId="{FC8F1E54-DF3C-4688-91DE-9E4A372A0A02}">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FDA 1572</a:t>
          </a:r>
          <a:endParaRPr lang="en-US" sz="1050" dirty="0">
            <a:solidFill>
              <a:srgbClr val="000000"/>
            </a:solidFill>
          </a:endParaRPr>
        </a:p>
      </dgm:t>
    </dgm:pt>
    <dgm:pt modelId="{9E1A244A-8072-43B6-8B7C-2B5271380347}" type="parTrans" cxnId="{1C857FD0-5CB8-42C7-8DBA-38751F226337}">
      <dgm:prSet/>
      <dgm:spPr/>
      <dgm:t>
        <a:bodyPr/>
        <a:lstStyle/>
        <a:p>
          <a:endParaRPr lang="en-US"/>
        </a:p>
      </dgm:t>
    </dgm:pt>
    <dgm:pt modelId="{7D2A5970-1792-43F6-85B7-CDA5F195B2A4}" type="sibTrans" cxnId="{1C857FD0-5CB8-42C7-8DBA-38751F226337}">
      <dgm:prSet/>
      <dgm:spPr/>
      <dgm:t>
        <a:bodyPr/>
        <a:lstStyle/>
        <a:p>
          <a:endParaRPr lang="en-US"/>
        </a:p>
      </dgm:t>
    </dgm:pt>
    <dgm:pt modelId="{A415D3E7-2D0A-400A-A5A9-C3EDC75BE83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Clinicaltrials.gov </a:t>
          </a:r>
          <a:endParaRPr lang="en-US" sz="1050" dirty="0">
            <a:solidFill>
              <a:srgbClr val="000000"/>
            </a:solidFill>
          </a:endParaRPr>
        </a:p>
      </dgm:t>
    </dgm:pt>
    <dgm:pt modelId="{F26B63B7-3E39-44E2-91A7-FDD6DB901757}" type="parTrans" cxnId="{80B6FF16-041A-42F5-9A2E-E88FBC855555}">
      <dgm:prSet/>
      <dgm:spPr/>
      <dgm:t>
        <a:bodyPr/>
        <a:lstStyle/>
        <a:p>
          <a:endParaRPr lang="en-US"/>
        </a:p>
      </dgm:t>
    </dgm:pt>
    <dgm:pt modelId="{AD2ABED7-466E-4F8F-9D66-5C5FCBFB39F3}" type="sibTrans" cxnId="{80B6FF16-041A-42F5-9A2E-E88FBC855555}">
      <dgm:prSet/>
      <dgm:spPr/>
      <dgm:t>
        <a:bodyPr/>
        <a:lstStyle/>
        <a:p>
          <a:endParaRPr lang="en-US"/>
        </a:p>
      </dgm:t>
    </dgm:pt>
    <dgm:pt modelId="{4826E5DB-DA9C-4531-B4E5-A87DFE95556D}">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Phase 2</a:t>
          </a:r>
          <a:endParaRPr lang="en-US" sz="1050" dirty="0">
            <a:solidFill>
              <a:srgbClr val="000000"/>
            </a:solidFill>
          </a:endParaRPr>
        </a:p>
      </dgm:t>
    </dgm:pt>
    <dgm:pt modelId="{426236DD-003A-43B5-8403-34687D000932}" type="parTrans" cxnId="{656752A3-EE4A-4A40-B809-34DFFEACDF83}">
      <dgm:prSet/>
      <dgm:spPr/>
      <dgm:t>
        <a:bodyPr/>
        <a:lstStyle/>
        <a:p>
          <a:endParaRPr lang="en-US"/>
        </a:p>
      </dgm:t>
    </dgm:pt>
    <dgm:pt modelId="{6F31E037-2F11-47C0-B3B5-71CD7F6A622E}" type="sibTrans" cxnId="{656752A3-EE4A-4A40-B809-34DFFEACDF83}">
      <dgm:prSet/>
      <dgm:spPr/>
      <dgm:t>
        <a:bodyPr/>
        <a:lstStyle/>
        <a:p>
          <a:endParaRPr lang="en-US"/>
        </a:p>
      </dgm:t>
    </dgm:pt>
    <dgm:pt modelId="{E13C955E-2769-4F18-A1B2-2EA5C6F19A54}">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b="0" dirty="0" smtClean="0">
              <a:solidFill>
                <a:srgbClr val="000000"/>
              </a:solidFill>
            </a:rPr>
            <a:t>Feasibility</a:t>
          </a:r>
          <a:endParaRPr lang="en-US" sz="1050" b="0" dirty="0">
            <a:solidFill>
              <a:srgbClr val="000000"/>
            </a:solidFill>
          </a:endParaRPr>
        </a:p>
      </dgm:t>
    </dgm:pt>
    <dgm:pt modelId="{1DED48CE-BC29-4C14-9A70-0A181F611C0B}" type="parTrans" cxnId="{26754624-D888-4BFC-9B4D-43DB8A53BEEF}">
      <dgm:prSet/>
      <dgm:spPr/>
      <dgm:t>
        <a:bodyPr/>
        <a:lstStyle/>
        <a:p>
          <a:endParaRPr lang="en-US"/>
        </a:p>
      </dgm:t>
    </dgm:pt>
    <dgm:pt modelId="{A9C81A7D-B7EC-444B-9A73-F536254B1552}" type="sibTrans" cxnId="{26754624-D888-4BFC-9B4D-43DB8A53BEEF}">
      <dgm:prSet/>
      <dgm:spPr/>
      <dgm:t>
        <a:bodyPr/>
        <a:lstStyle/>
        <a:p>
          <a:endParaRPr lang="en-US"/>
        </a:p>
      </dgm:t>
    </dgm:pt>
    <dgm:pt modelId="{7C0F9ED4-6FFC-4C36-8ACD-BD042917F98F}">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Contract to DSP via UIRIS</a:t>
          </a:r>
          <a:endParaRPr lang="en-US" sz="1050" dirty="0">
            <a:solidFill>
              <a:srgbClr val="000000"/>
            </a:solidFill>
          </a:endParaRPr>
        </a:p>
      </dgm:t>
    </dgm:pt>
    <dgm:pt modelId="{DD7C3466-A8C8-44F0-A4CD-2E46FCD0B07A}" type="parTrans" cxnId="{2BCA6138-750B-4E5F-A619-E16D134F5CBC}">
      <dgm:prSet/>
      <dgm:spPr/>
      <dgm:t>
        <a:bodyPr/>
        <a:lstStyle/>
        <a:p>
          <a:endParaRPr lang="en-US"/>
        </a:p>
      </dgm:t>
    </dgm:pt>
    <dgm:pt modelId="{9BD261A8-C02F-45A6-A8B3-FF72749F32FF}" type="sibTrans" cxnId="{2BCA6138-750B-4E5F-A619-E16D134F5CBC}">
      <dgm:prSet/>
      <dgm:spPr/>
      <dgm:t>
        <a:bodyPr/>
        <a:lstStyle/>
        <a:p>
          <a:endParaRPr lang="en-US"/>
        </a:p>
      </dgm:t>
    </dgm:pt>
    <dgm:pt modelId="{8AC3076A-FD6D-4AD8-BC14-6B106454B7A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Create internal and external budget</a:t>
          </a:r>
          <a:endParaRPr lang="en-US" sz="1050" dirty="0">
            <a:solidFill>
              <a:srgbClr val="000000"/>
            </a:solidFill>
          </a:endParaRPr>
        </a:p>
      </dgm:t>
    </dgm:pt>
    <dgm:pt modelId="{C833AA49-6731-4AA3-93D2-E63ECE45C319}" type="parTrans" cxnId="{FC0E2FD9-88AD-4FB5-A952-821169CB90C9}">
      <dgm:prSet/>
      <dgm:spPr/>
      <dgm:t>
        <a:bodyPr/>
        <a:lstStyle/>
        <a:p>
          <a:endParaRPr lang="en-US"/>
        </a:p>
      </dgm:t>
    </dgm:pt>
    <dgm:pt modelId="{B397C6C5-7A22-446E-B0BE-D80F9AB71EB5}" type="sibTrans" cxnId="{FC0E2FD9-88AD-4FB5-A952-821169CB90C9}">
      <dgm:prSet/>
      <dgm:spPr/>
      <dgm:t>
        <a:bodyPr/>
        <a:lstStyle/>
        <a:p>
          <a:endParaRPr lang="en-US"/>
        </a:p>
      </dgm:t>
    </dgm:pt>
    <dgm:pt modelId="{DB1EF984-E278-4B34-9B32-4D2501B212BF}">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Consent/Record of Consent</a:t>
          </a:r>
          <a:endParaRPr lang="en-US" sz="1050" dirty="0">
            <a:solidFill>
              <a:srgbClr val="000000"/>
            </a:solidFill>
          </a:endParaRPr>
        </a:p>
      </dgm:t>
    </dgm:pt>
    <dgm:pt modelId="{809F199A-558A-417D-A8E6-DBE7001019AE}" type="parTrans" cxnId="{ED3EEC4A-F842-4D5C-8503-2514415FC502}">
      <dgm:prSet/>
      <dgm:spPr/>
      <dgm:t>
        <a:bodyPr/>
        <a:lstStyle/>
        <a:p>
          <a:endParaRPr lang="en-US"/>
        </a:p>
      </dgm:t>
    </dgm:pt>
    <dgm:pt modelId="{D97F10F3-1C1A-4687-B0E0-144F0DF0FDF0}" type="sibTrans" cxnId="{ED3EEC4A-F842-4D5C-8503-2514415FC502}">
      <dgm:prSet/>
      <dgm:spPr/>
      <dgm:t>
        <a:bodyPr/>
        <a:lstStyle/>
        <a:p>
          <a:endParaRPr lang="en-US"/>
        </a:p>
      </dgm:t>
    </dgm:pt>
    <dgm:pt modelId="{8F90A4E6-C5B5-4A7A-B4A6-761D81D2B1A9}" type="pres">
      <dgm:prSet presAssocID="{2358E3CF-D0F4-4C88-8323-0C98AC5CE06A}" presName="linearFlow" presStyleCnt="0">
        <dgm:presLayoutVars>
          <dgm:dir/>
          <dgm:animLvl val="lvl"/>
          <dgm:resizeHandles val="exact"/>
        </dgm:presLayoutVars>
      </dgm:prSet>
      <dgm:spPr/>
      <dgm:t>
        <a:bodyPr/>
        <a:lstStyle/>
        <a:p>
          <a:endParaRPr lang="en-US"/>
        </a:p>
      </dgm:t>
    </dgm:pt>
    <dgm:pt modelId="{EB5934C8-4466-4AF2-8417-D0220B4A59A2}" type="pres">
      <dgm:prSet presAssocID="{EE3DB894-FE46-4CF0-8B37-44A1ED3B7CEA}" presName="composite" presStyleCnt="0"/>
      <dgm:spPr/>
    </dgm:pt>
    <dgm:pt modelId="{CA282711-BD4D-4669-A762-99BA1773DF4C}" type="pres">
      <dgm:prSet presAssocID="{EE3DB894-FE46-4CF0-8B37-44A1ED3B7CEA}" presName="parentText" presStyleLbl="alignNode1" presStyleIdx="0" presStyleCnt="4">
        <dgm:presLayoutVars>
          <dgm:chMax val="1"/>
          <dgm:bulletEnabled val="1"/>
        </dgm:presLayoutVars>
      </dgm:prSet>
      <dgm:spPr/>
      <dgm:t>
        <a:bodyPr/>
        <a:lstStyle/>
        <a:p>
          <a:endParaRPr lang="en-US"/>
        </a:p>
      </dgm:t>
    </dgm:pt>
    <dgm:pt modelId="{CC62C5D3-6C16-4BDC-8C83-EA8F5446B67F}" type="pres">
      <dgm:prSet presAssocID="{EE3DB894-FE46-4CF0-8B37-44A1ED3B7CEA}" presName="descendantText" presStyleLbl="alignAcc1" presStyleIdx="0" presStyleCnt="4">
        <dgm:presLayoutVars>
          <dgm:bulletEnabled val="1"/>
        </dgm:presLayoutVars>
      </dgm:prSet>
      <dgm:spPr/>
      <dgm:t>
        <a:bodyPr/>
        <a:lstStyle/>
        <a:p>
          <a:endParaRPr lang="en-US"/>
        </a:p>
      </dgm:t>
    </dgm:pt>
    <dgm:pt modelId="{F9B2E2C9-3CE8-4222-B536-F846EE10AF3E}" type="pres">
      <dgm:prSet presAssocID="{4F7EC43F-B6DF-44E7-9FFE-09B25F9B7D6E}" presName="sp" presStyleCnt="0"/>
      <dgm:spPr/>
    </dgm:pt>
    <dgm:pt modelId="{AC3E6BFB-52B6-4FF2-8357-A3C68744817C}" type="pres">
      <dgm:prSet presAssocID="{4826E5DB-DA9C-4531-B4E5-A87DFE95556D}" presName="composite" presStyleCnt="0"/>
      <dgm:spPr/>
    </dgm:pt>
    <dgm:pt modelId="{A7988FA5-05CF-4BDB-B3F2-303E12176509}" type="pres">
      <dgm:prSet presAssocID="{4826E5DB-DA9C-4531-B4E5-A87DFE95556D}" presName="parentText" presStyleLbl="alignNode1" presStyleIdx="1" presStyleCnt="4">
        <dgm:presLayoutVars>
          <dgm:chMax val="1"/>
          <dgm:bulletEnabled val="1"/>
        </dgm:presLayoutVars>
      </dgm:prSet>
      <dgm:spPr/>
      <dgm:t>
        <a:bodyPr/>
        <a:lstStyle/>
        <a:p>
          <a:endParaRPr lang="en-US"/>
        </a:p>
      </dgm:t>
    </dgm:pt>
    <dgm:pt modelId="{C9B6847F-4211-4B1E-99AF-622E44FCAD6C}" type="pres">
      <dgm:prSet presAssocID="{4826E5DB-DA9C-4531-B4E5-A87DFE95556D}" presName="descendantText" presStyleLbl="alignAcc1" presStyleIdx="1" presStyleCnt="4">
        <dgm:presLayoutVars>
          <dgm:bulletEnabled val="1"/>
        </dgm:presLayoutVars>
      </dgm:prSet>
      <dgm:spPr/>
      <dgm:t>
        <a:bodyPr/>
        <a:lstStyle/>
        <a:p>
          <a:endParaRPr lang="en-US"/>
        </a:p>
      </dgm:t>
    </dgm:pt>
    <dgm:pt modelId="{A8A4B57A-ACD6-4E5A-81D8-BD96264C8E29}" type="pres">
      <dgm:prSet presAssocID="{6F31E037-2F11-47C0-B3B5-71CD7F6A622E}" presName="sp" presStyleCnt="0"/>
      <dgm:spPr/>
    </dgm:pt>
    <dgm:pt modelId="{1E0C12BF-0C87-4C8B-82DF-3BD1A8906E42}" type="pres">
      <dgm:prSet presAssocID="{02CAB5EE-3779-4648-8C44-EF58FBCF6CE6}" presName="composite" presStyleCnt="0"/>
      <dgm:spPr/>
    </dgm:pt>
    <dgm:pt modelId="{F514AE2F-AC18-47A7-9AB8-5A7E736C53E6}" type="pres">
      <dgm:prSet presAssocID="{02CAB5EE-3779-4648-8C44-EF58FBCF6CE6}" presName="parentText" presStyleLbl="alignNode1" presStyleIdx="2" presStyleCnt="4">
        <dgm:presLayoutVars>
          <dgm:chMax val="1"/>
          <dgm:bulletEnabled val="1"/>
        </dgm:presLayoutVars>
      </dgm:prSet>
      <dgm:spPr/>
      <dgm:t>
        <a:bodyPr/>
        <a:lstStyle/>
        <a:p>
          <a:endParaRPr lang="en-US"/>
        </a:p>
      </dgm:t>
    </dgm:pt>
    <dgm:pt modelId="{412463D5-B676-4788-BA57-911CEDE279FA}" type="pres">
      <dgm:prSet presAssocID="{02CAB5EE-3779-4648-8C44-EF58FBCF6CE6}" presName="descendantText" presStyleLbl="alignAcc1" presStyleIdx="2" presStyleCnt="4">
        <dgm:presLayoutVars>
          <dgm:bulletEnabled val="1"/>
        </dgm:presLayoutVars>
      </dgm:prSet>
      <dgm:spPr/>
      <dgm:t>
        <a:bodyPr/>
        <a:lstStyle/>
        <a:p>
          <a:endParaRPr lang="en-US"/>
        </a:p>
      </dgm:t>
    </dgm:pt>
    <dgm:pt modelId="{B0C1AAA6-750D-42AE-98CC-54F721CCD254}" type="pres">
      <dgm:prSet presAssocID="{79A42E22-ABE8-4511-A41E-25DFEEE6597F}" presName="sp" presStyleCnt="0"/>
      <dgm:spPr/>
    </dgm:pt>
    <dgm:pt modelId="{920D8E96-0B43-455E-836E-6429448E44CF}" type="pres">
      <dgm:prSet presAssocID="{2579D30D-A925-4CA6-8328-3640C31045A1}" presName="composite" presStyleCnt="0"/>
      <dgm:spPr/>
    </dgm:pt>
    <dgm:pt modelId="{3E9BE262-9AC4-448C-B0F0-3F408434C145}" type="pres">
      <dgm:prSet presAssocID="{2579D30D-A925-4CA6-8328-3640C31045A1}" presName="parentText" presStyleLbl="alignNode1" presStyleIdx="3" presStyleCnt="4">
        <dgm:presLayoutVars>
          <dgm:chMax val="1"/>
          <dgm:bulletEnabled val="1"/>
        </dgm:presLayoutVars>
      </dgm:prSet>
      <dgm:spPr/>
      <dgm:t>
        <a:bodyPr/>
        <a:lstStyle/>
        <a:p>
          <a:endParaRPr lang="en-US"/>
        </a:p>
      </dgm:t>
    </dgm:pt>
    <dgm:pt modelId="{8692DF08-843D-4694-8789-42E9B0BE3385}" type="pres">
      <dgm:prSet presAssocID="{2579D30D-A925-4CA6-8328-3640C31045A1}" presName="descendantText" presStyleLbl="alignAcc1" presStyleIdx="3" presStyleCnt="4">
        <dgm:presLayoutVars>
          <dgm:bulletEnabled val="1"/>
        </dgm:presLayoutVars>
      </dgm:prSet>
      <dgm:spPr/>
      <dgm:t>
        <a:bodyPr/>
        <a:lstStyle/>
        <a:p>
          <a:endParaRPr lang="en-US"/>
        </a:p>
      </dgm:t>
    </dgm:pt>
  </dgm:ptLst>
  <dgm:cxnLst>
    <dgm:cxn modelId="{F5E8A35F-80A9-425A-B96B-063B74F604AD}" type="presOf" srcId="{2358E3CF-D0F4-4C88-8323-0C98AC5CE06A}" destId="{8F90A4E6-C5B5-4A7A-B4A6-761D81D2B1A9}" srcOrd="0" destOrd="0" presId="urn:microsoft.com/office/officeart/2005/8/layout/chevron2"/>
    <dgm:cxn modelId="{80B6FF16-041A-42F5-9A2E-E88FBC855555}" srcId="{886597B2-9C60-45A0-A8FB-47DBC49AF04A}" destId="{A415D3E7-2D0A-400A-A5A9-C3EDC75BE831}" srcOrd="3" destOrd="0" parTransId="{F26B63B7-3E39-44E2-91A7-FDD6DB901757}" sibTransId="{AD2ABED7-466E-4F8F-9D66-5C5FCBFB39F3}"/>
    <dgm:cxn modelId="{B60A412C-463F-4F8E-97BC-68D9473E1DD7}" srcId="{2358E3CF-D0F4-4C88-8323-0C98AC5CE06A}" destId="{EE3DB894-FE46-4CF0-8B37-44A1ED3B7CEA}" srcOrd="0" destOrd="0" parTransId="{6758F2CD-92E7-4EC3-AA54-45B9307A9E65}" sibTransId="{4F7EC43F-B6DF-44E7-9FFE-09B25F9B7D6E}"/>
    <dgm:cxn modelId="{0107D001-9554-41E2-8B8E-69135C746E8F}" type="presOf" srcId="{DB1EF984-E278-4B34-9B32-4D2501B212BF}" destId="{8692DF08-843D-4694-8789-42E9B0BE3385}" srcOrd="0" destOrd="1" presId="urn:microsoft.com/office/officeart/2005/8/layout/chevron2"/>
    <dgm:cxn modelId="{ED3EEC4A-F842-4D5C-8503-2514415FC502}" srcId="{886597B2-9C60-45A0-A8FB-47DBC49AF04A}" destId="{DB1EF984-E278-4B34-9B32-4D2501B212BF}" srcOrd="0" destOrd="0" parTransId="{809F199A-558A-417D-A8E6-DBE7001019AE}" sibTransId="{D97F10F3-1C1A-4687-B0E0-144F0DF0FDF0}"/>
    <dgm:cxn modelId="{859345FC-CE38-4F99-B9E9-016FBC11BA7E}" type="presOf" srcId="{8AC3076A-FD6D-4AD8-BC14-6B106454B7A1}" destId="{C9B6847F-4211-4B1E-99AF-622E44FCAD6C}" srcOrd="0" destOrd="1" presId="urn:microsoft.com/office/officeart/2005/8/layout/chevron2"/>
    <dgm:cxn modelId="{2BCA6138-750B-4E5F-A619-E16D134F5CBC}" srcId="{4826E5DB-DA9C-4531-B4E5-A87DFE95556D}" destId="{7C0F9ED4-6FFC-4C36-8ACD-BD042917F98F}" srcOrd="0" destOrd="0" parTransId="{DD7C3466-A8C8-44F0-A4CD-2E46FCD0B07A}" sibTransId="{9BD261A8-C02F-45A6-A8B3-FF72749F32FF}"/>
    <dgm:cxn modelId="{21AD0042-C4BC-4E36-BE0C-0409A89FE4A6}" type="presOf" srcId="{4826E5DB-DA9C-4531-B4E5-A87DFE95556D}" destId="{A7988FA5-05CF-4BDB-B3F2-303E12176509}" srcOrd="0" destOrd="0" presId="urn:microsoft.com/office/officeart/2005/8/layout/chevron2"/>
    <dgm:cxn modelId="{A65E6FF8-781F-4548-B0D8-9E162159E867}" srcId="{2358E3CF-D0F4-4C88-8323-0C98AC5CE06A}" destId="{02CAB5EE-3779-4648-8C44-EF58FBCF6CE6}" srcOrd="2" destOrd="0" parTransId="{9370139F-B3B9-4D9C-9D8C-6D791B1FDCC8}" sibTransId="{79A42E22-ABE8-4511-A41E-25DFEEE6597F}"/>
    <dgm:cxn modelId="{1C857FD0-5CB8-42C7-8DBA-38751F226337}" srcId="{886597B2-9C60-45A0-A8FB-47DBC49AF04A}" destId="{FC8F1E54-DF3C-4688-91DE-9E4A372A0A02}" srcOrd="2" destOrd="0" parTransId="{9E1A244A-8072-43B6-8B7C-2B5271380347}" sibTransId="{7D2A5970-1792-43F6-85B7-CDA5F195B2A4}"/>
    <dgm:cxn modelId="{8CE63A50-71DB-43A1-A152-5518251000EA}" type="presOf" srcId="{FC8F1E54-DF3C-4688-91DE-9E4A372A0A02}" destId="{8692DF08-843D-4694-8789-42E9B0BE3385}" srcOrd="0" destOrd="3" presId="urn:microsoft.com/office/officeart/2005/8/layout/chevron2"/>
    <dgm:cxn modelId="{AB376C43-1D51-420C-AA2F-2B605DE79B10}" type="presOf" srcId="{02CAB5EE-3779-4648-8C44-EF58FBCF6CE6}" destId="{F514AE2F-AC18-47A7-9AB8-5A7E736C53E6}" srcOrd="0" destOrd="0" presId="urn:microsoft.com/office/officeart/2005/8/layout/chevron2"/>
    <dgm:cxn modelId="{A7420557-9868-4FED-B35C-0448C0EEF488}" srcId="{02CAB5EE-3779-4648-8C44-EF58FBCF6CE6}" destId="{BC3ECEC3-A76F-4ABB-AC1F-5CBD749460B2}" srcOrd="0" destOrd="0" parTransId="{B2C2F149-4041-446C-A766-7D50451C002D}" sibTransId="{48F92C01-CE75-4584-9939-E9AA98F60407}"/>
    <dgm:cxn modelId="{73B659D2-1ED7-49C6-8AD3-A6772DF51484}" type="presOf" srcId="{EE3DB894-FE46-4CF0-8B37-44A1ED3B7CEA}" destId="{CA282711-BD4D-4669-A762-99BA1773DF4C}" srcOrd="0" destOrd="0" presId="urn:microsoft.com/office/officeart/2005/8/layout/chevron2"/>
    <dgm:cxn modelId="{6DCF62AA-09B4-4A4E-AAAC-34543F04F34D}" srcId="{2579D30D-A925-4CA6-8328-3640C31045A1}" destId="{886597B2-9C60-45A0-A8FB-47DBC49AF04A}" srcOrd="0" destOrd="0" parTransId="{DF50D1B0-D193-4247-9C97-B6DCF7765F0D}" sibTransId="{C08D7EA3-2A58-4660-8EC9-4CFBB605ED3D}"/>
    <dgm:cxn modelId="{BB4DAB4E-690F-435F-99CD-10FCE7050165}" type="presOf" srcId="{A415D3E7-2D0A-400A-A5A9-C3EDC75BE831}" destId="{8692DF08-843D-4694-8789-42E9B0BE3385}" srcOrd="0" destOrd="4" presId="urn:microsoft.com/office/officeart/2005/8/layout/chevron2"/>
    <dgm:cxn modelId="{B4239CBE-8C6B-4B63-90F1-C82E823BC42D}" srcId="{EE3DB894-FE46-4CF0-8B37-44A1ED3B7CEA}" destId="{CDBE1B9A-D90C-40DA-8702-8461FD0E24DE}" srcOrd="0" destOrd="0" parTransId="{809C71C5-1FD4-432D-9E26-B5CEEC2E15C3}" sibTransId="{7EA1441F-FC78-4C86-8185-C0FE9756F139}"/>
    <dgm:cxn modelId="{A78F8722-C75F-45FB-B03B-305A80C07EE6}" type="presOf" srcId="{CDBE1B9A-D90C-40DA-8702-8461FD0E24DE}" destId="{CC62C5D3-6C16-4BDC-8C83-EA8F5446B67F}" srcOrd="0" destOrd="0" presId="urn:microsoft.com/office/officeart/2005/8/layout/chevron2"/>
    <dgm:cxn modelId="{4C5C9714-C33A-4371-9453-D9E50ADFBCEA}" type="presOf" srcId="{6350028E-1B4D-47AD-B11F-3BF04B8F8A1C}" destId="{8692DF08-843D-4694-8789-42E9B0BE3385}" srcOrd="0" destOrd="2" presId="urn:microsoft.com/office/officeart/2005/8/layout/chevron2"/>
    <dgm:cxn modelId="{5D318B23-D219-49BC-87AF-11B4C063C04C}" type="presOf" srcId="{E13C955E-2769-4F18-A1B2-2EA5C6F19A54}" destId="{CC62C5D3-6C16-4BDC-8C83-EA8F5446B67F}" srcOrd="0" destOrd="1" presId="urn:microsoft.com/office/officeart/2005/8/layout/chevron2"/>
    <dgm:cxn modelId="{656752A3-EE4A-4A40-B809-34DFFEACDF83}" srcId="{2358E3CF-D0F4-4C88-8323-0C98AC5CE06A}" destId="{4826E5DB-DA9C-4531-B4E5-A87DFE95556D}" srcOrd="1" destOrd="0" parTransId="{426236DD-003A-43B5-8403-34687D000932}" sibTransId="{6F31E037-2F11-47C0-B3B5-71CD7F6A622E}"/>
    <dgm:cxn modelId="{C308A5E8-6063-4972-9145-B1B56FF7A85D}" srcId="{886597B2-9C60-45A0-A8FB-47DBC49AF04A}" destId="{6350028E-1B4D-47AD-B11F-3BF04B8F8A1C}" srcOrd="1" destOrd="0" parTransId="{C43EC60C-B9FB-4D57-AD00-1DDA01D26A91}" sibTransId="{7782AD8C-C367-4BFB-8C92-7E246B6FCC8D}"/>
    <dgm:cxn modelId="{26754624-D888-4BFC-9B4D-43DB8A53BEEF}" srcId="{EE3DB894-FE46-4CF0-8B37-44A1ED3B7CEA}" destId="{E13C955E-2769-4F18-A1B2-2EA5C6F19A54}" srcOrd="1" destOrd="0" parTransId="{1DED48CE-BC29-4C14-9A70-0A181F611C0B}" sibTransId="{A9C81A7D-B7EC-444B-9A73-F536254B1552}"/>
    <dgm:cxn modelId="{7828F41C-0D90-4823-AAE1-7E73A6AF8845}" type="presOf" srcId="{7C0F9ED4-6FFC-4C36-8ACD-BD042917F98F}" destId="{C9B6847F-4211-4B1E-99AF-622E44FCAD6C}" srcOrd="0" destOrd="0" presId="urn:microsoft.com/office/officeart/2005/8/layout/chevron2"/>
    <dgm:cxn modelId="{C23C76F5-A3C1-4BCC-9742-3C34FE569CD2}" type="presOf" srcId="{886597B2-9C60-45A0-A8FB-47DBC49AF04A}" destId="{8692DF08-843D-4694-8789-42E9B0BE3385}" srcOrd="0" destOrd="0" presId="urn:microsoft.com/office/officeart/2005/8/layout/chevron2"/>
    <dgm:cxn modelId="{FC0E2FD9-88AD-4FB5-A952-821169CB90C9}" srcId="{4826E5DB-DA9C-4531-B4E5-A87DFE95556D}" destId="{8AC3076A-FD6D-4AD8-BC14-6B106454B7A1}" srcOrd="1" destOrd="0" parTransId="{C833AA49-6731-4AA3-93D2-E63ECE45C319}" sibTransId="{B397C6C5-7A22-446E-B0BE-D80F9AB71EB5}"/>
    <dgm:cxn modelId="{35726CAF-6BCB-483C-9E52-B0C883DF9B34}" type="presOf" srcId="{2579D30D-A925-4CA6-8328-3640C31045A1}" destId="{3E9BE262-9AC4-448C-B0F0-3F408434C145}" srcOrd="0" destOrd="0" presId="urn:microsoft.com/office/officeart/2005/8/layout/chevron2"/>
    <dgm:cxn modelId="{08B4C56D-E4F2-4A93-92B0-EA72EF864B3F}" srcId="{2358E3CF-D0F4-4C88-8323-0C98AC5CE06A}" destId="{2579D30D-A925-4CA6-8328-3640C31045A1}" srcOrd="3" destOrd="0" parTransId="{54072426-6F6B-445F-B2CD-830778A6BB86}" sibTransId="{E917D4C3-8231-497A-B69E-9091241930CA}"/>
    <dgm:cxn modelId="{9F95E54F-E667-470B-9303-4D2DA58AD5AE}" type="presOf" srcId="{BC3ECEC3-A76F-4ABB-AC1F-5CBD749460B2}" destId="{412463D5-B676-4788-BA57-911CEDE279FA}" srcOrd="0" destOrd="0" presId="urn:microsoft.com/office/officeart/2005/8/layout/chevron2"/>
    <dgm:cxn modelId="{EC46E878-4F3F-44C0-B459-A1AB7D1BAFBE}" type="presParOf" srcId="{8F90A4E6-C5B5-4A7A-B4A6-761D81D2B1A9}" destId="{EB5934C8-4466-4AF2-8417-D0220B4A59A2}" srcOrd="0" destOrd="0" presId="urn:microsoft.com/office/officeart/2005/8/layout/chevron2"/>
    <dgm:cxn modelId="{6FAD4C0C-AAD3-4BF2-9318-F41570F750F7}" type="presParOf" srcId="{EB5934C8-4466-4AF2-8417-D0220B4A59A2}" destId="{CA282711-BD4D-4669-A762-99BA1773DF4C}" srcOrd="0" destOrd="0" presId="urn:microsoft.com/office/officeart/2005/8/layout/chevron2"/>
    <dgm:cxn modelId="{C557D902-64C4-44C6-AB0F-5BB53B20AA36}" type="presParOf" srcId="{EB5934C8-4466-4AF2-8417-D0220B4A59A2}" destId="{CC62C5D3-6C16-4BDC-8C83-EA8F5446B67F}" srcOrd="1" destOrd="0" presId="urn:microsoft.com/office/officeart/2005/8/layout/chevron2"/>
    <dgm:cxn modelId="{9D1CCB31-9B4F-4861-8779-F24BD558488C}" type="presParOf" srcId="{8F90A4E6-C5B5-4A7A-B4A6-761D81D2B1A9}" destId="{F9B2E2C9-3CE8-4222-B536-F846EE10AF3E}" srcOrd="1" destOrd="0" presId="urn:microsoft.com/office/officeart/2005/8/layout/chevron2"/>
    <dgm:cxn modelId="{B1BA85D4-BFD3-429D-A057-A6297197694D}" type="presParOf" srcId="{8F90A4E6-C5B5-4A7A-B4A6-761D81D2B1A9}" destId="{AC3E6BFB-52B6-4FF2-8357-A3C68744817C}" srcOrd="2" destOrd="0" presId="urn:microsoft.com/office/officeart/2005/8/layout/chevron2"/>
    <dgm:cxn modelId="{4BD3FAA5-D39D-47D9-9DA1-263AB77B6D67}" type="presParOf" srcId="{AC3E6BFB-52B6-4FF2-8357-A3C68744817C}" destId="{A7988FA5-05CF-4BDB-B3F2-303E12176509}" srcOrd="0" destOrd="0" presId="urn:microsoft.com/office/officeart/2005/8/layout/chevron2"/>
    <dgm:cxn modelId="{5D8AB391-7573-4CF6-ABE5-B7A9F55E6CBA}" type="presParOf" srcId="{AC3E6BFB-52B6-4FF2-8357-A3C68744817C}" destId="{C9B6847F-4211-4B1E-99AF-622E44FCAD6C}" srcOrd="1" destOrd="0" presId="urn:microsoft.com/office/officeart/2005/8/layout/chevron2"/>
    <dgm:cxn modelId="{FF4EC0A6-8A07-4C12-AC2F-AFFF50FC1F14}" type="presParOf" srcId="{8F90A4E6-C5B5-4A7A-B4A6-761D81D2B1A9}" destId="{A8A4B57A-ACD6-4E5A-81D8-BD96264C8E29}" srcOrd="3" destOrd="0" presId="urn:microsoft.com/office/officeart/2005/8/layout/chevron2"/>
    <dgm:cxn modelId="{E7744ACC-8336-4544-B1EB-76A76BB47EDB}" type="presParOf" srcId="{8F90A4E6-C5B5-4A7A-B4A6-761D81D2B1A9}" destId="{1E0C12BF-0C87-4C8B-82DF-3BD1A8906E42}" srcOrd="4" destOrd="0" presId="urn:microsoft.com/office/officeart/2005/8/layout/chevron2"/>
    <dgm:cxn modelId="{DE257050-1344-4C41-A154-92EBB717F28A}" type="presParOf" srcId="{1E0C12BF-0C87-4C8B-82DF-3BD1A8906E42}" destId="{F514AE2F-AC18-47A7-9AB8-5A7E736C53E6}" srcOrd="0" destOrd="0" presId="urn:microsoft.com/office/officeart/2005/8/layout/chevron2"/>
    <dgm:cxn modelId="{A30E157F-A051-4D94-A774-AF48FA260C70}" type="presParOf" srcId="{1E0C12BF-0C87-4C8B-82DF-3BD1A8906E42}" destId="{412463D5-B676-4788-BA57-911CEDE279FA}" srcOrd="1" destOrd="0" presId="urn:microsoft.com/office/officeart/2005/8/layout/chevron2"/>
    <dgm:cxn modelId="{331D7826-2014-4171-AAEF-695E983173DD}" type="presParOf" srcId="{8F90A4E6-C5B5-4A7A-B4A6-761D81D2B1A9}" destId="{B0C1AAA6-750D-42AE-98CC-54F721CCD254}" srcOrd="5" destOrd="0" presId="urn:microsoft.com/office/officeart/2005/8/layout/chevron2"/>
    <dgm:cxn modelId="{194563D3-3364-483F-88EA-21FAB4490A4C}" type="presParOf" srcId="{8F90A4E6-C5B5-4A7A-B4A6-761D81D2B1A9}" destId="{920D8E96-0B43-455E-836E-6429448E44CF}" srcOrd="6" destOrd="0" presId="urn:microsoft.com/office/officeart/2005/8/layout/chevron2"/>
    <dgm:cxn modelId="{40CA8D49-EEC5-4CFB-B7C1-850E852932DC}" type="presParOf" srcId="{920D8E96-0B43-455E-836E-6429448E44CF}" destId="{3E9BE262-9AC4-448C-B0F0-3F408434C145}" srcOrd="0" destOrd="0" presId="urn:microsoft.com/office/officeart/2005/8/layout/chevron2"/>
    <dgm:cxn modelId="{EF6A5C10-FDB0-4346-9FD8-FE0913BEB85F}" type="presParOf" srcId="{920D8E96-0B43-455E-836E-6429448E44CF}" destId="{8692DF08-843D-4694-8789-42E9B0BE3385}" srcOrd="1" destOrd="0" presId="urn:microsoft.com/office/officeart/2005/8/layout/chevron2"/>
  </dgm:cxnLst>
  <dgm:bg>
    <a:effectLst>
      <a:outerShdw blurRad="50800" dist="50800" dir="5400000" algn="ctr" rotWithShape="0">
        <a:schemeClr val="bg1"/>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243E9-609A-4BA9-87D4-5A8A2DAEEAC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45D5F51A-A2DD-42E4-B920-EEE0C5F19534}">
      <dgm:prSet phldrT="[Text]"/>
      <dgm:spPr/>
      <dgm:t>
        <a:bodyPr/>
        <a:lstStyle/>
        <a:p>
          <a:r>
            <a:rPr lang="en-US" dirty="0" smtClean="0"/>
            <a:t>Submit to IRB</a:t>
          </a:r>
          <a:endParaRPr lang="en-US" dirty="0"/>
        </a:p>
      </dgm:t>
    </dgm:pt>
    <dgm:pt modelId="{320D17D8-46C9-497C-9DB3-30C46DDAE5F0}" type="parTrans" cxnId="{CD1D37BD-3CD1-4D16-8B50-183AC8E030D9}">
      <dgm:prSet/>
      <dgm:spPr/>
      <dgm:t>
        <a:bodyPr/>
        <a:lstStyle/>
        <a:p>
          <a:endParaRPr lang="en-US"/>
        </a:p>
      </dgm:t>
    </dgm:pt>
    <dgm:pt modelId="{9F7B955D-B1B1-4335-90A6-020E29E60DFC}" type="sibTrans" cxnId="{CD1D37BD-3CD1-4D16-8B50-183AC8E030D9}">
      <dgm:prSet/>
      <dgm:spPr/>
      <dgm:t>
        <a:bodyPr/>
        <a:lstStyle/>
        <a:p>
          <a:endParaRPr lang="en-US"/>
        </a:p>
      </dgm:t>
    </dgm:pt>
    <dgm:pt modelId="{86280F44-10BF-4F6E-922F-6CED45E762A7}">
      <dgm:prSet phldrT="[Text]"/>
      <dgm:spPr/>
      <dgm:t>
        <a:bodyPr/>
        <a:lstStyle/>
        <a:p>
          <a:r>
            <a:rPr lang="en-US" dirty="0" smtClean="0"/>
            <a:t>JOC</a:t>
          </a:r>
          <a:endParaRPr lang="en-US" dirty="0"/>
        </a:p>
      </dgm:t>
    </dgm:pt>
    <dgm:pt modelId="{87352750-85DC-45ED-9572-494788B6D7A4}" type="parTrans" cxnId="{FF2BA3B2-3B11-4BF0-BE72-062EA2733CC1}">
      <dgm:prSet/>
      <dgm:spPr/>
      <dgm:t>
        <a:bodyPr/>
        <a:lstStyle/>
        <a:p>
          <a:endParaRPr lang="en-US"/>
        </a:p>
      </dgm:t>
    </dgm:pt>
    <dgm:pt modelId="{2004DB75-F7BF-4E2F-91B0-B20D5AF76D6B}" type="sibTrans" cxnId="{FF2BA3B2-3B11-4BF0-BE72-062EA2733CC1}">
      <dgm:prSet/>
      <dgm:spPr/>
      <dgm:t>
        <a:bodyPr/>
        <a:lstStyle/>
        <a:p>
          <a:endParaRPr lang="en-US"/>
        </a:p>
      </dgm:t>
    </dgm:pt>
    <dgm:pt modelId="{0B672EEB-42DC-4C47-90AD-BED529EC8037}">
      <dgm:prSet phldrT="[Text]"/>
      <dgm:spPr/>
      <dgm:t>
        <a:bodyPr/>
        <a:lstStyle/>
        <a:p>
          <a:r>
            <a:rPr lang="en-US" dirty="0" smtClean="0"/>
            <a:t>P&amp;T/IDS</a:t>
          </a:r>
          <a:endParaRPr lang="en-US" dirty="0"/>
        </a:p>
      </dgm:t>
    </dgm:pt>
    <dgm:pt modelId="{F06EA4C6-C855-43BB-BDB1-AB09F497137D}" type="parTrans" cxnId="{E8BEE538-4F8D-492B-B552-CA20A79434F7}">
      <dgm:prSet/>
      <dgm:spPr/>
      <dgm:t>
        <a:bodyPr/>
        <a:lstStyle/>
        <a:p>
          <a:endParaRPr lang="en-US"/>
        </a:p>
      </dgm:t>
    </dgm:pt>
    <dgm:pt modelId="{C2EC77BF-AB18-4F73-88B6-92FF93C69992}" type="sibTrans" cxnId="{E8BEE538-4F8D-492B-B552-CA20A79434F7}">
      <dgm:prSet/>
      <dgm:spPr/>
      <dgm:t>
        <a:bodyPr/>
        <a:lstStyle/>
        <a:p>
          <a:endParaRPr lang="en-US"/>
        </a:p>
      </dgm:t>
    </dgm:pt>
    <dgm:pt modelId="{254D47B5-6DDD-4732-8EC3-A3F1AF3524F3}">
      <dgm:prSet phldrT="[Text]"/>
      <dgm:spPr/>
      <dgm:t>
        <a:bodyPr/>
        <a:lstStyle/>
        <a:p>
          <a:r>
            <a:rPr lang="en-US" dirty="0" smtClean="0"/>
            <a:t>Nursing Research Committee</a:t>
          </a:r>
          <a:endParaRPr lang="en-US" dirty="0"/>
        </a:p>
      </dgm:t>
    </dgm:pt>
    <dgm:pt modelId="{2DB25AB8-84FF-4E49-B941-D2D6A5563718}" type="parTrans" cxnId="{7B877781-0734-42C1-8C30-ECD07A6CF63F}">
      <dgm:prSet/>
      <dgm:spPr/>
      <dgm:t>
        <a:bodyPr/>
        <a:lstStyle/>
        <a:p>
          <a:endParaRPr lang="en-US"/>
        </a:p>
      </dgm:t>
    </dgm:pt>
    <dgm:pt modelId="{C34C3A90-6E2C-41DA-A4DF-A540529BE3F6}" type="sibTrans" cxnId="{7B877781-0734-42C1-8C30-ECD07A6CF63F}">
      <dgm:prSet/>
      <dgm:spPr/>
      <dgm:t>
        <a:bodyPr/>
        <a:lstStyle/>
        <a:p>
          <a:endParaRPr lang="en-US"/>
        </a:p>
      </dgm:t>
    </dgm:pt>
    <dgm:pt modelId="{6C7024E4-FACE-4E9A-A43F-DDE6F67904CC}">
      <dgm:prSet phldrT="[Text]"/>
      <dgm:spPr/>
      <dgm:t>
        <a:bodyPr/>
        <a:lstStyle/>
        <a:p>
          <a:r>
            <a:rPr lang="en-US" dirty="0" smtClean="0"/>
            <a:t>MPRC</a:t>
          </a:r>
          <a:endParaRPr lang="en-US" dirty="0"/>
        </a:p>
      </dgm:t>
    </dgm:pt>
    <dgm:pt modelId="{411C5E70-F98C-490A-872E-EE22CE9BAE72}" type="parTrans" cxnId="{C44EAAC2-C69A-4D77-A9E6-F30F14740DE7}">
      <dgm:prSet/>
      <dgm:spPr/>
      <dgm:t>
        <a:bodyPr/>
        <a:lstStyle/>
        <a:p>
          <a:endParaRPr lang="en-US"/>
        </a:p>
      </dgm:t>
    </dgm:pt>
    <dgm:pt modelId="{71CF601C-FAD9-44F4-B1EB-08295C99676A}" type="sibTrans" cxnId="{C44EAAC2-C69A-4D77-A9E6-F30F14740DE7}">
      <dgm:prSet/>
      <dgm:spPr/>
      <dgm:t>
        <a:bodyPr/>
        <a:lstStyle/>
        <a:p>
          <a:endParaRPr lang="en-US"/>
        </a:p>
      </dgm:t>
    </dgm:pt>
    <dgm:pt modelId="{9266AF2D-EBE4-47C6-8724-1CFD20CA0F1E}">
      <dgm:prSet/>
      <dgm:spPr/>
      <dgm:t>
        <a:bodyPr/>
        <a:lstStyle/>
        <a:p>
          <a:r>
            <a:rPr lang="en-US" dirty="0" smtClean="0"/>
            <a:t>Pathology</a:t>
          </a:r>
          <a:endParaRPr lang="en-US" dirty="0"/>
        </a:p>
      </dgm:t>
    </dgm:pt>
    <dgm:pt modelId="{2E30F291-5227-4B59-8C33-F7D372AB3EF0}" type="parTrans" cxnId="{2F532282-8389-444E-910F-1FA0B43A1F6B}">
      <dgm:prSet/>
      <dgm:spPr/>
      <dgm:t>
        <a:bodyPr/>
        <a:lstStyle/>
        <a:p>
          <a:endParaRPr lang="en-US"/>
        </a:p>
      </dgm:t>
    </dgm:pt>
    <dgm:pt modelId="{F10F4A53-582F-408A-BEA3-E97877DF4912}" type="sibTrans" cxnId="{2F532282-8389-444E-910F-1FA0B43A1F6B}">
      <dgm:prSet/>
      <dgm:spPr/>
      <dgm:t>
        <a:bodyPr/>
        <a:lstStyle/>
        <a:p>
          <a:endParaRPr lang="en-US"/>
        </a:p>
      </dgm:t>
    </dgm:pt>
    <dgm:pt modelId="{9A31D5D1-823A-4602-AF6A-30084CD8558C}">
      <dgm:prSet/>
      <dgm:spPr/>
      <dgm:t>
        <a:bodyPr/>
        <a:lstStyle/>
        <a:p>
          <a:r>
            <a:rPr lang="en-US" dirty="0" smtClean="0"/>
            <a:t>CRU</a:t>
          </a:r>
          <a:endParaRPr lang="en-US" dirty="0"/>
        </a:p>
      </dgm:t>
    </dgm:pt>
    <dgm:pt modelId="{AD3F902A-4884-4C1E-969E-05A3909D93C0}" type="parTrans" cxnId="{92C666A1-7FE9-4CE9-A026-6C3C9F80850C}">
      <dgm:prSet/>
      <dgm:spPr/>
      <dgm:t>
        <a:bodyPr/>
        <a:lstStyle/>
        <a:p>
          <a:endParaRPr lang="en-US"/>
        </a:p>
      </dgm:t>
    </dgm:pt>
    <dgm:pt modelId="{BFF08C36-0757-42DB-8E61-DA4FF30DB7A7}" type="sibTrans" cxnId="{92C666A1-7FE9-4CE9-A026-6C3C9F80850C}">
      <dgm:prSet/>
      <dgm:spPr/>
      <dgm:t>
        <a:bodyPr/>
        <a:lstStyle/>
        <a:p>
          <a:endParaRPr lang="en-US"/>
        </a:p>
      </dgm:t>
    </dgm:pt>
    <dgm:pt modelId="{A9B286B8-013B-439E-BEEB-0BCA3988DE52}" type="pres">
      <dgm:prSet presAssocID="{2BF243E9-609A-4BA9-87D4-5A8A2DAEEACE}" presName="cycle" presStyleCnt="0">
        <dgm:presLayoutVars>
          <dgm:chMax val="1"/>
          <dgm:dir/>
          <dgm:animLvl val="ctr"/>
          <dgm:resizeHandles val="exact"/>
        </dgm:presLayoutVars>
      </dgm:prSet>
      <dgm:spPr/>
      <dgm:t>
        <a:bodyPr/>
        <a:lstStyle/>
        <a:p>
          <a:endParaRPr lang="en-US"/>
        </a:p>
      </dgm:t>
    </dgm:pt>
    <dgm:pt modelId="{49BF5D9B-C9D5-47AF-970C-F8786347E95B}" type="pres">
      <dgm:prSet presAssocID="{45D5F51A-A2DD-42E4-B920-EEE0C5F19534}" presName="centerShape" presStyleLbl="node0" presStyleIdx="0" presStyleCnt="1"/>
      <dgm:spPr/>
      <dgm:t>
        <a:bodyPr/>
        <a:lstStyle/>
        <a:p>
          <a:endParaRPr lang="en-US"/>
        </a:p>
      </dgm:t>
    </dgm:pt>
    <dgm:pt modelId="{82EDB601-EE10-47F2-8300-F1B4212DFAFF}" type="pres">
      <dgm:prSet presAssocID="{87352750-85DC-45ED-9572-494788B6D7A4}" presName="Name9" presStyleLbl="parChTrans1D2" presStyleIdx="0" presStyleCnt="6"/>
      <dgm:spPr/>
      <dgm:t>
        <a:bodyPr/>
        <a:lstStyle/>
        <a:p>
          <a:endParaRPr lang="en-US"/>
        </a:p>
      </dgm:t>
    </dgm:pt>
    <dgm:pt modelId="{57B3CD26-2F58-4FFB-BE7B-AF1B6EB0AFE7}" type="pres">
      <dgm:prSet presAssocID="{87352750-85DC-45ED-9572-494788B6D7A4}" presName="connTx" presStyleLbl="parChTrans1D2" presStyleIdx="0" presStyleCnt="6"/>
      <dgm:spPr/>
      <dgm:t>
        <a:bodyPr/>
        <a:lstStyle/>
        <a:p>
          <a:endParaRPr lang="en-US"/>
        </a:p>
      </dgm:t>
    </dgm:pt>
    <dgm:pt modelId="{AD3E2D30-CCCE-4764-884A-DCADC222833C}" type="pres">
      <dgm:prSet presAssocID="{86280F44-10BF-4F6E-922F-6CED45E762A7}" presName="node" presStyleLbl="node1" presStyleIdx="0" presStyleCnt="6">
        <dgm:presLayoutVars>
          <dgm:bulletEnabled val="1"/>
        </dgm:presLayoutVars>
      </dgm:prSet>
      <dgm:spPr/>
      <dgm:t>
        <a:bodyPr/>
        <a:lstStyle/>
        <a:p>
          <a:endParaRPr lang="en-US"/>
        </a:p>
      </dgm:t>
    </dgm:pt>
    <dgm:pt modelId="{B469AF32-9CEA-4755-B40B-D829876C5166}" type="pres">
      <dgm:prSet presAssocID="{F06EA4C6-C855-43BB-BDB1-AB09F497137D}" presName="Name9" presStyleLbl="parChTrans1D2" presStyleIdx="1" presStyleCnt="6"/>
      <dgm:spPr/>
      <dgm:t>
        <a:bodyPr/>
        <a:lstStyle/>
        <a:p>
          <a:endParaRPr lang="en-US"/>
        </a:p>
      </dgm:t>
    </dgm:pt>
    <dgm:pt modelId="{513235E7-A150-48EA-9D88-7BD5C9B95B78}" type="pres">
      <dgm:prSet presAssocID="{F06EA4C6-C855-43BB-BDB1-AB09F497137D}" presName="connTx" presStyleLbl="parChTrans1D2" presStyleIdx="1" presStyleCnt="6"/>
      <dgm:spPr/>
      <dgm:t>
        <a:bodyPr/>
        <a:lstStyle/>
        <a:p>
          <a:endParaRPr lang="en-US"/>
        </a:p>
      </dgm:t>
    </dgm:pt>
    <dgm:pt modelId="{1B6A321B-B555-44B0-9F52-E6F0D32DD16E}" type="pres">
      <dgm:prSet presAssocID="{0B672EEB-42DC-4C47-90AD-BED529EC8037}" presName="node" presStyleLbl="node1" presStyleIdx="1" presStyleCnt="6">
        <dgm:presLayoutVars>
          <dgm:bulletEnabled val="1"/>
        </dgm:presLayoutVars>
      </dgm:prSet>
      <dgm:spPr/>
      <dgm:t>
        <a:bodyPr/>
        <a:lstStyle/>
        <a:p>
          <a:endParaRPr lang="en-US"/>
        </a:p>
      </dgm:t>
    </dgm:pt>
    <dgm:pt modelId="{F0125A37-F787-4E6F-8EBC-7914F628792B}" type="pres">
      <dgm:prSet presAssocID="{2DB25AB8-84FF-4E49-B941-D2D6A5563718}" presName="Name9" presStyleLbl="parChTrans1D2" presStyleIdx="2" presStyleCnt="6"/>
      <dgm:spPr/>
      <dgm:t>
        <a:bodyPr/>
        <a:lstStyle/>
        <a:p>
          <a:endParaRPr lang="en-US"/>
        </a:p>
      </dgm:t>
    </dgm:pt>
    <dgm:pt modelId="{56436D0B-BF7B-4EEF-A1E5-B27B0BE17718}" type="pres">
      <dgm:prSet presAssocID="{2DB25AB8-84FF-4E49-B941-D2D6A5563718}" presName="connTx" presStyleLbl="parChTrans1D2" presStyleIdx="2" presStyleCnt="6"/>
      <dgm:spPr/>
      <dgm:t>
        <a:bodyPr/>
        <a:lstStyle/>
        <a:p>
          <a:endParaRPr lang="en-US"/>
        </a:p>
      </dgm:t>
    </dgm:pt>
    <dgm:pt modelId="{6513D19C-A3C9-412B-9945-2746AEF3CFCE}" type="pres">
      <dgm:prSet presAssocID="{254D47B5-6DDD-4732-8EC3-A3F1AF3524F3}" presName="node" presStyleLbl="node1" presStyleIdx="2" presStyleCnt="6">
        <dgm:presLayoutVars>
          <dgm:bulletEnabled val="1"/>
        </dgm:presLayoutVars>
      </dgm:prSet>
      <dgm:spPr/>
      <dgm:t>
        <a:bodyPr/>
        <a:lstStyle/>
        <a:p>
          <a:endParaRPr lang="en-US"/>
        </a:p>
      </dgm:t>
    </dgm:pt>
    <dgm:pt modelId="{6EDBAB56-FAD9-4201-A6D4-0C3B63576395}" type="pres">
      <dgm:prSet presAssocID="{411C5E70-F98C-490A-872E-EE22CE9BAE72}" presName="Name9" presStyleLbl="parChTrans1D2" presStyleIdx="3" presStyleCnt="6"/>
      <dgm:spPr/>
      <dgm:t>
        <a:bodyPr/>
        <a:lstStyle/>
        <a:p>
          <a:endParaRPr lang="en-US"/>
        </a:p>
      </dgm:t>
    </dgm:pt>
    <dgm:pt modelId="{B04C3C00-42F3-4229-B2D3-E720A2F0B984}" type="pres">
      <dgm:prSet presAssocID="{411C5E70-F98C-490A-872E-EE22CE9BAE72}" presName="connTx" presStyleLbl="parChTrans1D2" presStyleIdx="3" presStyleCnt="6"/>
      <dgm:spPr/>
      <dgm:t>
        <a:bodyPr/>
        <a:lstStyle/>
        <a:p>
          <a:endParaRPr lang="en-US"/>
        </a:p>
      </dgm:t>
    </dgm:pt>
    <dgm:pt modelId="{0BDF64AF-7A5A-4645-89E1-0E6F37D652B7}" type="pres">
      <dgm:prSet presAssocID="{6C7024E4-FACE-4E9A-A43F-DDE6F67904CC}" presName="node" presStyleLbl="node1" presStyleIdx="3" presStyleCnt="6">
        <dgm:presLayoutVars>
          <dgm:bulletEnabled val="1"/>
        </dgm:presLayoutVars>
      </dgm:prSet>
      <dgm:spPr/>
      <dgm:t>
        <a:bodyPr/>
        <a:lstStyle/>
        <a:p>
          <a:endParaRPr lang="en-US"/>
        </a:p>
      </dgm:t>
    </dgm:pt>
    <dgm:pt modelId="{E49F8D6B-5BDB-42AD-8BC0-5A7AF14C2E1F}" type="pres">
      <dgm:prSet presAssocID="{2E30F291-5227-4B59-8C33-F7D372AB3EF0}" presName="Name9" presStyleLbl="parChTrans1D2" presStyleIdx="4" presStyleCnt="6"/>
      <dgm:spPr/>
      <dgm:t>
        <a:bodyPr/>
        <a:lstStyle/>
        <a:p>
          <a:endParaRPr lang="en-US"/>
        </a:p>
      </dgm:t>
    </dgm:pt>
    <dgm:pt modelId="{C6D9B66F-4B12-478A-8150-781786AEEAD8}" type="pres">
      <dgm:prSet presAssocID="{2E30F291-5227-4B59-8C33-F7D372AB3EF0}" presName="connTx" presStyleLbl="parChTrans1D2" presStyleIdx="4" presStyleCnt="6"/>
      <dgm:spPr/>
      <dgm:t>
        <a:bodyPr/>
        <a:lstStyle/>
        <a:p>
          <a:endParaRPr lang="en-US"/>
        </a:p>
      </dgm:t>
    </dgm:pt>
    <dgm:pt modelId="{6279DF2C-9FB3-47D5-B979-F0A4837668BA}" type="pres">
      <dgm:prSet presAssocID="{9266AF2D-EBE4-47C6-8724-1CFD20CA0F1E}" presName="node" presStyleLbl="node1" presStyleIdx="4" presStyleCnt="6">
        <dgm:presLayoutVars>
          <dgm:bulletEnabled val="1"/>
        </dgm:presLayoutVars>
      </dgm:prSet>
      <dgm:spPr/>
      <dgm:t>
        <a:bodyPr/>
        <a:lstStyle/>
        <a:p>
          <a:endParaRPr lang="en-US"/>
        </a:p>
      </dgm:t>
    </dgm:pt>
    <dgm:pt modelId="{9257B3BA-26DE-4AF1-BD44-E6D6CAB23E08}" type="pres">
      <dgm:prSet presAssocID="{AD3F902A-4884-4C1E-969E-05A3909D93C0}" presName="Name9" presStyleLbl="parChTrans1D2" presStyleIdx="5" presStyleCnt="6"/>
      <dgm:spPr/>
      <dgm:t>
        <a:bodyPr/>
        <a:lstStyle/>
        <a:p>
          <a:endParaRPr lang="en-US"/>
        </a:p>
      </dgm:t>
    </dgm:pt>
    <dgm:pt modelId="{8C9F83E1-EC97-4F85-96EF-9F74E11893FE}" type="pres">
      <dgm:prSet presAssocID="{AD3F902A-4884-4C1E-969E-05A3909D93C0}" presName="connTx" presStyleLbl="parChTrans1D2" presStyleIdx="5" presStyleCnt="6"/>
      <dgm:spPr/>
      <dgm:t>
        <a:bodyPr/>
        <a:lstStyle/>
        <a:p>
          <a:endParaRPr lang="en-US"/>
        </a:p>
      </dgm:t>
    </dgm:pt>
    <dgm:pt modelId="{0E3B62D6-96C1-460F-B120-D6391BD385E9}" type="pres">
      <dgm:prSet presAssocID="{9A31D5D1-823A-4602-AF6A-30084CD8558C}" presName="node" presStyleLbl="node1" presStyleIdx="5" presStyleCnt="6">
        <dgm:presLayoutVars>
          <dgm:bulletEnabled val="1"/>
        </dgm:presLayoutVars>
      </dgm:prSet>
      <dgm:spPr/>
      <dgm:t>
        <a:bodyPr/>
        <a:lstStyle/>
        <a:p>
          <a:endParaRPr lang="en-US"/>
        </a:p>
      </dgm:t>
    </dgm:pt>
  </dgm:ptLst>
  <dgm:cxnLst>
    <dgm:cxn modelId="{6A7C6A45-3393-4A1F-96EE-DD3EF47B2011}" type="presOf" srcId="{6C7024E4-FACE-4E9A-A43F-DDE6F67904CC}" destId="{0BDF64AF-7A5A-4645-89E1-0E6F37D652B7}" srcOrd="0" destOrd="0" presId="urn:microsoft.com/office/officeart/2005/8/layout/radial1"/>
    <dgm:cxn modelId="{E8BEE538-4F8D-492B-B552-CA20A79434F7}" srcId="{45D5F51A-A2DD-42E4-B920-EEE0C5F19534}" destId="{0B672EEB-42DC-4C47-90AD-BED529EC8037}" srcOrd="1" destOrd="0" parTransId="{F06EA4C6-C855-43BB-BDB1-AB09F497137D}" sibTransId="{C2EC77BF-AB18-4F73-88B6-92FF93C69992}"/>
    <dgm:cxn modelId="{5511CB43-36DA-4F85-90E3-27E84C1D183F}" type="presOf" srcId="{86280F44-10BF-4F6E-922F-6CED45E762A7}" destId="{AD3E2D30-CCCE-4764-884A-DCADC222833C}" srcOrd="0" destOrd="0" presId="urn:microsoft.com/office/officeart/2005/8/layout/radial1"/>
    <dgm:cxn modelId="{C1979653-F32C-4FF0-9051-F19826CA65F3}" type="presOf" srcId="{87352750-85DC-45ED-9572-494788B6D7A4}" destId="{82EDB601-EE10-47F2-8300-F1B4212DFAFF}" srcOrd="0" destOrd="0" presId="urn:microsoft.com/office/officeart/2005/8/layout/radial1"/>
    <dgm:cxn modelId="{7B877781-0734-42C1-8C30-ECD07A6CF63F}" srcId="{45D5F51A-A2DD-42E4-B920-EEE0C5F19534}" destId="{254D47B5-6DDD-4732-8EC3-A3F1AF3524F3}" srcOrd="2" destOrd="0" parTransId="{2DB25AB8-84FF-4E49-B941-D2D6A5563718}" sibTransId="{C34C3A90-6E2C-41DA-A4DF-A540529BE3F6}"/>
    <dgm:cxn modelId="{C44EAAC2-C69A-4D77-A9E6-F30F14740DE7}" srcId="{45D5F51A-A2DD-42E4-B920-EEE0C5F19534}" destId="{6C7024E4-FACE-4E9A-A43F-DDE6F67904CC}" srcOrd="3" destOrd="0" parTransId="{411C5E70-F98C-490A-872E-EE22CE9BAE72}" sibTransId="{71CF601C-FAD9-44F4-B1EB-08295C99676A}"/>
    <dgm:cxn modelId="{A5184B45-4AD2-4BFE-B4CA-30220D1109E9}" type="presOf" srcId="{F06EA4C6-C855-43BB-BDB1-AB09F497137D}" destId="{513235E7-A150-48EA-9D88-7BD5C9B95B78}" srcOrd="1" destOrd="0" presId="urn:microsoft.com/office/officeart/2005/8/layout/radial1"/>
    <dgm:cxn modelId="{75D4D3CD-5EF0-40DB-8C67-DBAC594181F7}" type="presOf" srcId="{2DB25AB8-84FF-4E49-B941-D2D6A5563718}" destId="{F0125A37-F787-4E6F-8EBC-7914F628792B}" srcOrd="0" destOrd="0" presId="urn:microsoft.com/office/officeart/2005/8/layout/radial1"/>
    <dgm:cxn modelId="{1E1E5B18-32EA-4C19-B4AD-CDCCB7D746A0}" type="presOf" srcId="{0B672EEB-42DC-4C47-90AD-BED529EC8037}" destId="{1B6A321B-B555-44B0-9F52-E6F0D32DD16E}" srcOrd="0" destOrd="0" presId="urn:microsoft.com/office/officeart/2005/8/layout/radial1"/>
    <dgm:cxn modelId="{2F532282-8389-444E-910F-1FA0B43A1F6B}" srcId="{45D5F51A-A2DD-42E4-B920-EEE0C5F19534}" destId="{9266AF2D-EBE4-47C6-8724-1CFD20CA0F1E}" srcOrd="4" destOrd="0" parTransId="{2E30F291-5227-4B59-8C33-F7D372AB3EF0}" sibTransId="{F10F4A53-582F-408A-BEA3-E97877DF4912}"/>
    <dgm:cxn modelId="{FF2BA3B2-3B11-4BF0-BE72-062EA2733CC1}" srcId="{45D5F51A-A2DD-42E4-B920-EEE0C5F19534}" destId="{86280F44-10BF-4F6E-922F-6CED45E762A7}" srcOrd="0" destOrd="0" parTransId="{87352750-85DC-45ED-9572-494788B6D7A4}" sibTransId="{2004DB75-F7BF-4E2F-91B0-B20D5AF76D6B}"/>
    <dgm:cxn modelId="{09CC1651-1CB3-4F4E-9934-CBFDA3F4E9BC}" type="presOf" srcId="{411C5E70-F98C-490A-872E-EE22CE9BAE72}" destId="{B04C3C00-42F3-4229-B2D3-E720A2F0B984}" srcOrd="1" destOrd="0" presId="urn:microsoft.com/office/officeart/2005/8/layout/radial1"/>
    <dgm:cxn modelId="{04B9B697-3243-45F7-A314-9F63A2846D9C}" type="presOf" srcId="{9266AF2D-EBE4-47C6-8724-1CFD20CA0F1E}" destId="{6279DF2C-9FB3-47D5-B979-F0A4837668BA}" srcOrd="0" destOrd="0" presId="urn:microsoft.com/office/officeart/2005/8/layout/radial1"/>
    <dgm:cxn modelId="{9568114A-8AC0-47A6-A4EC-DAA7F7809135}" type="presOf" srcId="{2DB25AB8-84FF-4E49-B941-D2D6A5563718}" destId="{56436D0B-BF7B-4EEF-A1E5-B27B0BE17718}" srcOrd="1" destOrd="0" presId="urn:microsoft.com/office/officeart/2005/8/layout/radial1"/>
    <dgm:cxn modelId="{C6DF7F1E-06CA-4339-AB2F-CD2AEE6DC989}" type="presOf" srcId="{F06EA4C6-C855-43BB-BDB1-AB09F497137D}" destId="{B469AF32-9CEA-4755-B40B-D829876C5166}" srcOrd="0" destOrd="0" presId="urn:microsoft.com/office/officeart/2005/8/layout/radial1"/>
    <dgm:cxn modelId="{4B2E305C-DE4D-45EF-8EB6-52F3275DB2A7}" type="presOf" srcId="{2BF243E9-609A-4BA9-87D4-5A8A2DAEEACE}" destId="{A9B286B8-013B-439E-BEEB-0BCA3988DE52}" srcOrd="0" destOrd="0" presId="urn:microsoft.com/office/officeart/2005/8/layout/radial1"/>
    <dgm:cxn modelId="{42776878-4686-4810-BA21-880F714D69E9}" type="presOf" srcId="{411C5E70-F98C-490A-872E-EE22CE9BAE72}" destId="{6EDBAB56-FAD9-4201-A6D4-0C3B63576395}" srcOrd="0" destOrd="0" presId="urn:microsoft.com/office/officeart/2005/8/layout/radial1"/>
    <dgm:cxn modelId="{5A394733-5AAC-43B8-8E92-A46D5309E978}" type="presOf" srcId="{9A31D5D1-823A-4602-AF6A-30084CD8558C}" destId="{0E3B62D6-96C1-460F-B120-D6391BD385E9}" srcOrd="0" destOrd="0" presId="urn:microsoft.com/office/officeart/2005/8/layout/radial1"/>
    <dgm:cxn modelId="{CD1D37BD-3CD1-4D16-8B50-183AC8E030D9}" srcId="{2BF243E9-609A-4BA9-87D4-5A8A2DAEEACE}" destId="{45D5F51A-A2DD-42E4-B920-EEE0C5F19534}" srcOrd="0" destOrd="0" parTransId="{320D17D8-46C9-497C-9DB3-30C46DDAE5F0}" sibTransId="{9F7B955D-B1B1-4335-90A6-020E29E60DFC}"/>
    <dgm:cxn modelId="{92C666A1-7FE9-4CE9-A026-6C3C9F80850C}" srcId="{45D5F51A-A2DD-42E4-B920-EEE0C5F19534}" destId="{9A31D5D1-823A-4602-AF6A-30084CD8558C}" srcOrd="5" destOrd="0" parTransId="{AD3F902A-4884-4C1E-969E-05A3909D93C0}" sibTransId="{BFF08C36-0757-42DB-8E61-DA4FF30DB7A7}"/>
    <dgm:cxn modelId="{2ED1F396-708C-423B-B793-4B826392BD28}" type="presOf" srcId="{2E30F291-5227-4B59-8C33-F7D372AB3EF0}" destId="{E49F8D6B-5BDB-42AD-8BC0-5A7AF14C2E1F}" srcOrd="0" destOrd="0" presId="urn:microsoft.com/office/officeart/2005/8/layout/radial1"/>
    <dgm:cxn modelId="{CEA3F8A7-F375-4E09-B2DA-E6DF39D1B6B5}" type="presOf" srcId="{AD3F902A-4884-4C1E-969E-05A3909D93C0}" destId="{9257B3BA-26DE-4AF1-BD44-E6D6CAB23E08}" srcOrd="0" destOrd="0" presId="urn:microsoft.com/office/officeart/2005/8/layout/radial1"/>
    <dgm:cxn modelId="{CEDA9051-ED50-4D02-9846-03E6C06DE868}" type="presOf" srcId="{87352750-85DC-45ED-9572-494788B6D7A4}" destId="{57B3CD26-2F58-4FFB-BE7B-AF1B6EB0AFE7}" srcOrd="1" destOrd="0" presId="urn:microsoft.com/office/officeart/2005/8/layout/radial1"/>
    <dgm:cxn modelId="{49E6F099-C0FB-499A-B992-DEB6E82011A0}" type="presOf" srcId="{45D5F51A-A2DD-42E4-B920-EEE0C5F19534}" destId="{49BF5D9B-C9D5-47AF-970C-F8786347E95B}" srcOrd="0" destOrd="0" presId="urn:microsoft.com/office/officeart/2005/8/layout/radial1"/>
    <dgm:cxn modelId="{E6C85CCB-8C66-4A64-B3B0-0DA1A01EBB87}" type="presOf" srcId="{AD3F902A-4884-4C1E-969E-05A3909D93C0}" destId="{8C9F83E1-EC97-4F85-96EF-9F74E11893FE}" srcOrd="1" destOrd="0" presId="urn:microsoft.com/office/officeart/2005/8/layout/radial1"/>
    <dgm:cxn modelId="{434C365E-A006-4499-B3E0-6959EB2CD38C}" type="presOf" srcId="{254D47B5-6DDD-4732-8EC3-A3F1AF3524F3}" destId="{6513D19C-A3C9-412B-9945-2746AEF3CFCE}" srcOrd="0" destOrd="0" presId="urn:microsoft.com/office/officeart/2005/8/layout/radial1"/>
    <dgm:cxn modelId="{963556DE-AAA7-4261-97F4-CF713A5DA90C}" type="presOf" srcId="{2E30F291-5227-4B59-8C33-F7D372AB3EF0}" destId="{C6D9B66F-4B12-478A-8150-781786AEEAD8}" srcOrd="1" destOrd="0" presId="urn:microsoft.com/office/officeart/2005/8/layout/radial1"/>
    <dgm:cxn modelId="{DB0672EC-537D-4ABC-9887-0A7ED7BF3F15}" type="presParOf" srcId="{A9B286B8-013B-439E-BEEB-0BCA3988DE52}" destId="{49BF5D9B-C9D5-47AF-970C-F8786347E95B}" srcOrd="0" destOrd="0" presId="urn:microsoft.com/office/officeart/2005/8/layout/radial1"/>
    <dgm:cxn modelId="{D481FA05-013C-43D7-B506-B5E8DFEF42E0}" type="presParOf" srcId="{A9B286B8-013B-439E-BEEB-0BCA3988DE52}" destId="{82EDB601-EE10-47F2-8300-F1B4212DFAFF}" srcOrd="1" destOrd="0" presId="urn:microsoft.com/office/officeart/2005/8/layout/radial1"/>
    <dgm:cxn modelId="{C6A68AB6-DB0D-4F4D-98A1-9EB9A9F2644F}" type="presParOf" srcId="{82EDB601-EE10-47F2-8300-F1B4212DFAFF}" destId="{57B3CD26-2F58-4FFB-BE7B-AF1B6EB0AFE7}" srcOrd="0" destOrd="0" presId="urn:microsoft.com/office/officeart/2005/8/layout/radial1"/>
    <dgm:cxn modelId="{B7B3C35A-D45F-48B6-AB6B-F9639DB9D5EB}" type="presParOf" srcId="{A9B286B8-013B-439E-BEEB-0BCA3988DE52}" destId="{AD3E2D30-CCCE-4764-884A-DCADC222833C}" srcOrd="2" destOrd="0" presId="urn:microsoft.com/office/officeart/2005/8/layout/radial1"/>
    <dgm:cxn modelId="{0DAFA57D-307B-4932-80AA-E0EE803457E9}" type="presParOf" srcId="{A9B286B8-013B-439E-BEEB-0BCA3988DE52}" destId="{B469AF32-9CEA-4755-B40B-D829876C5166}" srcOrd="3" destOrd="0" presId="urn:microsoft.com/office/officeart/2005/8/layout/radial1"/>
    <dgm:cxn modelId="{111F79BA-E770-40DD-9937-1841CE6B9F19}" type="presParOf" srcId="{B469AF32-9CEA-4755-B40B-D829876C5166}" destId="{513235E7-A150-48EA-9D88-7BD5C9B95B78}" srcOrd="0" destOrd="0" presId="urn:microsoft.com/office/officeart/2005/8/layout/radial1"/>
    <dgm:cxn modelId="{49C69D98-4FF3-49DB-8554-BB90FE6E3119}" type="presParOf" srcId="{A9B286B8-013B-439E-BEEB-0BCA3988DE52}" destId="{1B6A321B-B555-44B0-9F52-E6F0D32DD16E}" srcOrd="4" destOrd="0" presId="urn:microsoft.com/office/officeart/2005/8/layout/radial1"/>
    <dgm:cxn modelId="{DF0A736A-F3C0-483D-97CA-D8D8F7DC28AD}" type="presParOf" srcId="{A9B286B8-013B-439E-BEEB-0BCA3988DE52}" destId="{F0125A37-F787-4E6F-8EBC-7914F628792B}" srcOrd="5" destOrd="0" presId="urn:microsoft.com/office/officeart/2005/8/layout/radial1"/>
    <dgm:cxn modelId="{17655158-2402-412F-B926-257E8FFEC921}" type="presParOf" srcId="{F0125A37-F787-4E6F-8EBC-7914F628792B}" destId="{56436D0B-BF7B-4EEF-A1E5-B27B0BE17718}" srcOrd="0" destOrd="0" presId="urn:microsoft.com/office/officeart/2005/8/layout/radial1"/>
    <dgm:cxn modelId="{8F7C89CE-0396-43E9-A375-ACE375737419}" type="presParOf" srcId="{A9B286B8-013B-439E-BEEB-0BCA3988DE52}" destId="{6513D19C-A3C9-412B-9945-2746AEF3CFCE}" srcOrd="6" destOrd="0" presId="urn:microsoft.com/office/officeart/2005/8/layout/radial1"/>
    <dgm:cxn modelId="{6EBC6F17-E747-434D-B554-96B0BB83812A}" type="presParOf" srcId="{A9B286B8-013B-439E-BEEB-0BCA3988DE52}" destId="{6EDBAB56-FAD9-4201-A6D4-0C3B63576395}" srcOrd="7" destOrd="0" presId="urn:microsoft.com/office/officeart/2005/8/layout/radial1"/>
    <dgm:cxn modelId="{2ADA8D95-4BF0-4B7C-A40D-6D97E1CA2E16}" type="presParOf" srcId="{6EDBAB56-FAD9-4201-A6D4-0C3B63576395}" destId="{B04C3C00-42F3-4229-B2D3-E720A2F0B984}" srcOrd="0" destOrd="0" presId="urn:microsoft.com/office/officeart/2005/8/layout/radial1"/>
    <dgm:cxn modelId="{A967E328-E671-472E-BE84-31542199F84E}" type="presParOf" srcId="{A9B286B8-013B-439E-BEEB-0BCA3988DE52}" destId="{0BDF64AF-7A5A-4645-89E1-0E6F37D652B7}" srcOrd="8" destOrd="0" presId="urn:microsoft.com/office/officeart/2005/8/layout/radial1"/>
    <dgm:cxn modelId="{2C521A89-C782-4720-AC4B-A39C1658ECEB}" type="presParOf" srcId="{A9B286B8-013B-439E-BEEB-0BCA3988DE52}" destId="{E49F8D6B-5BDB-42AD-8BC0-5A7AF14C2E1F}" srcOrd="9" destOrd="0" presId="urn:microsoft.com/office/officeart/2005/8/layout/radial1"/>
    <dgm:cxn modelId="{9A9F957E-6E3B-4814-B9B0-720B97A2D12E}" type="presParOf" srcId="{E49F8D6B-5BDB-42AD-8BC0-5A7AF14C2E1F}" destId="{C6D9B66F-4B12-478A-8150-781786AEEAD8}" srcOrd="0" destOrd="0" presId="urn:microsoft.com/office/officeart/2005/8/layout/radial1"/>
    <dgm:cxn modelId="{0462EC5E-25A1-4774-881D-2E0BAF6DA219}" type="presParOf" srcId="{A9B286B8-013B-439E-BEEB-0BCA3988DE52}" destId="{6279DF2C-9FB3-47D5-B979-F0A4837668BA}" srcOrd="10" destOrd="0" presId="urn:microsoft.com/office/officeart/2005/8/layout/radial1"/>
    <dgm:cxn modelId="{D2B1545F-B151-4465-9A41-91131FEBB81D}" type="presParOf" srcId="{A9B286B8-013B-439E-BEEB-0BCA3988DE52}" destId="{9257B3BA-26DE-4AF1-BD44-E6D6CAB23E08}" srcOrd="11" destOrd="0" presId="urn:microsoft.com/office/officeart/2005/8/layout/radial1"/>
    <dgm:cxn modelId="{0FA61647-7CD1-4AEC-B70D-253B1B6AC916}" type="presParOf" srcId="{9257B3BA-26DE-4AF1-BD44-E6D6CAB23E08}" destId="{8C9F83E1-EC97-4F85-96EF-9F74E11893FE}" srcOrd="0" destOrd="0" presId="urn:microsoft.com/office/officeart/2005/8/layout/radial1"/>
    <dgm:cxn modelId="{87B82B18-632F-4803-BC56-1CEAFC85BBCF}" type="presParOf" srcId="{A9B286B8-013B-439E-BEEB-0BCA3988DE52}" destId="{0E3B62D6-96C1-460F-B120-D6391BD385E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2711-BD4D-4669-A762-99BA1773DF4C}">
      <dsp:nvSpPr>
        <dsp:cNvPr id="0" name=""/>
        <dsp:cNvSpPr/>
      </dsp:nvSpPr>
      <dsp:spPr>
        <a:xfrm rot="5400000">
          <a:off x="-182065" y="184995"/>
          <a:ext cx="1213771" cy="8496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Phase 1</a:t>
          </a:r>
          <a:endParaRPr lang="en-US" sz="2100" kern="1200" dirty="0"/>
        </a:p>
      </dsp:txBody>
      <dsp:txXfrm rot="-5400000">
        <a:off x="1" y="427749"/>
        <a:ext cx="849640" cy="364131"/>
      </dsp:txXfrm>
    </dsp:sp>
    <dsp:sp modelId="{CC62C5D3-6C16-4BDC-8C83-EA8F5446B67F}">
      <dsp:nvSpPr>
        <dsp:cNvPr id="0" name=""/>
        <dsp:cNvSpPr/>
      </dsp:nvSpPr>
      <dsp:spPr>
        <a:xfrm rot="5400000">
          <a:off x="2021069" y="-1168498"/>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b="0" kern="1200" dirty="0" smtClean="0">
              <a:solidFill>
                <a:srgbClr val="000000"/>
              </a:solidFill>
            </a:rPr>
            <a:t>Confidentiality Agreement (CDA)</a:t>
          </a:r>
          <a:endParaRPr lang="en-US" sz="1050" b="0" kern="1200" dirty="0">
            <a:solidFill>
              <a:srgbClr val="000000"/>
            </a:solidFill>
          </a:endParaRPr>
        </a:p>
        <a:p>
          <a:pPr marL="57150" lvl="1" indent="-57150" algn="l" defTabSz="466725">
            <a:lnSpc>
              <a:spcPct val="90000"/>
            </a:lnSpc>
            <a:spcBef>
              <a:spcPct val="0"/>
            </a:spcBef>
            <a:spcAft>
              <a:spcPct val="15000"/>
            </a:spcAft>
            <a:buChar char="••"/>
          </a:pPr>
          <a:r>
            <a:rPr lang="en-US" sz="1050" b="0" kern="1200" dirty="0" smtClean="0">
              <a:solidFill>
                <a:srgbClr val="000000"/>
              </a:solidFill>
            </a:rPr>
            <a:t>Feasibility</a:t>
          </a:r>
          <a:endParaRPr lang="en-US" sz="1050" b="0" kern="1200" dirty="0">
            <a:solidFill>
              <a:srgbClr val="000000"/>
            </a:solidFill>
          </a:endParaRPr>
        </a:p>
      </dsp:txBody>
      <dsp:txXfrm rot="-5400000">
        <a:off x="849641" y="41443"/>
        <a:ext cx="3093296" cy="711925"/>
      </dsp:txXfrm>
    </dsp:sp>
    <dsp:sp modelId="{A7988FA5-05CF-4BDB-B3F2-303E12176509}">
      <dsp:nvSpPr>
        <dsp:cNvPr id="0" name=""/>
        <dsp:cNvSpPr/>
      </dsp:nvSpPr>
      <dsp:spPr>
        <a:xfrm rot="5400000">
          <a:off x="-182065" y="1251651"/>
          <a:ext cx="1213771" cy="849640"/>
        </a:xfrm>
        <a:prstGeom prst="chevron">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933450">
            <a:lnSpc>
              <a:spcPct val="90000"/>
            </a:lnSpc>
            <a:spcBef>
              <a:spcPct val="0"/>
            </a:spcBef>
            <a:spcAft>
              <a:spcPct val="35000"/>
            </a:spcAft>
          </a:pPr>
          <a:r>
            <a:rPr lang="en-US" kern="1200" dirty="0" smtClean="0"/>
            <a:t>Phase 2</a:t>
          </a:r>
          <a:endParaRPr lang="en-US" sz="1050" kern="1200" dirty="0">
            <a:solidFill>
              <a:srgbClr val="000000"/>
            </a:solidFill>
          </a:endParaRPr>
        </a:p>
      </dsp:txBody>
      <dsp:txXfrm rot="-5400000">
        <a:off x="1" y="1494405"/>
        <a:ext cx="849640" cy="364131"/>
      </dsp:txXfrm>
    </dsp:sp>
    <dsp:sp modelId="{C9B6847F-4211-4B1E-99AF-622E44FCAD6C}">
      <dsp:nvSpPr>
        <dsp:cNvPr id="0" name=""/>
        <dsp:cNvSpPr/>
      </dsp:nvSpPr>
      <dsp:spPr>
        <a:xfrm rot="5400000">
          <a:off x="2021069" y="-101842"/>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solidFill>
                <a:srgbClr val="000000"/>
              </a:solidFill>
            </a:rPr>
            <a:t>Contract to DSP via UIRIS</a:t>
          </a:r>
          <a:endParaRPr lang="en-US" sz="1050" kern="1200" dirty="0">
            <a:solidFill>
              <a:srgbClr val="000000"/>
            </a:solidFill>
          </a:endParaRPr>
        </a:p>
        <a:p>
          <a:pPr marL="57150" lvl="1" indent="-57150" algn="l" defTabSz="466725">
            <a:lnSpc>
              <a:spcPct val="90000"/>
            </a:lnSpc>
            <a:spcBef>
              <a:spcPct val="0"/>
            </a:spcBef>
            <a:spcAft>
              <a:spcPct val="15000"/>
            </a:spcAft>
            <a:buChar char="••"/>
          </a:pPr>
          <a:r>
            <a:rPr lang="en-US" sz="1050" kern="1200" dirty="0" smtClean="0">
              <a:solidFill>
                <a:srgbClr val="000000"/>
              </a:solidFill>
            </a:rPr>
            <a:t>Create internal and external budget</a:t>
          </a:r>
          <a:endParaRPr lang="en-US" sz="1050" kern="1200" dirty="0">
            <a:solidFill>
              <a:srgbClr val="000000"/>
            </a:solidFill>
          </a:endParaRPr>
        </a:p>
      </dsp:txBody>
      <dsp:txXfrm rot="-5400000">
        <a:off x="849641" y="1108099"/>
        <a:ext cx="3093296" cy="711925"/>
      </dsp:txXfrm>
    </dsp:sp>
    <dsp:sp modelId="{F514AE2F-AC18-47A7-9AB8-5A7E736C53E6}">
      <dsp:nvSpPr>
        <dsp:cNvPr id="0" name=""/>
        <dsp:cNvSpPr/>
      </dsp:nvSpPr>
      <dsp:spPr>
        <a:xfrm rot="5400000">
          <a:off x="-182065" y="2318307"/>
          <a:ext cx="1213771" cy="8496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Phase 3</a:t>
          </a:r>
          <a:endParaRPr lang="en-US" sz="2100" kern="1200" dirty="0"/>
        </a:p>
      </dsp:txBody>
      <dsp:txXfrm rot="-5400000">
        <a:off x="1" y="2561061"/>
        <a:ext cx="849640" cy="364131"/>
      </dsp:txXfrm>
    </dsp:sp>
    <dsp:sp modelId="{412463D5-B676-4788-BA57-911CEDE279FA}">
      <dsp:nvSpPr>
        <dsp:cNvPr id="0" name=""/>
        <dsp:cNvSpPr/>
      </dsp:nvSpPr>
      <dsp:spPr>
        <a:xfrm rot="5400000">
          <a:off x="2021069" y="964813"/>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solidFill>
                <a:srgbClr val="000000"/>
              </a:solidFill>
            </a:rPr>
            <a:t>Submit to committees</a:t>
          </a:r>
          <a:endParaRPr lang="en-US" sz="1050" kern="1200" dirty="0">
            <a:solidFill>
              <a:srgbClr val="000000"/>
            </a:solidFill>
          </a:endParaRPr>
        </a:p>
      </dsp:txBody>
      <dsp:txXfrm rot="-5400000">
        <a:off x="849641" y="2174755"/>
        <a:ext cx="3093296" cy="711925"/>
      </dsp:txXfrm>
    </dsp:sp>
    <dsp:sp modelId="{3E9BE262-9AC4-448C-B0F0-3F408434C145}">
      <dsp:nvSpPr>
        <dsp:cNvPr id="0" name=""/>
        <dsp:cNvSpPr/>
      </dsp:nvSpPr>
      <dsp:spPr>
        <a:xfrm rot="5400000">
          <a:off x="-182065" y="3384963"/>
          <a:ext cx="1213771" cy="849640"/>
        </a:xfrm>
        <a:prstGeom prst="chevron">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Phase 4</a:t>
          </a:r>
          <a:endParaRPr lang="en-US" sz="2100" kern="1200" dirty="0">
            <a:solidFill>
              <a:schemeClr val="tx1"/>
            </a:solidFill>
          </a:endParaRPr>
        </a:p>
      </dsp:txBody>
      <dsp:txXfrm rot="-5400000">
        <a:off x="1" y="3627717"/>
        <a:ext cx="849640" cy="364131"/>
      </dsp:txXfrm>
    </dsp:sp>
    <dsp:sp modelId="{8692DF08-843D-4694-8789-42E9B0BE3385}">
      <dsp:nvSpPr>
        <dsp:cNvPr id="0" name=""/>
        <dsp:cNvSpPr/>
      </dsp:nvSpPr>
      <dsp:spPr>
        <a:xfrm rot="5400000">
          <a:off x="2021069" y="2031469"/>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solidFill>
                <a:srgbClr val="000000"/>
              </a:solidFill>
            </a:rPr>
            <a:t>Regulatory documents</a:t>
          </a:r>
          <a:endParaRPr lang="en-US" sz="1050" kern="1200" dirty="0">
            <a:solidFill>
              <a:srgbClr val="000000"/>
            </a:solidFill>
          </a:endParaRPr>
        </a:p>
        <a:p>
          <a:pPr marL="114300" lvl="2" indent="-57150" algn="l" defTabSz="466725">
            <a:lnSpc>
              <a:spcPct val="90000"/>
            </a:lnSpc>
            <a:spcBef>
              <a:spcPct val="0"/>
            </a:spcBef>
            <a:spcAft>
              <a:spcPct val="15000"/>
            </a:spcAft>
            <a:buChar char="••"/>
          </a:pPr>
          <a:r>
            <a:rPr lang="en-US" sz="1050" kern="1200" dirty="0" smtClean="0">
              <a:solidFill>
                <a:srgbClr val="000000"/>
              </a:solidFill>
            </a:rPr>
            <a:t>Consent/Record of Consent</a:t>
          </a:r>
          <a:endParaRPr lang="en-US" sz="1050" kern="1200" dirty="0">
            <a:solidFill>
              <a:srgbClr val="000000"/>
            </a:solidFill>
          </a:endParaRPr>
        </a:p>
        <a:p>
          <a:pPr marL="114300" lvl="2" indent="-57150" algn="l" defTabSz="466725">
            <a:lnSpc>
              <a:spcPct val="90000"/>
            </a:lnSpc>
            <a:spcBef>
              <a:spcPct val="0"/>
            </a:spcBef>
            <a:spcAft>
              <a:spcPct val="15000"/>
            </a:spcAft>
            <a:buChar char="••"/>
          </a:pPr>
          <a:r>
            <a:rPr lang="en-US" sz="1050" kern="1200" dirty="0" smtClean="0">
              <a:solidFill>
                <a:srgbClr val="000000"/>
              </a:solidFill>
            </a:rPr>
            <a:t>Financial disclosures</a:t>
          </a:r>
          <a:endParaRPr lang="en-US" sz="1050" kern="1200" dirty="0">
            <a:solidFill>
              <a:srgbClr val="000000"/>
            </a:solidFill>
          </a:endParaRPr>
        </a:p>
        <a:p>
          <a:pPr marL="114300" lvl="2" indent="-57150" algn="l" defTabSz="466725">
            <a:lnSpc>
              <a:spcPct val="90000"/>
            </a:lnSpc>
            <a:spcBef>
              <a:spcPct val="0"/>
            </a:spcBef>
            <a:spcAft>
              <a:spcPct val="15000"/>
            </a:spcAft>
            <a:buChar char="••"/>
          </a:pPr>
          <a:r>
            <a:rPr lang="en-US" sz="1050" kern="1200" dirty="0" smtClean="0">
              <a:solidFill>
                <a:srgbClr val="000000"/>
              </a:solidFill>
            </a:rPr>
            <a:t>FDA 1572</a:t>
          </a:r>
          <a:endParaRPr lang="en-US" sz="1050" kern="1200" dirty="0">
            <a:solidFill>
              <a:srgbClr val="000000"/>
            </a:solidFill>
          </a:endParaRPr>
        </a:p>
        <a:p>
          <a:pPr marL="114300" lvl="2" indent="-57150" algn="l" defTabSz="466725">
            <a:lnSpc>
              <a:spcPct val="90000"/>
            </a:lnSpc>
            <a:spcBef>
              <a:spcPct val="0"/>
            </a:spcBef>
            <a:spcAft>
              <a:spcPct val="15000"/>
            </a:spcAft>
            <a:buChar char="••"/>
          </a:pPr>
          <a:r>
            <a:rPr lang="en-US" sz="1050" kern="1200" dirty="0" smtClean="0">
              <a:solidFill>
                <a:srgbClr val="000000"/>
              </a:solidFill>
            </a:rPr>
            <a:t>Clinicaltrials.gov </a:t>
          </a:r>
          <a:endParaRPr lang="en-US" sz="1050" kern="1200" dirty="0">
            <a:solidFill>
              <a:srgbClr val="000000"/>
            </a:solidFill>
          </a:endParaRPr>
        </a:p>
      </dsp:txBody>
      <dsp:txXfrm rot="-5400000">
        <a:off x="849641" y="3241411"/>
        <a:ext cx="3093296" cy="711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pitchFamily="18" charset="0"/>
              </a:defRPr>
            </a:lvl1pPr>
          </a:lstStyle>
          <a:p>
            <a:endParaRPr lang="en-US" altLang="en-US"/>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pitchFamily="18" charset="0"/>
              </a:defRPr>
            </a:lvl1pPr>
          </a:lstStyle>
          <a:p>
            <a:fld id="{D2C16E4A-E6AE-4BE4-BEFB-074B307CFD93}" type="slidenum">
              <a:rPr lang="en-US" altLang="en-US"/>
              <a:pPr/>
              <a:t>‹#›</a:t>
            </a:fld>
            <a:endParaRPr lang="en-US" altLang="en-US"/>
          </a:p>
        </p:txBody>
      </p:sp>
    </p:spTree>
    <p:extLst>
      <p:ext uri="{BB962C8B-B14F-4D97-AF65-F5344CB8AC3E}">
        <p14:creationId xmlns:p14="http://schemas.microsoft.com/office/powerpoint/2010/main" val="335830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pitchFamily="18" charset="0"/>
              </a:defRPr>
            </a:lvl1pPr>
          </a:lstStyle>
          <a:p>
            <a:endParaRPr lang="en-US" altLang="en-US"/>
          </a:p>
        </p:txBody>
      </p:sp>
      <p:sp>
        <p:nvSpPr>
          <p:cNvPr id="2458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pitchFamily="18" charset="0"/>
              </a:defRPr>
            </a:lvl1pPr>
          </a:lstStyle>
          <a:p>
            <a:fld id="{0C2F12E0-BCA9-4859-9A26-9BC93567BC69}" type="slidenum">
              <a:rPr lang="en-US" altLang="en-US"/>
              <a:pPr/>
              <a:t>‹#›</a:t>
            </a:fld>
            <a:endParaRPr lang="en-US" altLang="en-US"/>
          </a:p>
        </p:txBody>
      </p:sp>
    </p:spTree>
    <p:extLst>
      <p:ext uri="{BB962C8B-B14F-4D97-AF65-F5344CB8AC3E}">
        <p14:creationId xmlns:p14="http://schemas.microsoft.com/office/powerpoint/2010/main" val="2435252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email me for an example of the study startup checklist.  I always</a:t>
            </a:r>
            <a:r>
              <a:rPr lang="en-US" baseline="0" dirty="0" smtClean="0"/>
              <a:t> saved my contact info on the shared drive, as you never know what will happen and someone will have to take over your study suddenly.  That info should be easily accessible to anyone who may need it.  If lost, your PI will be held responsible.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7</a:t>
            </a:fld>
            <a:endParaRPr lang="en-US" altLang="en-US"/>
          </a:p>
        </p:txBody>
      </p:sp>
    </p:spTree>
    <p:extLst>
      <p:ext uri="{BB962C8B-B14F-4D97-AF65-F5344CB8AC3E}">
        <p14:creationId xmlns:p14="http://schemas.microsoft.com/office/powerpoint/2010/main" val="348667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26</a:t>
            </a:fld>
            <a:endParaRPr lang="en-US" altLang="en-US"/>
          </a:p>
        </p:txBody>
      </p:sp>
    </p:spTree>
    <p:extLst>
      <p:ext uri="{BB962C8B-B14F-4D97-AF65-F5344CB8AC3E}">
        <p14:creationId xmlns:p14="http://schemas.microsoft.com/office/powerpoint/2010/main" val="108812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 that sponsors often work</a:t>
            </a:r>
            <a:r>
              <a:rPr lang="en-US" baseline="0" dirty="0" smtClean="0"/>
              <a:t> with much smaller organizations than ours that do not have as much, or possibly any, of this internal paperwork and they may not realize how much time and effort is required internally on top of the regulatory forms and IRB application.  You may need to patiently communicate this with a sponsor if they are not understanding what is taking so long.  Most monitors I’ve worked with were shocked when they came to UIHC and saw what a </a:t>
            </a:r>
            <a:r>
              <a:rPr lang="en-US" baseline="0" smtClean="0"/>
              <a:t>large hospital it is.  </a:t>
            </a:r>
            <a:endParaRPr lang="en-US"/>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30</a:t>
            </a:fld>
            <a:endParaRPr lang="en-US" altLang="en-US"/>
          </a:p>
        </p:txBody>
      </p:sp>
    </p:spTree>
    <p:extLst>
      <p:ext uri="{BB962C8B-B14F-4D97-AF65-F5344CB8AC3E}">
        <p14:creationId xmlns:p14="http://schemas.microsoft.com/office/powerpoint/2010/main" val="163799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applications are part of the full </a:t>
            </a:r>
            <a:r>
              <a:rPr lang="en-US" dirty="0" err="1" smtClean="0"/>
              <a:t>HawkIRB</a:t>
            </a:r>
            <a:r>
              <a:rPr lang="en-US" dirty="0" smtClean="0"/>
              <a:t> application and also the external IRB </a:t>
            </a:r>
            <a:r>
              <a:rPr lang="en-US" dirty="0" err="1" smtClean="0"/>
              <a:t>HawkIRB</a:t>
            </a:r>
            <a:r>
              <a:rPr lang="en-US" baseline="0" dirty="0" smtClean="0"/>
              <a:t> application.  If you need assistance completing a committee application, there is contact information on all of the forms.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31</a:t>
            </a:fld>
            <a:endParaRPr lang="en-US" altLang="en-US"/>
          </a:p>
        </p:txBody>
      </p:sp>
    </p:spTree>
    <p:extLst>
      <p:ext uri="{BB962C8B-B14F-4D97-AF65-F5344CB8AC3E}">
        <p14:creationId xmlns:p14="http://schemas.microsoft.com/office/powerpoint/2010/main" val="419976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must be in</a:t>
            </a:r>
            <a:r>
              <a:rPr lang="en-US" baseline="0" dirty="0" smtClean="0"/>
              <a:t> the chart of any subject enrolled in a study so that any care provider in the hospital will have some basic information about the study drug.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34</a:t>
            </a:fld>
            <a:endParaRPr lang="en-US" altLang="en-US"/>
          </a:p>
        </p:txBody>
      </p:sp>
    </p:spTree>
    <p:extLst>
      <p:ext uri="{BB962C8B-B14F-4D97-AF65-F5344CB8AC3E}">
        <p14:creationId xmlns:p14="http://schemas.microsoft.com/office/powerpoint/2010/main" val="102587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35</a:t>
            </a:fld>
            <a:endParaRPr lang="en-US" altLang="en-US"/>
          </a:p>
        </p:txBody>
      </p:sp>
    </p:spTree>
    <p:extLst>
      <p:ext uri="{BB962C8B-B14F-4D97-AF65-F5344CB8AC3E}">
        <p14:creationId xmlns:p14="http://schemas.microsoft.com/office/powerpoint/2010/main" val="271680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the whole form, as it is several</a:t>
            </a:r>
            <a:r>
              <a:rPr lang="en-US" baseline="0" dirty="0" smtClean="0"/>
              <a:t> pages long.  This is to give you an idea what it will entail. Note that there are many signatures needed, especially if you will be conducting your study in multiple clinical areas.  In my experience, this was the form that took the longest to complete because of all the signatures.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38</a:t>
            </a:fld>
            <a:endParaRPr lang="en-US" altLang="en-US"/>
          </a:p>
        </p:txBody>
      </p:sp>
    </p:spTree>
    <p:extLst>
      <p:ext uri="{BB962C8B-B14F-4D97-AF65-F5344CB8AC3E}">
        <p14:creationId xmlns:p14="http://schemas.microsoft.com/office/powerpoint/2010/main" val="261529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Dose</a:t>
            </a:r>
            <a:r>
              <a:rPr lang="en-US" baseline="0" dirty="0" smtClean="0"/>
              <a:t> equivalents for common procedures are listed in a table on the forms.  If your specific procedure is not listed, contact the radiation safety officer at 5-8517.  They are a very helpful group!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40</a:t>
            </a:fld>
            <a:endParaRPr lang="en-US" altLang="en-US"/>
          </a:p>
        </p:txBody>
      </p:sp>
    </p:spTree>
    <p:extLst>
      <p:ext uri="{BB962C8B-B14F-4D97-AF65-F5344CB8AC3E}">
        <p14:creationId xmlns:p14="http://schemas.microsoft.com/office/powerpoint/2010/main" val="170061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46</a:t>
            </a:fld>
            <a:endParaRPr lang="en-US" altLang="en-US"/>
          </a:p>
        </p:txBody>
      </p:sp>
    </p:spTree>
    <p:extLst>
      <p:ext uri="{BB962C8B-B14F-4D97-AF65-F5344CB8AC3E}">
        <p14:creationId xmlns:p14="http://schemas.microsoft.com/office/powerpoint/2010/main" val="2730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sponsor will dictate</a:t>
            </a:r>
            <a:r>
              <a:rPr lang="en-US" baseline="0" dirty="0" smtClean="0"/>
              <a:t> who is listed on the 1572.  Usually the PI and all sub-I’s are, sometimes the coordinator, pharmacist, etc. and/or other members of the study team are also listed.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53</a:t>
            </a:fld>
            <a:endParaRPr lang="en-US" altLang="en-US"/>
          </a:p>
        </p:txBody>
      </p:sp>
    </p:spTree>
    <p:extLst>
      <p:ext uri="{BB962C8B-B14F-4D97-AF65-F5344CB8AC3E}">
        <p14:creationId xmlns:p14="http://schemas.microsoft.com/office/powerpoint/2010/main" val="419926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make sure that you are following the requirements for updating</a:t>
            </a:r>
            <a:r>
              <a:rPr lang="en-US" baseline="0" dirty="0" smtClean="0"/>
              <a:t> your trial as time goes on.  It is common for a study to be registered and then not updated when complete, etc.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55</a:t>
            </a:fld>
            <a:endParaRPr lang="en-US" altLang="en-US"/>
          </a:p>
        </p:txBody>
      </p:sp>
    </p:spTree>
    <p:extLst>
      <p:ext uri="{BB962C8B-B14F-4D97-AF65-F5344CB8AC3E}">
        <p14:creationId xmlns:p14="http://schemas.microsoft.com/office/powerpoint/2010/main" val="142650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me for an example folder</a:t>
            </a:r>
            <a:r>
              <a:rPr lang="en-US" baseline="0" dirty="0" smtClean="0"/>
              <a:t> structure to help you organize your electronic files.  You do not want to waste time hunting for important documents that could be easily found if you take the time to organize yourself up front.  I also always kept a separate “financial” binder for internal forms that do not go in the reg binder.  This is for your team’s information only and will not be reviewed during monitor visits.  Nice to have in case access to electronic copies is ever lost.  This happened to me and I had nothing for an old study! Other tips: do not password protect your documents! You can use permissions in shared folders instead.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8</a:t>
            </a:fld>
            <a:endParaRPr lang="en-US" altLang="en-US"/>
          </a:p>
        </p:txBody>
      </p:sp>
    </p:spTree>
    <p:extLst>
      <p:ext uri="{BB962C8B-B14F-4D97-AF65-F5344CB8AC3E}">
        <p14:creationId xmlns:p14="http://schemas.microsoft.com/office/powerpoint/2010/main" val="384491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experience,</a:t>
            </a:r>
            <a:r>
              <a:rPr lang="en-US" baseline="0" dirty="0" smtClean="0"/>
              <a:t> the SIV is often a 1-day visit aimed at providing more in-depth training for your team.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58</a:t>
            </a:fld>
            <a:endParaRPr lang="en-US" altLang="en-US"/>
          </a:p>
        </p:txBody>
      </p:sp>
    </p:spTree>
    <p:extLst>
      <p:ext uri="{BB962C8B-B14F-4D97-AF65-F5344CB8AC3E}">
        <p14:creationId xmlns:p14="http://schemas.microsoft.com/office/powerpoint/2010/main" val="203270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9</a:t>
            </a:fld>
            <a:endParaRPr lang="en-US" altLang="en-US"/>
          </a:p>
        </p:txBody>
      </p:sp>
    </p:spTree>
    <p:extLst>
      <p:ext uri="{BB962C8B-B14F-4D97-AF65-F5344CB8AC3E}">
        <p14:creationId xmlns:p14="http://schemas.microsoft.com/office/powerpoint/2010/main" val="231734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negotiating with the NIH or most other government sponsors.  CDAs are required for any industry-sponsored study</a:t>
            </a:r>
            <a:r>
              <a:rPr lang="en-US" baseline="0" dirty="0" smtClean="0"/>
              <a:t> or collaborations with PI’s at other institutions.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10</a:t>
            </a:fld>
            <a:endParaRPr lang="en-US" altLang="en-US"/>
          </a:p>
        </p:txBody>
      </p:sp>
    </p:spTree>
    <p:extLst>
      <p:ext uri="{BB962C8B-B14F-4D97-AF65-F5344CB8AC3E}">
        <p14:creationId xmlns:p14="http://schemas.microsoft.com/office/powerpoint/2010/main" val="250539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the CDAs look like any other form with a space for the PI to sign</a:t>
            </a:r>
            <a:r>
              <a:rPr lang="en-US" baseline="0" dirty="0" smtClean="0"/>
              <a:t> at the bottom.  </a:t>
            </a:r>
            <a:r>
              <a:rPr lang="en-US" dirty="0" smtClean="0"/>
              <a:t>It is not acceptable to just have the PI sign the CDA!</a:t>
            </a:r>
            <a:r>
              <a:rPr lang="en-US" baseline="0" dirty="0" smtClean="0"/>
              <a:t> </a:t>
            </a:r>
            <a:r>
              <a:rPr lang="en-US" dirty="0" smtClean="0"/>
              <a:t>  The</a:t>
            </a:r>
            <a:r>
              <a:rPr lang="en-US" baseline="0" dirty="0" smtClean="0"/>
              <a:t> DSP routing policy page discusses the 5 day deadline if you need to give that to an impatient sponsor.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11</a:t>
            </a:fld>
            <a:endParaRPr lang="en-US" altLang="en-US"/>
          </a:p>
        </p:txBody>
      </p:sp>
    </p:spTree>
    <p:extLst>
      <p:ext uri="{BB962C8B-B14F-4D97-AF65-F5344CB8AC3E}">
        <p14:creationId xmlns:p14="http://schemas.microsoft.com/office/powerpoint/2010/main" val="303901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refer to a</a:t>
            </a:r>
            <a:r>
              <a:rPr lang="en-US" baseline="0" dirty="0" smtClean="0"/>
              <a:t> lot of different policies during this presentation.  Just to be clear, a policy is something that must always be followed.  Not following a written policy at the UI can result in disciplinary action.  Be sure to familiarize yourself with these policies and any others that pertain to your job.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12</a:t>
            </a:fld>
            <a:endParaRPr lang="en-US" altLang="en-US"/>
          </a:p>
        </p:txBody>
      </p:sp>
    </p:spTree>
    <p:extLst>
      <p:ext uri="{BB962C8B-B14F-4D97-AF65-F5344CB8AC3E}">
        <p14:creationId xmlns:p14="http://schemas.microsoft.com/office/powerpoint/2010/main" val="128951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form asks for numbers, estimates are usually fine.  If they want exact numbers taken from Epic, etc., I would get the CDA first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13</a:t>
            </a:fld>
            <a:endParaRPr lang="en-US" altLang="en-US"/>
          </a:p>
        </p:txBody>
      </p:sp>
    </p:spTree>
    <p:extLst>
      <p:ext uri="{BB962C8B-B14F-4D97-AF65-F5344CB8AC3E}">
        <p14:creationId xmlns:p14="http://schemas.microsoft.com/office/powerpoint/2010/main" val="193215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and other government sponsors</a:t>
            </a:r>
            <a:r>
              <a:rPr lang="en-US" baseline="0" dirty="0" smtClean="0"/>
              <a:t> typically do not send a contract, as the terms for those grants are not negotiable.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20</a:t>
            </a:fld>
            <a:endParaRPr lang="en-US" altLang="en-US"/>
          </a:p>
        </p:txBody>
      </p:sp>
    </p:spTree>
    <p:extLst>
      <p:ext uri="{BB962C8B-B14F-4D97-AF65-F5344CB8AC3E}">
        <p14:creationId xmlns:p14="http://schemas.microsoft.com/office/powerpoint/2010/main" val="113772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 on for several pages,</a:t>
            </a:r>
            <a:r>
              <a:rPr lang="en-US" baseline="0" dirty="0" smtClean="0"/>
              <a:t> outlining terms of the agreement, use of data, patient injury language, payments for services, etc.  At the bottom is a line for the PI to sign.  DO NOT have the PI sign- they are not lawyers! Just route through UIRIS system.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21</a:t>
            </a:fld>
            <a:endParaRPr lang="en-US" altLang="en-US"/>
          </a:p>
        </p:txBody>
      </p:sp>
    </p:spTree>
    <p:extLst>
      <p:ext uri="{BB962C8B-B14F-4D97-AF65-F5344CB8AC3E}">
        <p14:creationId xmlns:p14="http://schemas.microsoft.com/office/powerpoint/2010/main" val="2410547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en-US" altLang="en-US" noProof="0" smtClean="0"/>
              <a:t>Click to edit Master title style</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en-US" altLang="en-US" noProof="0" smtClean="0"/>
              <a:t>Click to edit Master subtitle style</a:t>
            </a:r>
          </a:p>
        </p:txBody>
      </p:sp>
      <p:sp>
        <p:nvSpPr>
          <p:cNvPr id="3093" name="Rectangle 21"/>
          <p:cNvSpPr>
            <a:spLocks noGrp="1" noChangeArrowheads="1"/>
          </p:cNvSpPr>
          <p:nvPr>
            <p:ph type="dt" sz="quarter" idx="2"/>
          </p:nvPr>
        </p:nvSpPr>
        <p:spPr/>
        <p:txBody>
          <a:bodyPr/>
          <a:lstStyle>
            <a:lvl1pPr>
              <a:defRPr/>
            </a:lvl1pPr>
          </a:lstStyle>
          <a:p>
            <a:endParaRPr lang="en-US" altLang="en-US"/>
          </a:p>
        </p:txBody>
      </p:sp>
      <p:sp>
        <p:nvSpPr>
          <p:cNvPr id="3094" name="Rectangle 22"/>
          <p:cNvSpPr>
            <a:spLocks noGrp="1" noChangeArrowheads="1"/>
          </p:cNvSpPr>
          <p:nvPr>
            <p:ph type="ftr" sz="quarter" idx="3"/>
          </p:nvPr>
        </p:nvSpPr>
        <p:spPr/>
        <p:txBody>
          <a:bodyPr/>
          <a:lstStyle>
            <a:lvl1pPr>
              <a:defRPr/>
            </a:lvl1pPr>
          </a:lstStyle>
          <a:p>
            <a:endParaRPr lang="en-US" altLang="en-US"/>
          </a:p>
        </p:txBody>
      </p:sp>
      <p:sp>
        <p:nvSpPr>
          <p:cNvPr id="3095" name="Rectangle 23"/>
          <p:cNvSpPr>
            <a:spLocks noGrp="1" noChangeArrowheads="1"/>
          </p:cNvSpPr>
          <p:nvPr>
            <p:ph type="sldNum" sz="quarter" idx="4"/>
          </p:nvPr>
        </p:nvSpPr>
        <p:spPr/>
        <p:txBody>
          <a:bodyPr/>
          <a:lstStyle>
            <a:lvl1pPr>
              <a:defRPr/>
            </a:lvl1pPr>
          </a:lstStyle>
          <a:p>
            <a:fld id="{3B7B0FEE-7A0C-4B13-95BE-18AC066B1CC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03EBD9-76CA-4DF8-8AB9-60E3AE39AD21}" type="slidenum">
              <a:rPr lang="en-US" altLang="en-US"/>
              <a:pPr/>
              <a:t>‹#›</a:t>
            </a:fld>
            <a:endParaRPr lang="en-US" altLang="en-US"/>
          </a:p>
        </p:txBody>
      </p:sp>
    </p:spTree>
    <p:extLst>
      <p:ext uri="{BB962C8B-B14F-4D97-AF65-F5344CB8AC3E}">
        <p14:creationId xmlns:p14="http://schemas.microsoft.com/office/powerpoint/2010/main" val="386250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DF5693-9CC3-44E4-BA48-E420CB62A573}" type="slidenum">
              <a:rPr lang="en-US" altLang="en-US"/>
              <a:pPr/>
              <a:t>‹#›</a:t>
            </a:fld>
            <a:endParaRPr lang="en-US" altLang="en-US"/>
          </a:p>
        </p:txBody>
      </p:sp>
    </p:spTree>
    <p:extLst>
      <p:ext uri="{BB962C8B-B14F-4D97-AF65-F5344CB8AC3E}">
        <p14:creationId xmlns:p14="http://schemas.microsoft.com/office/powerpoint/2010/main" val="265435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B61EDD-9C20-4D77-9D02-5FB3678D64CC}" type="slidenum">
              <a:rPr lang="en-US" altLang="en-US"/>
              <a:pPr/>
              <a:t>‹#›</a:t>
            </a:fld>
            <a:endParaRPr lang="en-US" altLang="en-US"/>
          </a:p>
        </p:txBody>
      </p:sp>
    </p:spTree>
    <p:extLst>
      <p:ext uri="{BB962C8B-B14F-4D97-AF65-F5344CB8AC3E}">
        <p14:creationId xmlns:p14="http://schemas.microsoft.com/office/powerpoint/2010/main" val="38792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31191C-D563-4BC3-AF7D-5C93082E3A48}" type="slidenum">
              <a:rPr lang="en-US" altLang="en-US"/>
              <a:pPr/>
              <a:t>‹#›</a:t>
            </a:fld>
            <a:endParaRPr lang="en-US" altLang="en-US"/>
          </a:p>
        </p:txBody>
      </p:sp>
    </p:spTree>
    <p:extLst>
      <p:ext uri="{BB962C8B-B14F-4D97-AF65-F5344CB8AC3E}">
        <p14:creationId xmlns:p14="http://schemas.microsoft.com/office/powerpoint/2010/main" val="307152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1CBEFD-7FF2-40A6-8205-1784B81D11E3}" type="slidenum">
              <a:rPr lang="en-US" altLang="en-US"/>
              <a:pPr/>
              <a:t>‹#›</a:t>
            </a:fld>
            <a:endParaRPr lang="en-US" altLang="en-US"/>
          </a:p>
        </p:txBody>
      </p:sp>
    </p:spTree>
    <p:extLst>
      <p:ext uri="{BB962C8B-B14F-4D97-AF65-F5344CB8AC3E}">
        <p14:creationId xmlns:p14="http://schemas.microsoft.com/office/powerpoint/2010/main" val="304429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8D33E61-429C-460F-A5E9-C93C11A8FDD7}" type="slidenum">
              <a:rPr lang="en-US" altLang="en-US"/>
              <a:pPr/>
              <a:t>‹#›</a:t>
            </a:fld>
            <a:endParaRPr lang="en-US" altLang="en-US"/>
          </a:p>
        </p:txBody>
      </p:sp>
    </p:spTree>
    <p:extLst>
      <p:ext uri="{BB962C8B-B14F-4D97-AF65-F5344CB8AC3E}">
        <p14:creationId xmlns:p14="http://schemas.microsoft.com/office/powerpoint/2010/main" val="154206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BC4259-4E95-4FBF-A76E-CDC50C518DE6}" type="slidenum">
              <a:rPr lang="en-US" altLang="en-US"/>
              <a:pPr/>
              <a:t>‹#›</a:t>
            </a:fld>
            <a:endParaRPr lang="en-US" altLang="en-US"/>
          </a:p>
        </p:txBody>
      </p:sp>
    </p:spTree>
    <p:extLst>
      <p:ext uri="{BB962C8B-B14F-4D97-AF65-F5344CB8AC3E}">
        <p14:creationId xmlns:p14="http://schemas.microsoft.com/office/powerpoint/2010/main" val="271788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EEDACC5-D26D-4039-AFFC-3604BB6FE70F}" type="slidenum">
              <a:rPr lang="en-US" altLang="en-US"/>
              <a:pPr/>
              <a:t>‹#›</a:t>
            </a:fld>
            <a:endParaRPr lang="en-US" altLang="en-US"/>
          </a:p>
        </p:txBody>
      </p:sp>
    </p:spTree>
    <p:extLst>
      <p:ext uri="{BB962C8B-B14F-4D97-AF65-F5344CB8AC3E}">
        <p14:creationId xmlns:p14="http://schemas.microsoft.com/office/powerpoint/2010/main" val="384042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531448-8A57-4A4E-BD4F-AC9CC4AB3EB9}" type="slidenum">
              <a:rPr lang="en-US" altLang="en-US"/>
              <a:pPr/>
              <a:t>‹#›</a:t>
            </a:fld>
            <a:endParaRPr lang="en-US" altLang="en-US"/>
          </a:p>
        </p:txBody>
      </p:sp>
    </p:spTree>
    <p:extLst>
      <p:ext uri="{BB962C8B-B14F-4D97-AF65-F5344CB8AC3E}">
        <p14:creationId xmlns:p14="http://schemas.microsoft.com/office/powerpoint/2010/main" val="355697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FFF0F3-BAA1-4E03-A6EB-3F081B9BE2CC}" type="slidenum">
              <a:rPr lang="en-US" altLang="en-US"/>
              <a:pPr/>
              <a:t>‹#›</a:t>
            </a:fld>
            <a:endParaRPr lang="en-US" altLang="en-US"/>
          </a:p>
        </p:txBody>
      </p:sp>
    </p:spTree>
    <p:extLst>
      <p:ext uri="{BB962C8B-B14F-4D97-AF65-F5344CB8AC3E}">
        <p14:creationId xmlns:p14="http://schemas.microsoft.com/office/powerpoint/2010/main" val="197747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en-US" alt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n-US" alt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02D8ABA0-FEEF-46F4-AD23-E9A7B25DF6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iris.uiowa.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dsp.research.uiowa.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s://dsp.research.uiowa.edu/ui-routing-policy-procedu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uiris.uiowa.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hepoint.healthcare.uiowa.edu/sites/Compliance/researchbilling/Web%20Part%20Pages/Pricing%20and%20Coding%20Tools.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s://hso.research.uiowa.edu/external-and-central-irb-reliance-mode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ihealthcare.org/2column.aspx?id=23132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hso.research.uiowa.edu/nursing-research-committe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uiowa.edu/eforms/environmental-health-safe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edicine.uiowa.edu/pathology/research/pathology-clinical-trials-support-core" TargetMode="External"/><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cts.uiowa.edu/pages/clinical-research-unit" TargetMode="External"/><Relationship Id="rId2" Type="http://schemas.openxmlformats.org/officeDocument/2006/relationships/hyperlink" Target="http://icts.uiowa.edu/pages/i-cart-view-and-order-services"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linicaltrials.gov/ct2/manage-recs/how-regis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r>
              <a:rPr lang="en-US" altLang="en-US" dirty="0" smtClean="0"/>
              <a:t>Study Startup</a:t>
            </a:r>
            <a:r>
              <a:rPr lang="en-US" altLang="en-US" dirty="0"/>
              <a:t/>
            </a:r>
            <a:br>
              <a:rPr lang="en-US" altLang="en-US" dirty="0"/>
            </a:br>
            <a:r>
              <a:rPr lang="en-US" altLang="en-US" b="1" dirty="0" smtClean="0"/>
              <a:t>The Treasure Map</a:t>
            </a:r>
            <a:endParaRPr lang="en-US" altLang="en-US" b="1" dirty="0"/>
          </a:p>
        </p:txBody>
      </p:sp>
      <p:sp>
        <p:nvSpPr>
          <p:cNvPr id="4103" name="Rectangle 7"/>
          <p:cNvSpPr>
            <a:spLocks noGrp="1" noChangeArrowheads="1"/>
          </p:cNvSpPr>
          <p:nvPr>
            <p:ph type="subTitle" idx="1"/>
          </p:nvPr>
        </p:nvSpPr>
        <p:spPr/>
        <p:txBody>
          <a:bodyPr/>
          <a:lstStyle/>
          <a:p>
            <a:r>
              <a:rPr lang="en-US" altLang="en-US" dirty="0" smtClean="0"/>
              <a:t>Nicole Kressin, MSN, RN</a:t>
            </a:r>
            <a:endParaRPr lang="en-US" altLang="en-US" dirty="0"/>
          </a:p>
        </p:txBody>
      </p:sp>
      <p:pic>
        <p:nvPicPr>
          <p:cNvPr id="4119" name="Picture 23" descr="C:\Users\niadams\AppData\Local\Microsoft\Windows\Temporary Internet Files\Content.IE5\IWFRAV5H\Treas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CDA (continued)</a:t>
            </a:r>
            <a:endParaRPr lang="en-US" dirty="0"/>
          </a:p>
        </p:txBody>
      </p:sp>
      <p:sp>
        <p:nvSpPr>
          <p:cNvPr id="3" name="Content Placeholder 2"/>
          <p:cNvSpPr>
            <a:spLocks noGrp="1"/>
          </p:cNvSpPr>
          <p:nvPr>
            <p:ph idx="1"/>
          </p:nvPr>
        </p:nvSpPr>
        <p:spPr>
          <a:xfrm>
            <a:off x="1066800" y="1600200"/>
            <a:ext cx="3505200" cy="4525963"/>
          </a:xfrm>
        </p:spPr>
        <p:txBody>
          <a:bodyPr/>
          <a:lstStyle/>
          <a:p>
            <a:r>
              <a:rPr lang="en-US" dirty="0"/>
              <a:t>A CDA MUST be completed before any study start up activities occur.  </a:t>
            </a:r>
          </a:p>
          <a:p>
            <a:r>
              <a:rPr lang="en-US" dirty="0"/>
              <a:t>NIH studies typically will not have this.   </a:t>
            </a:r>
          </a:p>
          <a:p>
            <a:r>
              <a:rPr lang="en-US" dirty="0"/>
              <a:t>Also sometimes referred to as a Non-Disclosure Agreement (NDA) </a:t>
            </a:r>
          </a:p>
          <a:p>
            <a:endParaRPr lang="en-US" dirty="0"/>
          </a:p>
        </p:txBody>
      </p:sp>
      <p:pic>
        <p:nvPicPr>
          <p:cNvPr id="1026" name="Picture 2" descr="C:\Users\niadams\Desktop\Example-Medical-Research-Confidentiality-Agre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953256" cy="480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20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CDA</a:t>
            </a:r>
            <a:endParaRPr lang="en-US" dirty="0"/>
          </a:p>
        </p:txBody>
      </p:sp>
      <p:sp>
        <p:nvSpPr>
          <p:cNvPr id="3" name="Content Placeholder 2"/>
          <p:cNvSpPr>
            <a:spLocks noGrp="1"/>
          </p:cNvSpPr>
          <p:nvPr>
            <p:ph idx="1"/>
          </p:nvPr>
        </p:nvSpPr>
        <p:spPr>
          <a:xfrm>
            <a:off x="381000" y="1600200"/>
            <a:ext cx="8001000" cy="4525963"/>
          </a:xfrm>
        </p:spPr>
        <p:txBody>
          <a:bodyPr/>
          <a:lstStyle/>
          <a:p>
            <a:r>
              <a:rPr lang="en-US" sz="2400" dirty="0" smtClean="0"/>
              <a:t>CDAs are routed to the Division of Sponsored Programs (DSP) through the UIRIS system on a </a:t>
            </a:r>
            <a:r>
              <a:rPr lang="en-US" sz="2400" b="1" dirty="0" smtClean="0"/>
              <a:t>Non-Monetary</a:t>
            </a:r>
            <a:r>
              <a:rPr lang="en-US" sz="2400" dirty="0" smtClean="0"/>
              <a:t> routing form.</a:t>
            </a:r>
          </a:p>
          <a:p>
            <a:r>
              <a:rPr lang="en-US" sz="2400" dirty="0" smtClean="0"/>
              <a:t>To create and route a form, go to: </a:t>
            </a:r>
            <a:r>
              <a:rPr lang="en-US" sz="2400" dirty="0" smtClean="0">
                <a:hlinkClick r:id="rId3"/>
              </a:rPr>
              <a:t>https://uiris.uiowa.edu</a:t>
            </a:r>
            <a:r>
              <a:rPr lang="en-US" sz="2400" dirty="0"/>
              <a:t> </a:t>
            </a:r>
            <a:r>
              <a:rPr lang="en-US" sz="2400" dirty="0" smtClean="0"/>
              <a:t>and log in with your </a:t>
            </a:r>
            <a:r>
              <a:rPr lang="en-US" sz="2400" dirty="0" err="1" smtClean="0"/>
              <a:t>HawkID</a:t>
            </a:r>
            <a:r>
              <a:rPr lang="en-US" sz="2400" dirty="0" smtClean="0"/>
              <a:t> and password.  </a:t>
            </a:r>
          </a:p>
          <a:p>
            <a:r>
              <a:rPr lang="en-US" sz="2400" dirty="0" smtClean="0"/>
              <a:t>The form will be routed to the PI and Division of Sponsored Programs (DSP) at minimum.  Allow at least 5 business days for this process to be completed.  </a:t>
            </a:r>
            <a:endParaRPr lang="en-US" sz="2400" dirty="0"/>
          </a:p>
        </p:txBody>
      </p:sp>
      <p:pic>
        <p:nvPicPr>
          <p:cNvPr id="2051" name="Picture 3" descr="C:\Users\niadams\Desktop\uir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29200"/>
            <a:ext cx="4724400" cy="136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1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Division of Sponsored Programs (DSP)? </a:t>
            </a:r>
            <a:endParaRPr lang="en-US" dirty="0"/>
          </a:p>
        </p:txBody>
      </p:sp>
      <p:sp>
        <p:nvSpPr>
          <p:cNvPr id="3" name="Content Placeholder 2"/>
          <p:cNvSpPr>
            <a:spLocks noGrp="1"/>
          </p:cNvSpPr>
          <p:nvPr>
            <p:ph idx="1"/>
          </p:nvPr>
        </p:nvSpPr>
        <p:spPr/>
        <p:txBody>
          <a:bodyPr/>
          <a:lstStyle/>
          <a:p>
            <a:r>
              <a:rPr lang="en-US" sz="1800" dirty="0" smtClean="0"/>
              <a:t>The Division of Sponsored Programs offers a range of services for faculty, staff, and students seeking external funding for research, training, service, and other scholarly and creative endeavors that enrich The University and its broad and far-reaching communities. DSP assists with the search for external funding sources; reviews and approves grant applications; negotiates award stipulations; facilitates post-award project management; and monitors and advises on issues of regulatory compliance. </a:t>
            </a:r>
          </a:p>
          <a:p>
            <a:endParaRPr lang="en-US" sz="1800" dirty="0"/>
          </a:p>
          <a:p>
            <a:r>
              <a:rPr lang="en-US" sz="1800" dirty="0" smtClean="0"/>
              <a:t>Learn more about DSP here: </a:t>
            </a:r>
            <a:r>
              <a:rPr lang="en-US" sz="1800" dirty="0" smtClean="0">
                <a:hlinkClick r:id="rId3"/>
              </a:rPr>
              <a:t>http://dsp.research.uiowa.edu/</a:t>
            </a:r>
            <a:r>
              <a:rPr lang="en-US" sz="1800" dirty="0" smtClean="0"/>
              <a:t> </a:t>
            </a:r>
          </a:p>
          <a:p>
            <a:r>
              <a:rPr lang="en-US" sz="1800" dirty="0" smtClean="0"/>
              <a:t>UI Routing Policy: </a:t>
            </a:r>
            <a:r>
              <a:rPr lang="en-US" sz="1800" dirty="0" smtClean="0">
                <a:hlinkClick r:id="rId4"/>
              </a:rPr>
              <a:t>https://dsp.research.uiowa.edu/ui-routing-policy-procedure</a:t>
            </a:r>
            <a:endParaRPr lang="en-US" sz="1800" dirty="0"/>
          </a:p>
        </p:txBody>
      </p:sp>
      <p:pic>
        <p:nvPicPr>
          <p:cNvPr id="11266" name="Picture 2" descr="C:\Users\niadams\AppData\Local\Microsoft\Windows\Temporary Internet Files\Content.IE5\PX0VZUJZ\Pergamin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5112" y="5464700"/>
            <a:ext cx="993775" cy="106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9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ChangeArrowheads="1"/>
          </p:cNvSpPr>
          <p:nvPr>
            <p:ph type="title"/>
          </p:nvPr>
        </p:nvSpPr>
        <p:spPr/>
        <p:txBody>
          <a:bodyPr/>
          <a:lstStyle/>
          <a:p>
            <a:r>
              <a:rPr lang="en-US" altLang="en-US" dirty="0" smtClean="0"/>
              <a:t>Phase 1: Feasibility</a:t>
            </a:r>
            <a:endParaRPr lang="en-US" altLang="en-US" dirty="0"/>
          </a:p>
        </p:txBody>
      </p:sp>
      <p:sp>
        <p:nvSpPr>
          <p:cNvPr id="7181" name="Rectangle 13"/>
          <p:cNvSpPr>
            <a:spLocks noGrp="1" noChangeArrowheads="1"/>
          </p:cNvSpPr>
          <p:nvPr>
            <p:ph type="body" idx="1"/>
          </p:nvPr>
        </p:nvSpPr>
        <p:spPr/>
        <p:txBody>
          <a:bodyPr/>
          <a:lstStyle/>
          <a:p>
            <a:r>
              <a:rPr lang="en-US" altLang="en-US" sz="2000" dirty="0"/>
              <a:t>T</a:t>
            </a:r>
            <a:r>
              <a:rPr lang="en-US" altLang="en-US" sz="2000" dirty="0" smtClean="0"/>
              <a:t>he sponsor will now assess the feasibility of conducting the study at our site.  This is often done concurrently with the CDA.  </a:t>
            </a:r>
          </a:p>
          <a:p>
            <a:r>
              <a:rPr lang="en-US" altLang="en-US" sz="2000" dirty="0"/>
              <a:t>Sponsors often ask us to complete a feasibility questionnaire on first contact, while the CDA is being completed.  This gives them an idea whether we have access to a population that will yield the enrollment they desire, and whether we have adequate facilities, equipment and personnel to complete the study. </a:t>
            </a:r>
            <a:endParaRPr lang="en-US" altLang="en-US"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4140148"/>
            <a:ext cx="4546600" cy="256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Feasibility</a:t>
            </a:r>
            <a:endParaRPr lang="en-US" dirty="0"/>
          </a:p>
        </p:txBody>
      </p:sp>
      <p:sp>
        <p:nvSpPr>
          <p:cNvPr id="4" name="Content Placeholder 3"/>
          <p:cNvSpPr>
            <a:spLocks noGrp="1"/>
          </p:cNvSpPr>
          <p:nvPr>
            <p:ph sz="half" idx="2"/>
          </p:nvPr>
        </p:nvSpPr>
        <p:spPr>
          <a:xfrm>
            <a:off x="419100" y="1828800"/>
            <a:ext cx="8305800" cy="3790454"/>
          </a:xfrm>
        </p:spPr>
        <p:txBody>
          <a:bodyPr/>
          <a:lstStyle/>
          <a:p>
            <a:pPr marL="0" indent="0">
              <a:buNone/>
            </a:pPr>
            <a:r>
              <a:rPr lang="en-US" altLang="en-US" dirty="0" smtClean="0"/>
              <a:t>Your team </a:t>
            </a:r>
            <a:r>
              <a:rPr lang="en-US" altLang="en-US" dirty="0"/>
              <a:t>must carefully study the protocol and other materials provided by the sponsor at this point to determine whether </a:t>
            </a:r>
            <a:r>
              <a:rPr lang="en-US" altLang="en-US" dirty="0" smtClean="0"/>
              <a:t>you </a:t>
            </a:r>
            <a:r>
              <a:rPr lang="en-US" altLang="en-US" dirty="0"/>
              <a:t>are capable of meeting the study’s requirements.  There should be clear, honest communication between the PI and study team members about what they are able to do.  </a:t>
            </a:r>
          </a:p>
          <a:p>
            <a:pPr marL="0" indent="0">
              <a:buNone/>
            </a:pPr>
            <a:endParaRPr lang="en-US" dirty="0"/>
          </a:p>
        </p:txBody>
      </p:sp>
      <p:pic>
        <p:nvPicPr>
          <p:cNvPr id="1028" name="Picture 4" descr="C:\Users\niadams\AppData\Local\Microsoft\Windows\Temporary Internet Files\Content.IE5\ZPJ1KOIJ\communication-po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3959318"/>
            <a:ext cx="3371850"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p:txBody>
          <a:bodyPr/>
          <a:lstStyle/>
          <a:p>
            <a:r>
              <a:rPr lang="en-US" altLang="en-US" dirty="0" smtClean="0"/>
              <a:t>Phase 1: Feasibility</a:t>
            </a:r>
            <a:endParaRPr lang="en-US" altLang="en-US" dirty="0"/>
          </a:p>
        </p:txBody>
      </p:sp>
      <p:sp>
        <p:nvSpPr>
          <p:cNvPr id="8205" name="Rectangle 13"/>
          <p:cNvSpPr>
            <a:spLocks noGrp="1" noChangeArrowheads="1"/>
          </p:cNvSpPr>
          <p:nvPr>
            <p:ph type="body" idx="1"/>
          </p:nvPr>
        </p:nvSpPr>
        <p:spPr>
          <a:xfrm>
            <a:off x="1066800" y="2057400"/>
            <a:ext cx="7315200" cy="4525963"/>
          </a:xfrm>
        </p:spPr>
        <p:txBody>
          <a:bodyPr/>
          <a:lstStyle/>
          <a:p>
            <a:pPr marL="0" indent="0">
              <a:buNone/>
            </a:pPr>
            <a:r>
              <a:rPr lang="en-US" altLang="en-US" dirty="0" smtClean="0"/>
              <a:t>Feasibility visit: Frequently, studies will visit our site to meet the study team and view our facilities and equipment.</a:t>
            </a:r>
          </a:p>
          <a:p>
            <a:pPr lvl="1"/>
            <a:r>
              <a:rPr lang="en-US" altLang="en-US" dirty="0" smtClean="0"/>
              <a:t>This is our opportunity to make a positive impression, as the sponsor is still determining whether they want to fund the research at this site.  </a:t>
            </a:r>
          </a:p>
          <a:p>
            <a:pPr lvl="1"/>
            <a:r>
              <a:rPr lang="en-US" altLang="en-US" dirty="0" smtClean="0"/>
              <a:t>If the sponsor knows our site and/or the PI/study team well, a feasibility visit may not be required.   </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help Dr. Redbeard? </a:t>
            </a:r>
            <a:endParaRPr lang="en-US" dirty="0"/>
          </a:p>
        </p:txBody>
      </p:sp>
      <p:sp>
        <p:nvSpPr>
          <p:cNvPr id="3" name="Content Placeholder 2"/>
          <p:cNvSpPr>
            <a:spLocks noGrp="1"/>
          </p:cNvSpPr>
          <p:nvPr>
            <p:ph idx="1"/>
          </p:nvPr>
        </p:nvSpPr>
        <p:spPr>
          <a:xfrm>
            <a:off x="4191000" y="1676400"/>
            <a:ext cx="4191000" cy="4449763"/>
          </a:xfrm>
        </p:spPr>
        <p:txBody>
          <a:bodyPr/>
          <a:lstStyle/>
          <a:p>
            <a:pPr marL="0" indent="0">
              <a:buNone/>
            </a:pPr>
            <a:r>
              <a:rPr lang="en-US" sz="2000" dirty="0" smtClean="0"/>
              <a:t>What form did you submit through UIRIS? </a:t>
            </a:r>
          </a:p>
          <a:p>
            <a:pPr marL="0" indent="0">
              <a:buNone/>
            </a:pPr>
            <a:r>
              <a:rPr lang="en-US" sz="2000" dirty="0" smtClean="0"/>
              <a:t>	</a:t>
            </a:r>
            <a:r>
              <a:rPr lang="en-US" sz="2000" i="1" dirty="0" smtClean="0"/>
              <a:t>Confidentiality agreement (CDA)  </a:t>
            </a:r>
            <a:endParaRPr lang="en-US" sz="2000" i="1" dirty="0"/>
          </a:p>
          <a:p>
            <a:pPr marL="0" indent="0">
              <a:buNone/>
            </a:pPr>
            <a:r>
              <a:rPr lang="en-US" sz="2000" dirty="0" smtClean="0"/>
              <a:t>How long does that form take to complete?</a:t>
            </a:r>
          </a:p>
          <a:p>
            <a:pPr marL="0" indent="0">
              <a:buNone/>
            </a:pPr>
            <a:r>
              <a:rPr lang="en-US" sz="2000" dirty="0"/>
              <a:t>	</a:t>
            </a:r>
            <a:r>
              <a:rPr lang="en-US" sz="2000" i="1" dirty="0" smtClean="0"/>
              <a:t>Minimum 5 days</a:t>
            </a:r>
            <a:endParaRPr lang="en-US" sz="2000" i="1" dirty="0"/>
          </a:p>
          <a:p>
            <a:pPr marL="0" indent="0">
              <a:buNone/>
            </a:pPr>
            <a:r>
              <a:rPr lang="en-US" sz="2000" dirty="0" smtClean="0"/>
              <a:t>Will you need to communicate to your sponsor that this will take longer than they are probably used to?</a:t>
            </a:r>
          </a:p>
          <a:p>
            <a:pPr marL="0" indent="0">
              <a:buNone/>
            </a:pPr>
            <a:r>
              <a:rPr lang="en-US" sz="2000" dirty="0"/>
              <a:t>	</a:t>
            </a:r>
            <a:r>
              <a:rPr lang="en-US" sz="2000" i="1" dirty="0" smtClean="0"/>
              <a:t>YES! </a:t>
            </a:r>
          </a:p>
        </p:txBody>
      </p:sp>
      <p:pic>
        <p:nvPicPr>
          <p:cNvPr id="36866" name="Picture 2" descr="C:\Users\niadams\AppData\Local\Microsoft\Windows\Temporary Internet Files\Content.IE5\01C47OZ0\Treasure-Map-4517-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5248" y="381001"/>
            <a:ext cx="878043"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2665638"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1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r>
              <a:rPr lang="en-US" altLang="en-US" dirty="0" smtClean="0"/>
              <a:t>Phase 2</a:t>
            </a:r>
            <a:endParaRPr lang="en-US"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73979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Your site has been selected! </a:t>
            </a:r>
            <a:endParaRPr lang="en-US" dirty="0"/>
          </a:p>
        </p:txBody>
      </p:sp>
      <p:sp>
        <p:nvSpPr>
          <p:cNvPr id="3" name="Content Placeholder 2"/>
          <p:cNvSpPr>
            <a:spLocks noGrp="1"/>
          </p:cNvSpPr>
          <p:nvPr>
            <p:ph idx="1"/>
          </p:nvPr>
        </p:nvSpPr>
        <p:spPr>
          <a:xfrm>
            <a:off x="4114800" y="2362200"/>
            <a:ext cx="4083533" cy="3763963"/>
          </a:xfrm>
        </p:spPr>
        <p:txBody>
          <a:bodyPr/>
          <a:lstStyle/>
          <a:p>
            <a:pPr marL="0" indent="0">
              <a:buNone/>
            </a:pPr>
            <a:r>
              <a:rPr lang="en-US" dirty="0" smtClean="0"/>
              <a:t>Parrot Pharmaceuticals has officially selected Dr. Redbeard and your team as a study site.  Now what?  </a:t>
            </a:r>
            <a:endParaRPr lang="en-US" dirty="0"/>
          </a:p>
        </p:txBody>
      </p:sp>
      <p:pic>
        <p:nvPicPr>
          <p:cNvPr id="39939" name="Picture 3" descr="C:\Users\niadams\AppData\Local\Microsoft\Windows\Temporary Internet Files\Content.IE5\01C47OZ0\Treasure-Map-4517-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029200"/>
            <a:ext cx="140486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C:\Users\niadams\AppData\Local\Microsoft\Windows\Temporary Internet Files\Content.IE5\01C47OZ0\pirate-parro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365900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53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a:t>
            </a:r>
            <a:endParaRPr lang="en-US" dirty="0"/>
          </a:p>
        </p:txBody>
      </p:sp>
      <p:sp>
        <p:nvSpPr>
          <p:cNvPr id="3" name="Content Placeholder 2"/>
          <p:cNvSpPr>
            <a:spLocks noGrp="1"/>
          </p:cNvSpPr>
          <p:nvPr>
            <p:ph idx="1"/>
          </p:nvPr>
        </p:nvSpPr>
        <p:spPr>
          <a:xfrm>
            <a:off x="1096963" y="1828800"/>
            <a:ext cx="7315200" cy="4525963"/>
          </a:xfrm>
        </p:spPr>
        <p:txBody>
          <a:bodyPr/>
          <a:lstStyle/>
          <a:p>
            <a:pPr marL="514350" indent="-514350">
              <a:buAutoNum type="alphaUcPeriod"/>
            </a:pPr>
            <a:r>
              <a:rPr lang="en-US" dirty="0" smtClean="0"/>
              <a:t>Start enrolling patients right away!</a:t>
            </a:r>
          </a:p>
          <a:p>
            <a:pPr marL="514350" indent="-514350">
              <a:buAutoNum type="alphaUcPeriod"/>
            </a:pPr>
            <a:r>
              <a:rPr lang="en-US" dirty="0" smtClean="0"/>
              <a:t>Submit the study to IRB.</a:t>
            </a:r>
          </a:p>
          <a:p>
            <a:pPr marL="514350" indent="-514350">
              <a:buAutoNum type="alphaUcPeriod"/>
            </a:pPr>
            <a:r>
              <a:rPr lang="en-US" dirty="0" smtClean="0"/>
              <a:t>Finalize the contract and budget. </a:t>
            </a:r>
          </a:p>
          <a:p>
            <a:pPr marL="514350" indent="-514350">
              <a:buAutoNum type="alphaUcPeriod"/>
            </a:pPr>
            <a:r>
              <a:rPr lang="en-US" dirty="0" smtClean="0"/>
              <a:t>Nothing, wait for someone to tell you what to do.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399" y="5105400"/>
            <a:ext cx="14017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466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p:txBody>
          <a:bodyPr/>
          <a:lstStyle/>
          <a:p>
            <a:r>
              <a:rPr lang="en-US" altLang="en-US" dirty="0" smtClean="0"/>
              <a:t>Study Startup Steps</a:t>
            </a:r>
            <a:endParaRPr lang="en-US" altLang="en-US" dirty="0"/>
          </a:p>
        </p:txBody>
      </p:sp>
      <p:graphicFrame>
        <p:nvGraphicFramePr>
          <p:cNvPr id="6" name="Diagram 5"/>
          <p:cNvGraphicFramePr/>
          <p:nvPr>
            <p:extLst>
              <p:ext uri="{D42A27DB-BD31-4B8C-83A1-F6EECF244321}">
                <p14:modId xmlns:p14="http://schemas.microsoft.com/office/powerpoint/2010/main" val="123464519"/>
              </p:ext>
            </p:extLst>
          </p:nvPr>
        </p:nvGraphicFramePr>
        <p:xfrm>
          <a:off x="2438400" y="1905000"/>
          <a:ext cx="39814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body" idx="1"/>
          </p:nvPr>
        </p:nvSpPr>
        <p:spPr/>
        <p:txBody>
          <a:bodyPr/>
          <a:lstStyle/>
          <a:p>
            <a:r>
              <a:rPr lang="en-US" altLang="en-US" sz="2400" dirty="0" smtClean="0"/>
              <a:t>The sponsor will send you a study contract or Clinical Trial Agreement (CTA).  </a:t>
            </a:r>
            <a:endParaRPr lang="en-US" altLang="en-US" sz="2400" dirty="0"/>
          </a:p>
          <a:p>
            <a:r>
              <a:rPr lang="en-US" sz="2400" dirty="0" smtClean="0">
                <a:effectLst/>
              </a:rPr>
              <a:t>A Clinical Trial Agreement (CTA) is a legally binding agreement that manages the relationship between the sponsor that may be providing the study drug or device, the financial support and /or proprietary information and the institution that may be providing data and/or results, publication, input into further intellectual property.</a:t>
            </a:r>
          </a:p>
          <a:p>
            <a:r>
              <a:rPr lang="en-US" altLang="en-US" sz="2400" dirty="0" smtClean="0"/>
              <a:t>It is important to have a CTA for allocation of risk, responsibility, funds, obligations, and the protection of academic, legal, intellectual property and integrity.</a:t>
            </a:r>
          </a:p>
        </p:txBody>
      </p:sp>
      <p:sp>
        <p:nvSpPr>
          <p:cNvPr id="11271" name="Rectangle 7"/>
          <p:cNvSpPr>
            <a:spLocks noGrp="1" noChangeArrowheads="1"/>
          </p:cNvSpPr>
          <p:nvPr>
            <p:ph type="title"/>
          </p:nvPr>
        </p:nvSpPr>
        <p:spPr/>
        <p:txBody>
          <a:bodyPr/>
          <a:lstStyle/>
          <a:p>
            <a:r>
              <a:rPr lang="en-US" altLang="en-US" dirty="0" smtClean="0"/>
              <a:t>Phase 2: Contract</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Contract </a:t>
            </a:r>
            <a:endParaRPr lang="en-US" dirty="0"/>
          </a:p>
        </p:txBody>
      </p:sp>
      <p:sp>
        <p:nvSpPr>
          <p:cNvPr id="3" name="Content Placeholder 2"/>
          <p:cNvSpPr>
            <a:spLocks noGrp="1"/>
          </p:cNvSpPr>
          <p:nvPr>
            <p:ph idx="1"/>
          </p:nvPr>
        </p:nvSpPr>
        <p:spPr/>
        <p:txBody>
          <a:bodyPr/>
          <a:lstStyle/>
          <a:p>
            <a:pPr marL="0" marR="0" indent="0">
              <a:lnSpc>
                <a:spcPct val="115000"/>
              </a:lnSpc>
              <a:spcBef>
                <a:spcPts val="430"/>
              </a:spcBef>
              <a:spcAft>
                <a:spcPts val="0"/>
              </a:spcAft>
              <a:buNone/>
            </a:pPr>
            <a:r>
              <a:rPr lang="en-US" sz="1100" b="1" dirty="0">
                <a:latin typeface="Times New Roman"/>
                <a:ea typeface="Times New Roman"/>
                <a:cs typeface="Times New Roman"/>
              </a:rPr>
              <a:t>CLINICAL STUDY </a:t>
            </a:r>
            <a:r>
              <a:rPr lang="en-US" sz="1100" b="1" dirty="0" smtClean="0">
                <a:latin typeface="Times New Roman"/>
                <a:ea typeface="Times New Roman"/>
                <a:cs typeface="Times New Roman"/>
              </a:rPr>
              <a:t>AGREEMENT</a:t>
            </a:r>
            <a:endParaRPr lang="en-US" sz="1100" dirty="0" smtClean="0">
              <a:latin typeface="Calibri"/>
              <a:ea typeface="Times New Roman"/>
              <a:cs typeface="Times New Roman"/>
            </a:endParaRPr>
          </a:p>
          <a:p>
            <a:pPr marL="0" marR="0" indent="0">
              <a:lnSpc>
                <a:spcPct val="115000"/>
              </a:lnSpc>
              <a:spcBef>
                <a:spcPts val="430"/>
              </a:spcBef>
              <a:spcAft>
                <a:spcPts val="0"/>
              </a:spcAft>
              <a:buNone/>
            </a:pPr>
            <a:r>
              <a:rPr lang="en-US" sz="1100" dirty="0">
                <a:latin typeface="Times New Roman"/>
                <a:ea typeface="Calibri"/>
                <a:cs typeface="Times New Roman"/>
              </a:rPr>
              <a:t> </a:t>
            </a:r>
            <a:endParaRPr lang="en-US" sz="1100" dirty="0">
              <a:latin typeface="Calibri"/>
              <a:ea typeface="Calibri"/>
              <a:cs typeface="Times New Roman"/>
            </a:endParaRPr>
          </a:p>
          <a:p>
            <a:pPr marL="0" marR="0" indent="457200" algn="just">
              <a:lnSpc>
                <a:spcPct val="115000"/>
              </a:lnSpc>
              <a:spcBef>
                <a:spcPts val="0"/>
              </a:spcBef>
              <a:spcAft>
                <a:spcPts val="0"/>
              </a:spcAft>
            </a:pPr>
            <a:r>
              <a:rPr lang="en-US" sz="1100" i="1" dirty="0">
                <a:latin typeface="Times New Roman"/>
                <a:ea typeface="Times New Roman"/>
                <a:cs typeface="Times New Roman"/>
              </a:rPr>
              <a:t>THIS CLINICAL STUDY AGREEMENT</a:t>
            </a:r>
            <a:r>
              <a:rPr lang="en-US" sz="1100" dirty="0">
                <a:latin typeface="Times New Roman"/>
                <a:ea typeface="Times New Roman"/>
                <a:cs typeface="Times New Roman"/>
              </a:rPr>
              <a:t> is made and entered into as the date signed by both parties below (the “Effective Date” </a:t>
            </a:r>
            <a:r>
              <a:rPr lang="en-US" sz="1100" dirty="0" smtClean="0">
                <a:latin typeface="Times New Roman"/>
                <a:ea typeface="Times New Roman"/>
                <a:cs typeface="Times New Roman"/>
              </a:rPr>
              <a:t>(“</a:t>
            </a:r>
            <a:r>
              <a:rPr lang="en-US" sz="1100" dirty="0">
                <a:latin typeface="Times New Roman"/>
                <a:ea typeface="Times New Roman"/>
                <a:cs typeface="Times New Roman"/>
              </a:rPr>
              <a:t>Sponsor”) and University of Iowa </a:t>
            </a:r>
            <a:r>
              <a:rPr lang="en-US" sz="1100" dirty="0">
                <a:solidFill>
                  <a:srgbClr val="222222"/>
                </a:solidFill>
                <a:latin typeface="Times New Roman"/>
                <a:ea typeface="Calibri"/>
                <a:cs typeface="Times New Roman"/>
              </a:rPr>
              <a:t>200 Hawkins Drive Iowa City, IA 52242</a:t>
            </a:r>
            <a:r>
              <a:rPr lang="en-US" sz="1100" dirty="0">
                <a:latin typeface="Times New Roman"/>
                <a:ea typeface="Times New Roman"/>
                <a:cs typeface="Times New Roman"/>
              </a:rPr>
              <a:t>, (“Institution”) and </a:t>
            </a:r>
            <a:r>
              <a:rPr lang="en-US" sz="1100" dirty="0" smtClean="0">
                <a:latin typeface="Times New Roman"/>
                <a:ea typeface="Times New Roman"/>
                <a:cs typeface="Times New Roman"/>
              </a:rPr>
              <a:t>PI.,  </a:t>
            </a:r>
            <a:r>
              <a:rPr lang="en-US" sz="1100" dirty="0">
                <a:latin typeface="Times New Roman"/>
                <a:ea typeface="Times New Roman"/>
                <a:cs typeface="Times New Roman"/>
              </a:rPr>
              <a:t>a physician licensed to practice medicine in the state of Iowa (“Investigator”), have agreed to the following terms and conditions (“Agreement”) with respect to the conduct of the clinical research study identified below</a:t>
            </a:r>
            <a:r>
              <a:rPr lang="en-US" sz="1100" dirty="0" smtClean="0">
                <a:latin typeface="Times New Roman"/>
                <a:ea typeface="Times New Roman"/>
                <a:cs typeface="Times New Roman"/>
              </a:rPr>
              <a:t>.</a:t>
            </a:r>
            <a:r>
              <a:rPr lang="en-US" sz="1100" dirty="0">
                <a:latin typeface="Times New Roman"/>
                <a:ea typeface="Calibri"/>
                <a:cs typeface="Times New Roman"/>
              </a:rPr>
              <a:t> </a:t>
            </a:r>
            <a:endParaRPr lang="en-US" sz="1100" dirty="0">
              <a:latin typeface="Calibri"/>
              <a:ea typeface="Calibri"/>
              <a:cs typeface="Times New Roman"/>
            </a:endParaRPr>
          </a:p>
          <a:p>
            <a:pPr marL="120650" marR="53975" indent="438785" algn="just">
              <a:lnSpc>
                <a:spcPts val="125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60" dirty="0">
                <a:latin typeface="Times New Roman"/>
                <a:ea typeface="Times New Roman"/>
                <a:cs typeface="Times New Roman"/>
              </a:rPr>
              <a:t> </a:t>
            </a:r>
            <a:r>
              <a:rPr lang="en-US" sz="1100" dirty="0">
                <a:latin typeface="Times New Roman"/>
                <a:ea typeface="Times New Roman"/>
                <a:cs typeface="Times New Roman"/>
              </a:rPr>
              <a:t>Institution</a:t>
            </a:r>
            <a:r>
              <a:rPr lang="en-US" sz="1100" spc="150" dirty="0">
                <a:latin typeface="Times New Roman"/>
                <a:ea typeface="Times New Roman"/>
                <a:cs typeface="Times New Roman"/>
              </a:rPr>
              <a:t> </a:t>
            </a:r>
            <a:r>
              <a:rPr lang="en-US" sz="1100" dirty="0">
                <a:latin typeface="Times New Roman"/>
                <a:ea typeface="Times New Roman"/>
                <a:cs typeface="Times New Roman"/>
              </a:rPr>
              <a:t>employs</a:t>
            </a:r>
            <a:r>
              <a:rPr lang="en-US" sz="1100" spc="120" dirty="0">
                <a:latin typeface="Times New Roman"/>
                <a:ea typeface="Times New Roman"/>
                <a:cs typeface="Times New Roman"/>
              </a:rPr>
              <a:t> </a:t>
            </a:r>
            <a:r>
              <a:rPr lang="en-US" sz="1100" dirty="0">
                <a:latin typeface="Times New Roman"/>
                <a:ea typeface="Times New Roman"/>
                <a:cs typeface="Times New Roman"/>
              </a:rPr>
              <a:t>or</a:t>
            </a:r>
            <a:r>
              <a:rPr lang="en-US" sz="1100" spc="105" dirty="0">
                <a:latin typeface="Times New Roman"/>
                <a:ea typeface="Times New Roman"/>
                <a:cs typeface="Times New Roman"/>
              </a:rPr>
              <a:t> </a:t>
            </a:r>
            <a:r>
              <a:rPr lang="en-US" sz="1100" dirty="0">
                <a:latin typeface="Times New Roman"/>
                <a:ea typeface="Times New Roman"/>
                <a:cs typeface="Times New Roman"/>
              </a:rPr>
              <a:t>provides</a:t>
            </a:r>
            <a:r>
              <a:rPr lang="en-US" sz="1100" spc="100" dirty="0">
                <a:latin typeface="Times New Roman"/>
                <a:ea typeface="Times New Roman"/>
                <a:cs typeface="Times New Roman"/>
              </a:rPr>
              <a:t> </a:t>
            </a:r>
            <a:r>
              <a:rPr lang="en-US" sz="1100" dirty="0">
                <a:latin typeface="Times New Roman"/>
                <a:ea typeface="Times New Roman"/>
                <a:cs typeface="Times New Roman"/>
              </a:rPr>
              <a:t>study</a:t>
            </a:r>
            <a:r>
              <a:rPr lang="en-US" sz="1100" spc="100" dirty="0">
                <a:latin typeface="Times New Roman"/>
                <a:ea typeface="Times New Roman"/>
                <a:cs typeface="Times New Roman"/>
              </a:rPr>
              <a:t> </a:t>
            </a:r>
            <a:r>
              <a:rPr lang="en-US" sz="1100" dirty="0">
                <a:latin typeface="Times New Roman"/>
                <a:ea typeface="Times New Roman"/>
                <a:cs typeface="Times New Roman"/>
              </a:rPr>
              <a:t>staff</a:t>
            </a:r>
            <a:r>
              <a:rPr lang="en-US" sz="1100" spc="115" dirty="0">
                <a:latin typeface="Times New Roman"/>
                <a:ea typeface="Times New Roman"/>
                <a:cs typeface="Times New Roman"/>
              </a:rPr>
              <a:t> </a:t>
            </a:r>
            <a:r>
              <a:rPr lang="en-US" sz="1100" dirty="0">
                <a:latin typeface="Times New Roman"/>
                <a:ea typeface="Times New Roman"/>
                <a:cs typeface="Times New Roman"/>
              </a:rPr>
              <a:t>and</a:t>
            </a:r>
            <a:r>
              <a:rPr lang="en-US" sz="1100" spc="65" dirty="0">
                <a:latin typeface="Times New Roman"/>
                <a:ea typeface="Times New Roman"/>
                <a:cs typeface="Times New Roman"/>
              </a:rPr>
              <a:t> </a:t>
            </a:r>
            <a:r>
              <a:rPr lang="en-US" sz="1100" dirty="0">
                <a:latin typeface="Times New Roman"/>
                <a:ea typeface="Times New Roman"/>
                <a:cs typeface="Times New Roman"/>
              </a:rPr>
              <a:t>facilities</a:t>
            </a:r>
            <a:r>
              <a:rPr lang="en-US" sz="1100" spc="150" dirty="0">
                <a:latin typeface="Times New Roman"/>
                <a:ea typeface="Times New Roman"/>
                <a:cs typeface="Times New Roman"/>
              </a:rPr>
              <a:t> </a:t>
            </a:r>
            <a:r>
              <a:rPr lang="en-US" sz="1100" dirty="0">
                <a:latin typeface="Times New Roman"/>
                <a:ea typeface="Times New Roman"/>
                <a:cs typeface="Times New Roman"/>
              </a:rPr>
              <a:t>or</a:t>
            </a:r>
            <a:r>
              <a:rPr lang="en-US" sz="1100" spc="80" dirty="0">
                <a:latin typeface="Times New Roman"/>
                <a:ea typeface="Times New Roman"/>
                <a:cs typeface="Times New Roman"/>
              </a:rPr>
              <a:t> </a:t>
            </a:r>
            <a:r>
              <a:rPr lang="en-US" sz="1100" dirty="0">
                <a:latin typeface="Times New Roman"/>
                <a:ea typeface="Times New Roman"/>
                <a:cs typeface="Times New Roman"/>
              </a:rPr>
              <a:t>other</a:t>
            </a:r>
            <a:r>
              <a:rPr lang="en-US" sz="1100" spc="125" dirty="0">
                <a:latin typeface="Times New Roman"/>
                <a:ea typeface="Times New Roman"/>
                <a:cs typeface="Times New Roman"/>
              </a:rPr>
              <a:t> </a:t>
            </a:r>
            <a:r>
              <a:rPr lang="en-US" sz="1100" dirty="0">
                <a:latin typeface="Times New Roman"/>
                <a:ea typeface="Times New Roman"/>
                <a:cs typeface="Times New Roman"/>
              </a:rPr>
              <a:t>services</a:t>
            </a:r>
            <a:r>
              <a:rPr lang="en-US" sz="1100" spc="180" dirty="0">
                <a:latin typeface="Times New Roman"/>
                <a:ea typeface="Times New Roman"/>
                <a:cs typeface="Times New Roman"/>
              </a:rPr>
              <a:t> </a:t>
            </a:r>
            <a:r>
              <a:rPr lang="en-US" sz="1100" dirty="0">
                <a:latin typeface="Times New Roman"/>
                <a:ea typeface="Times New Roman"/>
                <a:cs typeface="Times New Roman"/>
              </a:rPr>
              <a:t>to conduct</a:t>
            </a:r>
            <a:r>
              <a:rPr lang="en-US" sz="1100" spc="155" dirty="0">
                <a:latin typeface="Times New Roman"/>
                <a:ea typeface="Times New Roman"/>
                <a:cs typeface="Times New Roman"/>
              </a:rPr>
              <a:t> </a:t>
            </a:r>
            <a:r>
              <a:rPr lang="en-US" sz="1100" dirty="0">
                <a:latin typeface="Times New Roman"/>
                <a:ea typeface="Times New Roman"/>
                <a:cs typeface="Times New Roman"/>
              </a:rPr>
              <a:t>clinical</a:t>
            </a:r>
            <a:r>
              <a:rPr lang="en-US" sz="1100" spc="140" dirty="0">
                <a:latin typeface="Times New Roman"/>
                <a:ea typeface="Times New Roman"/>
                <a:cs typeface="Times New Roman"/>
              </a:rPr>
              <a:t> </a:t>
            </a:r>
            <a:r>
              <a:rPr lang="en-US" sz="1100" dirty="0">
                <a:latin typeface="Times New Roman"/>
                <a:ea typeface="Times New Roman"/>
                <a:cs typeface="Times New Roman"/>
              </a:rPr>
              <a:t>research</a:t>
            </a:r>
            <a:r>
              <a:rPr lang="en-US" sz="1100" spc="125" dirty="0">
                <a:latin typeface="Times New Roman"/>
                <a:ea typeface="Times New Roman"/>
                <a:cs typeface="Times New Roman"/>
              </a:rPr>
              <a:t> </a:t>
            </a:r>
            <a:r>
              <a:rPr lang="en-US" sz="1100" dirty="0">
                <a:latin typeface="Times New Roman"/>
                <a:ea typeface="Times New Roman"/>
                <a:cs typeface="Times New Roman"/>
              </a:rPr>
              <a:t>studies;</a:t>
            </a:r>
            <a:r>
              <a:rPr lang="en-US" sz="1100" spc="120" dirty="0">
                <a:latin typeface="Times New Roman"/>
                <a:ea typeface="Times New Roman"/>
                <a:cs typeface="Times New Roman"/>
              </a:rPr>
              <a:t> </a:t>
            </a:r>
            <a:r>
              <a:rPr lang="en-US" sz="1100" dirty="0">
                <a:latin typeface="Times New Roman"/>
                <a:ea typeface="Times New Roman"/>
                <a:cs typeface="Times New Roman"/>
              </a:rPr>
              <a:t>and</a:t>
            </a:r>
            <a:endParaRPr lang="en-US" sz="1100" dirty="0">
              <a:latin typeface="Calibri"/>
              <a:ea typeface="Calibri"/>
              <a:cs typeface="Times New Roman"/>
            </a:endParaRPr>
          </a:p>
          <a:p>
            <a:pPr marL="0" marR="0">
              <a:lnSpc>
                <a:spcPts val="1300"/>
              </a:lnSpc>
              <a:spcBef>
                <a:spcPts val="80"/>
              </a:spcBef>
              <a:spcAft>
                <a:spcPts val="0"/>
              </a:spcAft>
            </a:pPr>
            <a:endParaRPr lang="en-US" sz="1100" dirty="0">
              <a:latin typeface="Calibri"/>
              <a:ea typeface="Calibri"/>
              <a:cs typeface="Times New Roman"/>
            </a:endParaRPr>
          </a:p>
          <a:p>
            <a:pPr marL="111760" marR="40005" indent="445135" algn="just">
              <a:lnSpc>
                <a:spcPct val="102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120" dirty="0">
                <a:latin typeface="Times New Roman"/>
                <a:ea typeface="Times New Roman"/>
                <a:cs typeface="Times New Roman"/>
              </a:rPr>
              <a:t> </a:t>
            </a:r>
            <a:r>
              <a:rPr lang="en-US" sz="1100" dirty="0">
                <a:latin typeface="Times New Roman"/>
                <a:ea typeface="Times New Roman"/>
                <a:cs typeface="Times New Roman"/>
              </a:rPr>
              <a:t>Sponsor </a:t>
            </a:r>
            <a:r>
              <a:rPr lang="en-US" sz="1100" spc="200" dirty="0">
                <a:latin typeface="Times New Roman"/>
                <a:ea typeface="Times New Roman"/>
                <a:cs typeface="Times New Roman"/>
              </a:rPr>
              <a:t> </a:t>
            </a:r>
            <a:r>
              <a:rPr lang="en-US" sz="1100" dirty="0">
                <a:latin typeface="Times New Roman"/>
                <a:ea typeface="Times New Roman"/>
                <a:cs typeface="Times New Roman"/>
              </a:rPr>
              <a:t>is</a:t>
            </a:r>
            <a:r>
              <a:rPr lang="en-US" sz="1100" spc="240" dirty="0">
                <a:latin typeface="Times New Roman"/>
                <a:ea typeface="Times New Roman"/>
                <a:cs typeface="Times New Roman"/>
              </a:rPr>
              <a:t> </a:t>
            </a:r>
            <a:r>
              <a:rPr lang="en-US" sz="1100" dirty="0">
                <a:latin typeface="Times New Roman"/>
                <a:ea typeface="Times New Roman"/>
                <a:cs typeface="Times New Roman"/>
              </a:rPr>
              <a:t>engaged </a:t>
            </a:r>
            <a:r>
              <a:rPr lang="en-US" sz="1100" spc="145" dirty="0">
                <a:latin typeface="Times New Roman"/>
                <a:ea typeface="Times New Roman"/>
                <a:cs typeface="Times New Roman"/>
              </a:rPr>
              <a:t> </a:t>
            </a:r>
            <a:r>
              <a:rPr lang="en-US" sz="1100" dirty="0">
                <a:latin typeface="Times New Roman"/>
                <a:ea typeface="Times New Roman"/>
                <a:cs typeface="Times New Roman"/>
              </a:rPr>
              <a:t>in </a:t>
            </a:r>
            <a:r>
              <a:rPr lang="en-US" sz="1100" spc="30" dirty="0">
                <a:latin typeface="Times New Roman"/>
                <a:ea typeface="Times New Roman"/>
                <a:cs typeface="Times New Roman"/>
              </a:rPr>
              <a:t> </a:t>
            </a:r>
            <a:r>
              <a:rPr lang="en-US" sz="1100" dirty="0">
                <a:latin typeface="Times New Roman"/>
                <a:ea typeface="Times New Roman"/>
                <a:cs typeface="Times New Roman"/>
              </a:rPr>
              <a:t>the </a:t>
            </a:r>
            <a:r>
              <a:rPr lang="en-US" sz="1100" spc="35" dirty="0">
                <a:latin typeface="Times New Roman"/>
                <a:ea typeface="Times New Roman"/>
                <a:cs typeface="Times New Roman"/>
              </a:rPr>
              <a:t> </a:t>
            </a:r>
            <a:r>
              <a:rPr lang="en-US" sz="1100" dirty="0">
                <a:latin typeface="Times New Roman"/>
                <a:ea typeface="Times New Roman"/>
                <a:cs typeface="Times New Roman"/>
              </a:rPr>
              <a:t>research </a:t>
            </a:r>
            <a:r>
              <a:rPr lang="en-US" sz="1100" spc="120" dirty="0">
                <a:latin typeface="Times New Roman"/>
                <a:ea typeface="Times New Roman"/>
                <a:cs typeface="Times New Roman"/>
              </a:rPr>
              <a:t> </a:t>
            </a:r>
            <a:r>
              <a:rPr lang="en-US" sz="1100" dirty="0">
                <a:latin typeface="Times New Roman"/>
                <a:ea typeface="Times New Roman"/>
                <a:cs typeface="Times New Roman"/>
              </a:rPr>
              <a:t>and </a:t>
            </a:r>
            <a:r>
              <a:rPr lang="en-US" sz="1100" spc="60" dirty="0">
                <a:latin typeface="Times New Roman"/>
                <a:ea typeface="Times New Roman"/>
                <a:cs typeface="Times New Roman"/>
              </a:rPr>
              <a:t> </a:t>
            </a:r>
            <a:r>
              <a:rPr lang="en-US" sz="1100" dirty="0">
                <a:latin typeface="Times New Roman"/>
                <a:ea typeface="Times New Roman"/>
                <a:cs typeface="Times New Roman"/>
              </a:rPr>
              <a:t>development, </a:t>
            </a:r>
            <a:r>
              <a:rPr lang="en-US" sz="1100" spc="195" dirty="0">
                <a:latin typeface="Times New Roman"/>
                <a:ea typeface="Times New Roman"/>
                <a:cs typeface="Times New Roman"/>
              </a:rPr>
              <a:t> </a:t>
            </a:r>
            <a:r>
              <a:rPr lang="en-US" sz="1100" dirty="0">
                <a:latin typeface="Times New Roman"/>
                <a:ea typeface="Times New Roman"/>
                <a:cs typeface="Times New Roman"/>
              </a:rPr>
              <a:t>manufacture </a:t>
            </a:r>
            <a:r>
              <a:rPr lang="en-US" sz="1100" spc="225" dirty="0">
                <a:latin typeface="Times New Roman"/>
                <a:ea typeface="Times New Roman"/>
                <a:cs typeface="Times New Roman"/>
              </a:rPr>
              <a:t> </a:t>
            </a:r>
            <a:r>
              <a:rPr lang="en-US" sz="1100" dirty="0">
                <a:latin typeface="Times New Roman"/>
                <a:ea typeface="Arial"/>
                <a:cs typeface="Times New Roman"/>
              </a:rPr>
              <a:t>and </a:t>
            </a:r>
            <a:r>
              <a:rPr lang="en-US" sz="1100" dirty="0">
                <a:latin typeface="Times New Roman"/>
                <a:ea typeface="Times New Roman"/>
                <a:cs typeface="Times New Roman"/>
              </a:rPr>
              <a:t>marketing</a:t>
            </a:r>
            <a:r>
              <a:rPr lang="en-US" sz="1100" spc="205" dirty="0">
                <a:latin typeface="Times New Roman"/>
                <a:ea typeface="Times New Roman"/>
                <a:cs typeface="Times New Roman"/>
              </a:rPr>
              <a:t> </a:t>
            </a:r>
            <a:r>
              <a:rPr lang="en-US" sz="1100" dirty="0">
                <a:latin typeface="Times New Roman"/>
                <a:ea typeface="Times New Roman"/>
                <a:cs typeface="Times New Roman"/>
              </a:rPr>
              <a:t>of</a:t>
            </a:r>
            <a:r>
              <a:rPr lang="en-US" sz="1100" spc="105" dirty="0">
                <a:latin typeface="Times New Roman"/>
                <a:ea typeface="Times New Roman"/>
                <a:cs typeface="Times New Roman"/>
              </a:rPr>
              <a:t> </a:t>
            </a:r>
            <a:r>
              <a:rPr lang="en-US" sz="1100" dirty="0">
                <a:latin typeface="Times New Roman"/>
                <a:ea typeface="Times New Roman"/>
                <a:cs typeface="Times New Roman"/>
              </a:rPr>
              <a:t>medical</a:t>
            </a:r>
            <a:r>
              <a:rPr lang="en-US" sz="1100" spc="190" dirty="0">
                <a:latin typeface="Times New Roman"/>
                <a:ea typeface="Times New Roman"/>
                <a:cs typeface="Times New Roman"/>
              </a:rPr>
              <a:t> </a:t>
            </a:r>
            <a:r>
              <a:rPr lang="en-US" sz="1100" dirty="0">
                <a:latin typeface="Times New Roman"/>
                <a:ea typeface="Times New Roman"/>
                <a:cs typeface="Times New Roman"/>
              </a:rPr>
              <a:t>devices,</a:t>
            </a:r>
            <a:r>
              <a:rPr lang="en-US" sz="1100" spc="175" dirty="0">
                <a:latin typeface="Times New Roman"/>
                <a:ea typeface="Times New Roman"/>
                <a:cs typeface="Times New Roman"/>
              </a:rPr>
              <a:t> </a:t>
            </a:r>
            <a:r>
              <a:rPr lang="en-US" sz="1100" dirty="0">
                <a:latin typeface="Times New Roman"/>
                <a:ea typeface="Times New Roman"/>
                <a:cs typeface="Times New Roman"/>
              </a:rPr>
              <a:t>software,</a:t>
            </a:r>
            <a:r>
              <a:rPr lang="en-US" sz="1100" spc="180" dirty="0">
                <a:latin typeface="Times New Roman"/>
                <a:ea typeface="Times New Roman"/>
                <a:cs typeface="Times New Roman"/>
              </a:rPr>
              <a:t> </a:t>
            </a:r>
            <a:r>
              <a:rPr lang="en-US" sz="1100" dirty="0">
                <a:latin typeface="Times New Roman"/>
                <a:ea typeface="Times New Roman"/>
                <a:cs typeface="Times New Roman"/>
              </a:rPr>
              <a:t>firmware</a:t>
            </a:r>
            <a:r>
              <a:rPr lang="en-US" sz="1100" spc="205" dirty="0">
                <a:latin typeface="Times New Roman"/>
                <a:ea typeface="Times New Roman"/>
                <a:cs typeface="Times New Roman"/>
              </a:rPr>
              <a:t> </a:t>
            </a:r>
            <a:r>
              <a:rPr lang="en-US" sz="1100" dirty="0">
                <a:latin typeface="Times New Roman"/>
                <a:ea typeface="Times New Roman"/>
                <a:cs typeface="Times New Roman"/>
              </a:rPr>
              <a:t>and</a:t>
            </a:r>
            <a:r>
              <a:rPr lang="en-US" sz="1100" spc="125" dirty="0">
                <a:latin typeface="Times New Roman"/>
                <a:ea typeface="Times New Roman"/>
                <a:cs typeface="Times New Roman"/>
              </a:rPr>
              <a:t> </a:t>
            </a:r>
            <a:r>
              <a:rPr lang="en-US" sz="1100" dirty="0">
                <a:latin typeface="Times New Roman"/>
                <a:ea typeface="Times New Roman"/>
                <a:cs typeface="Times New Roman"/>
              </a:rPr>
              <a:t>other</a:t>
            </a:r>
            <a:r>
              <a:rPr lang="en-US" sz="1100" spc="175" dirty="0">
                <a:latin typeface="Times New Roman"/>
                <a:ea typeface="Times New Roman"/>
                <a:cs typeface="Times New Roman"/>
              </a:rPr>
              <a:t> </a:t>
            </a:r>
            <a:r>
              <a:rPr lang="en-US" sz="1100" dirty="0">
                <a:latin typeface="Times New Roman"/>
                <a:ea typeface="Times New Roman"/>
                <a:cs typeface="Times New Roman"/>
              </a:rPr>
              <a:t>intellectual</a:t>
            </a:r>
            <a:r>
              <a:rPr lang="en-US" sz="1100" spc="215" dirty="0">
                <a:latin typeface="Times New Roman"/>
                <a:ea typeface="Times New Roman"/>
                <a:cs typeface="Times New Roman"/>
              </a:rPr>
              <a:t> </a:t>
            </a:r>
            <a:r>
              <a:rPr lang="en-US" sz="1100" dirty="0">
                <a:latin typeface="Times New Roman"/>
                <a:ea typeface="Times New Roman"/>
                <a:cs typeface="Times New Roman"/>
              </a:rPr>
              <a:t>property</a:t>
            </a:r>
            <a:r>
              <a:rPr lang="en-US" sz="1100" spc="155" dirty="0">
                <a:latin typeface="Times New Roman"/>
                <a:ea typeface="Times New Roman"/>
                <a:cs typeface="Times New Roman"/>
              </a:rPr>
              <a:t> </a:t>
            </a:r>
            <a:r>
              <a:rPr lang="en-US" sz="1100" dirty="0">
                <a:latin typeface="Times New Roman"/>
                <a:ea typeface="Times New Roman"/>
                <a:cs typeface="Times New Roman"/>
              </a:rPr>
              <a:t>defined </a:t>
            </a:r>
            <a:r>
              <a:rPr lang="en-US" sz="1100" spc="10" dirty="0">
                <a:latin typeface="Times New Roman"/>
                <a:ea typeface="Times New Roman"/>
                <a:cs typeface="Times New Roman"/>
              </a:rPr>
              <a:t> </a:t>
            </a:r>
            <a:r>
              <a:rPr lang="en-US" sz="1100" dirty="0">
                <a:latin typeface="Times New Roman"/>
                <a:ea typeface="Times New Roman"/>
                <a:cs typeface="Times New Roman"/>
              </a:rPr>
              <a:t>herein; and </a:t>
            </a:r>
            <a:r>
              <a:rPr lang="en-US" sz="1100" spc="110" dirty="0">
                <a:latin typeface="Times New Roman"/>
                <a:ea typeface="Times New Roman"/>
                <a:cs typeface="Times New Roman"/>
              </a:rPr>
              <a:t> </a:t>
            </a:r>
            <a:r>
              <a:rPr lang="en-US" sz="1100" dirty="0">
                <a:latin typeface="Times New Roman"/>
                <a:ea typeface="Times New Roman"/>
                <a:cs typeface="Times New Roman"/>
              </a:rPr>
              <a:t>is </a:t>
            </a:r>
            <a:r>
              <a:rPr lang="en-US" sz="1100" spc="20" dirty="0">
                <a:latin typeface="Times New Roman"/>
                <a:ea typeface="Times New Roman"/>
                <a:cs typeface="Times New Roman"/>
              </a:rPr>
              <a:t> </a:t>
            </a:r>
            <a:r>
              <a:rPr lang="en-US" sz="1100" dirty="0">
                <a:latin typeface="Times New Roman"/>
                <a:ea typeface="Times New Roman"/>
                <a:cs typeface="Times New Roman"/>
              </a:rPr>
              <a:t>developing </a:t>
            </a:r>
            <a:r>
              <a:rPr lang="en-US" sz="1100" spc="190" dirty="0">
                <a:latin typeface="Times New Roman"/>
                <a:ea typeface="Times New Roman"/>
                <a:cs typeface="Times New Roman"/>
              </a:rPr>
              <a:t> </a:t>
            </a:r>
            <a:r>
              <a:rPr lang="en-US" sz="1100" dirty="0">
                <a:latin typeface="Times New Roman"/>
                <a:ea typeface="Times New Roman"/>
                <a:cs typeface="Times New Roman"/>
              </a:rPr>
              <a:t>the </a:t>
            </a:r>
            <a:r>
              <a:rPr lang="en-US" sz="1100" dirty="0" smtClean="0">
                <a:latin typeface="Times New Roman"/>
                <a:ea typeface="Times New Roman"/>
                <a:cs typeface="Times New Roman"/>
              </a:rPr>
              <a:t>("</a:t>
            </a:r>
            <a:r>
              <a:rPr lang="en-US" sz="1100" dirty="0">
                <a:latin typeface="Times New Roman"/>
                <a:ea typeface="Times New Roman"/>
                <a:cs typeface="Times New Roman"/>
              </a:rPr>
              <a:t>Study </a:t>
            </a:r>
            <a:r>
              <a:rPr lang="en-US" sz="1100" spc="230" dirty="0">
                <a:latin typeface="Times New Roman"/>
                <a:ea typeface="Times New Roman"/>
                <a:cs typeface="Times New Roman"/>
              </a:rPr>
              <a:t> </a:t>
            </a:r>
            <a:r>
              <a:rPr lang="en-US" sz="1100" dirty="0">
                <a:latin typeface="Times New Roman"/>
                <a:ea typeface="Times New Roman"/>
                <a:cs typeface="Times New Roman"/>
              </a:rPr>
              <a:t>Device") </a:t>
            </a:r>
            <a:r>
              <a:rPr lang="en-US" sz="1100" dirty="0" smtClean="0">
                <a:latin typeface="Times New Roman"/>
                <a:ea typeface="Times New Roman"/>
                <a:cs typeface="Times New Roman"/>
              </a:rPr>
              <a:t>to</a:t>
            </a:r>
            <a:r>
              <a:rPr lang="en-US" sz="1100" spc="110" dirty="0" smtClean="0">
                <a:latin typeface="Times New Roman"/>
                <a:ea typeface="Times New Roman"/>
                <a:cs typeface="Times New Roman"/>
              </a:rPr>
              <a:t> </a:t>
            </a:r>
            <a:r>
              <a:rPr lang="en-US" sz="1100" dirty="0">
                <a:latin typeface="Times New Roman"/>
                <a:ea typeface="Times New Roman"/>
                <a:cs typeface="Times New Roman"/>
              </a:rPr>
              <a:t>provide</a:t>
            </a:r>
            <a:r>
              <a:rPr lang="en-US" sz="1100" spc="150" dirty="0">
                <a:latin typeface="Times New Roman"/>
                <a:ea typeface="Times New Roman"/>
                <a:cs typeface="Times New Roman"/>
              </a:rPr>
              <a:t> </a:t>
            </a:r>
            <a:r>
              <a:rPr lang="en-US" sz="1100" dirty="0">
                <a:latin typeface="Times New Roman"/>
                <a:ea typeface="Times New Roman"/>
                <a:cs typeface="Times New Roman"/>
              </a:rPr>
              <a:t>a</a:t>
            </a:r>
            <a:r>
              <a:rPr lang="en-US" sz="1100" spc="105" dirty="0">
                <a:latin typeface="Times New Roman"/>
                <a:ea typeface="Times New Roman"/>
                <a:cs typeface="Times New Roman"/>
              </a:rPr>
              <a:t> </a:t>
            </a:r>
            <a:r>
              <a:rPr lang="en-US" sz="1100" dirty="0">
                <a:latin typeface="Times New Roman"/>
                <a:ea typeface="Times New Roman"/>
                <a:cs typeface="Times New Roman"/>
              </a:rPr>
              <a:t>general</a:t>
            </a:r>
            <a:r>
              <a:rPr lang="en-US" sz="1100" spc="135" dirty="0">
                <a:latin typeface="Times New Roman"/>
                <a:ea typeface="Times New Roman"/>
                <a:cs typeface="Times New Roman"/>
              </a:rPr>
              <a:t> </a:t>
            </a:r>
            <a:r>
              <a:rPr lang="en-US" sz="1100" dirty="0">
                <a:latin typeface="Times New Roman"/>
                <a:ea typeface="Times New Roman"/>
                <a:cs typeface="Times New Roman"/>
              </a:rPr>
              <a:t>direction</a:t>
            </a:r>
            <a:r>
              <a:rPr lang="en-US" sz="1100" spc="215" dirty="0">
                <a:latin typeface="Times New Roman"/>
                <a:ea typeface="Times New Roman"/>
                <a:cs typeface="Times New Roman"/>
              </a:rPr>
              <a:t> </a:t>
            </a:r>
            <a:r>
              <a:rPr lang="en-US" sz="1100" dirty="0">
                <a:latin typeface="Times New Roman"/>
                <a:ea typeface="Times New Roman"/>
                <a:cs typeface="Times New Roman"/>
              </a:rPr>
              <a:t>for</a:t>
            </a:r>
            <a:r>
              <a:rPr lang="en-US" sz="1100" spc="100" dirty="0">
                <a:latin typeface="Times New Roman"/>
                <a:ea typeface="Times New Roman"/>
                <a:cs typeface="Times New Roman"/>
              </a:rPr>
              <a:t> </a:t>
            </a:r>
            <a:r>
              <a:rPr lang="en-US" sz="1100" dirty="0">
                <a:latin typeface="Times New Roman"/>
                <a:ea typeface="Times New Roman"/>
                <a:cs typeface="Times New Roman"/>
              </a:rPr>
              <a:t>further</a:t>
            </a:r>
            <a:r>
              <a:rPr lang="en-US" sz="1100" spc="170" dirty="0">
                <a:latin typeface="Times New Roman"/>
                <a:ea typeface="Times New Roman"/>
                <a:cs typeface="Times New Roman"/>
              </a:rPr>
              <a:t> </a:t>
            </a:r>
            <a:r>
              <a:rPr lang="en-US" sz="1100" dirty="0">
                <a:latin typeface="Times New Roman"/>
                <a:ea typeface="Times New Roman"/>
                <a:cs typeface="Times New Roman"/>
              </a:rPr>
              <a:t>standard</a:t>
            </a:r>
            <a:r>
              <a:rPr lang="en-US" sz="1100" spc="205" dirty="0">
                <a:latin typeface="Times New Roman"/>
                <a:ea typeface="Times New Roman"/>
                <a:cs typeface="Times New Roman"/>
              </a:rPr>
              <a:t> </a:t>
            </a:r>
            <a:r>
              <a:rPr lang="en-US" sz="1100" dirty="0">
                <a:latin typeface="Times New Roman"/>
                <a:ea typeface="Times New Roman"/>
                <a:cs typeface="Times New Roman"/>
              </a:rPr>
              <a:t>of</a:t>
            </a:r>
            <a:r>
              <a:rPr lang="en-US" sz="1100" spc="80" dirty="0">
                <a:latin typeface="Times New Roman"/>
                <a:ea typeface="Times New Roman"/>
                <a:cs typeface="Times New Roman"/>
              </a:rPr>
              <a:t> </a:t>
            </a:r>
            <a:r>
              <a:rPr lang="en-US" sz="1100" dirty="0">
                <a:latin typeface="Times New Roman"/>
                <a:ea typeface="Times New Roman"/>
                <a:cs typeface="Times New Roman"/>
              </a:rPr>
              <a:t>care</a:t>
            </a:r>
            <a:r>
              <a:rPr lang="en-US" sz="1100" spc="130" dirty="0">
                <a:latin typeface="Times New Roman"/>
                <a:ea typeface="Times New Roman"/>
                <a:cs typeface="Times New Roman"/>
              </a:rPr>
              <a:t> </a:t>
            </a:r>
            <a:r>
              <a:rPr lang="en-US" sz="1100" dirty="0">
                <a:latin typeface="Times New Roman"/>
                <a:ea typeface="Times New Roman"/>
                <a:cs typeface="Times New Roman"/>
              </a:rPr>
              <a:t>evaluation</a:t>
            </a:r>
            <a:r>
              <a:rPr lang="en-US" sz="1100" spc="205" dirty="0">
                <a:latin typeface="Times New Roman"/>
                <a:ea typeface="Times New Roman"/>
                <a:cs typeface="Times New Roman"/>
              </a:rPr>
              <a:t> </a:t>
            </a:r>
            <a:r>
              <a:rPr lang="en-US" sz="1100" dirty="0">
                <a:latin typeface="Times New Roman"/>
                <a:ea typeface="Times New Roman"/>
                <a:cs typeface="Times New Roman"/>
              </a:rPr>
              <a:t>and</a:t>
            </a:r>
            <a:r>
              <a:rPr lang="en-US" sz="1100" spc="150" dirty="0">
                <a:latin typeface="Times New Roman"/>
                <a:ea typeface="Times New Roman"/>
                <a:cs typeface="Times New Roman"/>
              </a:rPr>
              <a:t> </a:t>
            </a:r>
            <a:r>
              <a:rPr lang="en-US" sz="1100" dirty="0">
                <a:latin typeface="Times New Roman"/>
                <a:ea typeface="Times New Roman"/>
                <a:cs typeface="Times New Roman"/>
              </a:rPr>
              <a:t>testing</a:t>
            </a:r>
            <a:r>
              <a:rPr lang="en-US" sz="1100" spc="170" dirty="0">
                <a:latin typeface="Times New Roman"/>
                <a:ea typeface="Times New Roman"/>
                <a:cs typeface="Times New Roman"/>
              </a:rPr>
              <a:t> </a:t>
            </a:r>
            <a:r>
              <a:rPr lang="en-US" sz="1100" dirty="0">
                <a:latin typeface="Times New Roman"/>
                <a:ea typeface="Times New Roman"/>
                <a:cs typeface="Times New Roman"/>
              </a:rPr>
              <a:t>of patients</a:t>
            </a:r>
            <a:r>
              <a:rPr lang="en-US" sz="1100" spc="135" dirty="0">
                <a:latin typeface="Times New Roman"/>
                <a:ea typeface="Times New Roman"/>
                <a:cs typeface="Times New Roman"/>
              </a:rPr>
              <a:t> </a:t>
            </a:r>
            <a:r>
              <a:rPr lang="en-US" sz="1100" dirty="0">
                <a:latin typeface="Times New Roman"/>
                <a:ea typeface="Times New Roman"/>
                <a:cs typeface="Times New Roman"/>
              </a:rPr>
              <a:t>with</a:t>
            </a:r>
            <a:r>
              <a:rPr lang="en-US" sz="1100" spc="50" dirty="0">
                <a:latin typeface="Times New Roman"/>
                <a:ea typeface="Times New Roman"/>
                <a:cs typeface="Times New Roman"/>
              </a:rPr>
              <a:t> </a:t>
            </a:r>
            <a:r>
              <a:rPr lang="en-US" sz="1100" dirty="0">
                <a:latin typeface="Times New Roman"/>
                <a:ea typeface="Times New Roman"/>
                <a:cs typeface="Times New Roman"/>
              </a:rPr>
              <a:t>or</a:t>
            </a:r>
            <a:r>
              <a:rPr lang="en-US" sz="1100" spc="70" dirty="0">
                <a:latin typeface="Times New Roman"/>
                <a:ea typeface="Times New Roman"/>
                <a:cs typeface="Times New Roman"/>
              </a:rPr>
              <a:t> </a:t>
            </a:r>
            <a:r>
              <a:rPr lang="en-US" sz="1100" dirty="0">
                <a:latin typeface="Times New Roman"/>
                <a:ea typeface="Times New Roman"/>
                <a:cs typeface="Times New Roman"/>
              </a:rPr>
              <a:t>without</a:t>
            </a:r>
            <a:r>
              <a:rPr lang="en-US" sz="1100" spc="130" dirty="0">
                <a:latin typeface="Times New Roman"/>
                <a:ea typeface="Times New Roman"/>
                <a:cs typeface="Times New Roman"/>
              </a:rPr>
              <a:t> </a:t>
            </a:r>
            <a:r>
              <a:rPr lang="en-US" sz="1100" dirty="0">
                <a:latin typeface="Times New Roman"/>
                <a:ea typeface="Times New Roman"/>
                <a:cs typeface="Times New Roman"/>
              </a:rPr>
              <a:t>symptoms</a:t>
            </a:r>
            <a:r>
              <a:rPr lang="en-US" sz="1100" spc="165" dirty="0">
                <a:latin typeface="Times New Roman"/>
                <a:ea typeface="Times New Roman"/>
                <a:cs typeface="Times New Roman"/>
              </a:rPr>
              <a:t> </a:t>
            </a:r>
            <a:endParaRPr lang="en-US" sz="1100" dirty="0">
              <a:latin typeface="Calibri"/>
              <a:ea typeface="Calibri"/>
              <a:cs typeface="Times New Roman"/>
            </a:endParaRPr>
          </a:p>
          <a:p>
            <a:pPr marL="0" marR="0" indent="0">
              <a:lnSpc>
                <a:spcPts val="1100"/>
              </a:lnSpc>
              <a:spcBef>
                <a:spcPts val="95"/>
              </a:spcBef>
              <a:spcAft>
                <a:spcPts val="0"/>
              </a:spcAft>
              <a:buNone/>
            </a:pPr>
            <a:r>
              <a:rPr lang="en-US" sz="1100" dirty="0">
                <a:latin typeface="Times New Roman"/>
                <a:ea typeface="Calibri"/>
                <a:cs typeface="Times New Roman"/>
              </a:rPr>
              <a:t> </a:t>
            </a:r>
            <a:endParaRPr lang="en-US" sz="1100" dirty="0">
              <a:latin typeface="Calibri"/>
              <a:ea typeface="Calibri"/>
              <a:cs typeface="Times New Roman"/>
            </a:endParaRPr>
          </a:p>
          <a:p>
            <a:pPr marL="108585" marR="45085" indent="441960" algn="just">
              <a:lnSpc>
                <a:spcPct val="100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75" dirty="0">
                <a:latin typeface="Times New Roman"/>
                <a:ea typeface="Times New Roman"/>
                <a:cs typeface="Times New Roman"/>
              </a:rPr>
              <a:t> </a:t>
            </a:r>
            <a:r>
              <a:rPr lang="en-US" sz="1100" dirty="0">
                <a:latin typeface="Times New Roman"/>
                <a:ea typeface="Times New Roman"/>
                <a:cs typeface="Times New Roman"/>
              </a:rPr>
              <a:t>Principal Investigator is</a:t>
            </a:r>
            <a:r>
              <a:rPr lang="en-US" sz="1100" spc="215" dirty="0">
                <a:latin typeface="Times New Roman"/>
                <a:ea typeface="Times New Roman"/>
                <a:cs typeface="Times New Roman"/>
              </a:rPr>
              <a:t> </a:t>
            </a:r>
            <a:r>
              <a:rPr lang="en-US" sz="1100" dirty="0">
                <a:latin typeface="Times New Roman"/>
                <a:ea typeface="Times New Roman"/>
                <a:cs typeface="Times New Roman"/>
              </a:rPr>
              <a:t>qualified by</a:t>
            </a:r>
            <a:r>
              <a:rPr lang="en-US" sz="1100" spc="240" dirty="0">
                <a:latin typeface="Times New Roman"/>
                <a:ea typeface="Times New Roman"/>
                <a:cs typeface="Times New Roman"/>
              </a:rPr>
              <a:t> </a:t>
            </a:r>
            <a:r>
              <a:rPr lang="en-US" sz="1100" dirty="0">
                <a:latin typeface="Times New Roman"/>
                <a:ea typeface="Times New Roman"/>
                <a:cs typeface="Times New Roman"/>
              </a:rPr>
              <a:t>training </a:t>
            </a:r>
            <a:r>
              <a:rPr lang="en-US" sz="1100" dirty="0">
                <a:latin typeface="Times New Roman"/>
                <a:ea typeface="Arial"/>
                <a:cs typeface="Times New Roman"/>
              </a:rPr>
              <a:t>and</a:t>
            </a:r>
            <a:r>
              <a:rPr lang="en-US" sz="1100" spc="-30" dirty="0">
                <a:latin typeface="Times New Roman"/>
                <a:ea typeface="Arial"/>
                <a:cs typeface="Times New Roman"/>
              </a:rPr>
              <a:t> </a:t>
            </a:r>
            <a:r>
              <a:rPr lang="en-US" sz="1100" dirty="0">
                <a:latin typeface="Times New Roman"/>
                <a:ea typeface="Times New Roman"/>
                <a:cs typeface="Times New Roman"/>
              </a:rPr>
              <a:t>experience to</a:t>
            </a:r>
            <a:r>
              <a:rPr lang="en-US" sz="1100" spc="250" dirty="0">
                <a:latin typeface="Times New Roman"/>
                <a:ea typeface="Times New Roman"/>
                <a:cs typeface="Times New Roman"/>
              </a:rPr>
              <a:t> </a:t>
            </a:r>
            <a:r>
              <a:rPr lang="en-US" sz="1100" dirty="0">
                <a:latin typeface="Times New Roman"/>
                <a:ea typeface="Times New Roman"/>
                <a:cs typeface="Times New Roman"/>
              </a:rPr>
              <a:t>conduct clinical</a:t>
            </a:r>
            <a:r>
              <a:rPr lang="en-US" sz="1100" spc="170" dirty="0">
                <a:latin typeface="Times New Roman"/>
                <a:ea typeface="Times New Roman"/>
                <a:cs typeface="Times New Roman"/>
              </a:rPr>
              <a:t> </a:t>
            </a:r>
            <a:r>
              <a:rPr lang="en-US" sz="1100" dirty="0">
                <a:latin typeface="Times New Roman"/>
                <a:ea typeface="Times New Roman"/>
                <a:cs typeface="Times New Roman"/>
              </a:rPr>
              <a:t>studies;</a:t>
            </a:r>
            <a:endParaRPr lang="en-US" sz="1100" dirty="0">
              <a:latin typeface="Calibri"/>
              <a:ea typeface="Calibri"/>
              <a:cs typeface="Times New Roman"/>
            </a:endParaRPr>
          </a:p>
          <a:p>
            <a:pPr marL="0" marR="0" indent="0">
              <a:lnSpc>
                <a:spcPts val="1200"/>
              </a:lnSpc>
              <a:spcBef>
                <a:spcPts val="50"/>
              </a:spcBef>
              <a:spcAft>
                <a:spcPts val="0"/>
              </a:spcAft>
              <a:buNone/>
            </a:pPr>
            <a:endParaRPr lang="en-US" sz="1100" dirty="0">
              <a:latin typeface="Calibri"/>
              <a:ea typeface="Calibri"/>
              <a:cs typeface="Times New Roman"/>
            </a:endParaRPr>
          </a:p>
          <a:p>
            <a:pPr marL="102870" marR="48895" indent="441960" algn="just">
              <a:lnSpc>
                <a:spcPct val="103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 Institution,</a:t>
            </a:r>
            <a:r>
              <a:rPr lang="en-US" sz="1100" spc="255" dirty="0">
                <a:latin typeface="Times New Roman"/>
                <a:ea typeface="Times New Roman"/>
                <a:cs typeface="Times New Roman"/>
              </a:rPr>
              <a:t> </a:t>
            </a:r>
            <a:r>
              <a:rPr lang="en-US" sz="1100" dirty="0">
                <a:latin typeface="Times New Roman"/>
                <a:ea typeface="Times New Roman"/>
                <a:cs typeface="Times New Roman"/>
              </a:rPr>
              <a:t>Principal</a:t>
            </a:r>
            <a:r>
              <a:rPr lang="en-US" sz="1100" spc="210" dirty="0">
                <a:latin typeface="Times New Roman"/>
                <a:ea typeface="Times New Roman"/>
                <a:cs typeface="Times New Roman"/>
              </a:rPr>
              <a:t> </a:t>
            </a:r>
            <a:r>
              <a:rPr lang="en-US" sz="1100" dirty="0">
                <a:latin typeface="Times New Roman"/>
                <a:ea typeface="Times New Roman"/>
                <a:cs typeface="Times New Roman"/>
              </a:rPr>
              <a:t>Investigator</a:t>
            </a:r>
            <a:r>
              <a:rPr lang="en-US" sz="1100" spc="275" dirty="0">
                <a:latin typeface="Times New Roman"/>
                <a:ea typeface="Times New Roman"/>
                <a:cs typeface="Times New Roman"/>
              </a:rPr>
              <a:t> </a:t>
            </a:r>
            <a:r>
              <a:rPr lang="en-US" sz="1100" dirty="0">
                <a:latin typeface="Times New Roman"/>
                <a:ea typeface="Times New Roman"/>
                <a:cs typeface="Times New Roman"/>
              </a:rPr>
              <a:t>and</a:t>
            </a:r>
            <a:r>
              <a:rPr lang="en-US" sz="1100" spc="165" dirty="0">
                <a:latin typeface="Times New Roman"/>
                <a:ea typeface="Times New Roman"/>
                <a:cs typeface="Times New Roman"/>
              </a:rPr>
              <a:t> </a:t>
            </a:r>
            <a:r>
              <a:rPr lang="en-US" sz="1100" dirty="0">
                <a:latin typeface="Times New Roman"/>
                <a:ea typeface="Times New Roman"/>
                <a:cs typeface="Times New Roman"/>
              </a:rPr>
              <a:t>Sponsor</a:t>
            </a:r>
            <a:r>
              <a:rPr lang="en-US" sz="1100" spc="250" dirty="0">
                <a:latin typeface="Times New Roman"/>
                <a:ea typeface="Times New Roman"/>
                <a:cs typeface="Times New Roman"/>
              </a:rPr>
              <a:t> </a:t>
            </a:r>
            <a:r>
              <a:rPr lang="en-US" sz="1100" dirty="0">
                <a:latin typeface="Times New Roman"/>
                <a:ea typeface="Times New Roman"/>
                <a:cs typeface="Times New Roman"/>
              </a:rPr>
              <a:t>desire</a:t>
            </a:r>
            <a:r>
              <a:rPr lang="en-US" sz="1100" spc="180" dirty="0">
                <a:latin typeface="Times New Roman"/>
                <a:ea typeface="Times New Roman"/>
                <a:cs typeface="Times New Roman"/>
              </a:rPr>
              <a:t> </a:t>
            </a:r>
            <a:r>
              <a:rPr lang="en-US" sz="1100" dirty="0">
                <a:latin typeface="Times New Roman"/>
                <a:ea typeface="Times New Roman"/>
                <a:cs typeface="Times New Roman"/>
              </a:rPr>
              <a:t>to</a:t>
            </a:r>
            <a:r>
              <a:rPr lang="en-US" sz="1100" spc="135" dirty="0">
                <a:latin typeface="Times New Roman"/>
                <a:ea typeface="Times New Roman"/>
                <a:cs typeface="Times New Roman"/>
              </a:rPr>
              <a:t> </a:t>
            </a:r>
            <a:r>
              <a:rPr lang="en-US" sz="1100" dirty="0">
                <a:latin typeface="Times New Roman"/>
                <a:ea typeface="Times New Roman"/>
                <a:cs typeface="Times New Roman"/>
              </a:rPr>
              <a:t>enter</a:t>
            </a:r>
            <a:r>
              <a:rPr lang="en-US" sz="1100" spc="195" dirty="0">
                <a:latin typeface="Times New Roman"/>
                <a:ea typeface="Times New Roman"/>
                <a:cs typeface="Times New Roman"/>
              </a:rPr>
              <a:t> </a:t>
            </a:r>
            <a:r>
              <a:rPr lang="en-US" sz="1100" dirty="0">
                <a:latin typeface="Times New Roman"/>
                <a:ea typeface="Times New Roman"/>
                <a:cs typeface="Times New Roman"/>
              </a:rPr>
              <a:t>into</a:t>
            </a:r>
            <a:r>
              <a:rPr lang="en-US" sz="1100" spc="190" dirty="0">
                <a:latin typeface="Times New Roman"/>
                <a:ea typeface="Times New Roman"/>
                <a:cs typeface="Times New Roman"/>
              </a:rPr>
              <a:t> </a:t>
            </a:r>
            <a:r>
              <a:rPr lang="en-US" sz="1100" dirty="0">
                <a:latin typeface="Times New Roman"/>
                <a:ea typeface="Times New Roman"/>
                <a:cs typeface="Times New Roman"/>
              </a:rPr>
              <a:t>this Agreement</a:t>
            </a:r>
            <a:r>
              <a:rPr lang="en-US" sz="1100" spc="250" dirty="0">
                <a:latin typeface="Times New Roman"/>
                <a:ea typeface="Times New Roman"/>
                <a:cs typeface="Times New Roman"/>
              </a:rPr>
              <a:t> </a:t>
            </a:r>
            <a:r>
              <a:rPr lang="en-US" sz="1100" dirty="0">
                <a:latin typeface="Times New Roman"/>
                <a:ea typeface="Times New Roman"/>
                <a:cs typeface="Times New Roman"/>
              </a:rPr>
              <a:t>to</a:t>
            </a:r>
            <a:r>
              <a:rPr lang="en-US" sz="1100" spc="110" dirty="0">
                <a:latin typeface="Times New Roman"/>
                <a:ea typeface="Times New Roman"/>
                <a:cs typeface="Times New Roman"/>
              </a:rPr>
              <a:t> </a:t>
            </a:r>
            <a:r>
              <a:rPr lang="en-US" sz="1100" dirty="0">
                <a:latin typeface="Times New Roman"/>
                <a:ea typeface="Times New Roman"/>
                <a:cs typeface="Times New Roman"/>
              </a:rPr>
              <a:t>provide</a:t>
            </a:r>
            <a:r>
              <a:rPr lang="en-US" sz="1100" spc="180" dirty="0">
                <a:latin typeface="Times New Roman"/>
                <a:ea typeface="Times New Roman"/>
                <a:cs typeface="Times New Roman"/>
              </a:rPr>
              <a:t> </a:t>
            </a:r>
            <a:r>
              <a:rPr lang="en-US" sz="1100" dirty="0">
                <a:latin typeface="Times New Roman"/>
                <a:ea typeface="Times New Roman"/>
                <a:cs typeface="Times New Roman"/>
              </a:rPr>
              <a:t>the</a:t>
            </a:r>
            <a:r>
              <a:rPr lang="en-US" sz="1100" spc="115" dirty="0">
                <a:latin typeface="Times New Roman"/>
                <a:ea typeface="Times New Roman"/>
                <a:cs typeface="Times New Roman"/>
              </a:rPr>
              <a:t> </a:t>
            </a:r>
            <a:r>
              <a:rPr lang="en-US" sz="1100" dirty="0">
                <a:latin typeface="Times New Roman"/>
                <a:ea typeface="Times New Roman"/>
                <a:cs typeface="Times New Roman"/>
              </a:rPr>
              <a:t>terms</a:t>
            </a:r>
            <a:r>
              <a:rPr lang="en-US" sz="1100" spc="135" dirty="0">
                <a:latin typeface="Times New Roman"/>
                <a:ea typeface="Times New Roman"/>
                <a:cs typeface="Times New Roman"/>
              </a:rPr>
              <a:t> </a:t>
            </a:r>
            <a:r>
              <a:rPr lang="en-US" sz="1100" dirty="0">
                <a:latin typeface="Times New Roman"/>
                <a:ea typeface="Times New Roman"/>
                <a:cs typeface="Times New Roman"/>
              </a:rPr>
              <a:t>and</a:t>
            </a:r>
            <a:r>
              <a:rPr lang="en-US" sz="1100" spc="125" dirty="0">
                <a:latin typeface="Times New Roman"/>
                <a:ea typeface="Times New Roman"/>
                <a:cs typeface="Times New Roman"/>
              </a:rPr>
              <a:t> </a:t>
            </a:r>
            <a:r>
              <a:rPr lang="en-US" sz="1100" dirty="0">
                <a:latin typeface="Times New Roman"/>
                <a:ea typeface="Times New Roman"/>
                <a:cs typeface="Times New Roman"/>
              </a:rPr>
              <a:t>conditions </a:t>
            </a:r>
            <a:r>
              <a:rPr lang="en-US" sz="1100" spc="30" dirty="0">
                <a:latin typeface="Times New Roman"/>
                <a:ea typeface="Times New Roman"/>
                <a:cs typeface="Times New Roman"/>
              </a:rPr>
              <a:t> </a:t>
            </a:r>
            <a:r>
              <a:rPr lang="en-US" sz="1100" dirty="0">
                <a:latin typeface="Times New Roman"/>
                <a:ea typeface="Times New Roman"/>
                <a:cs typeface="Times New Roman"/>
              </a:rPr>
              <a:t>upon</a:t>
            </a:r>
            <a:r>
              <a:rPr lang="en-US" sz="1100" spc="160" dirty="0">
                <a:latin typeface="Times New Roman"/>
                <a:ea typeface="Times New Roman"/>
                <a:cs typeface="Times New Roman"/>
              </a:rPr>
              <a:t> </a:t>
            </a:r>
            <a:r>
              <a:rPr lang="en-US" sz="1100" dirty="0">
                <a:latin typeface="Times New Roman"/>
                <a:ea typeface="Times New Roman"/>
                <a:cs typeface="Times New Roman"/>
              </a:rPr>
              <a:t>which</a:t>
            </a:r>
            <a:r>
              <a:rPr lang="en-US" sz="1100" spc="145" dirty="0">
                <a:latin typeface="Times New Roman"/>
                <a:ea typeface="Times New Roman"/>
                <a:cs typeface="Times New Roman"/>
              </a:rPr>
              <a:t> </a:t>
            </a:r>
            <a:r>
              <a:rPr lang="en-US" sz="1100" dirty="0">
                <a:latin typeface="Times New Roman"/>
                <a:ea typeface="Times New Roman"/>
                <a:cs typeface="Times New Roman"/>
              </a:rPr>
              <a:t>Sponsor</a:t>
            </a:r>
            <a:r>
              <a:rPr lang="en-US" sz="1100" spc="225" dirty="0">
                <a:latin typeface="Times New Roman"/>
                <a:ea typeface="Times New Roman"/>
                <a:cs typeface="Times New Roman"/>
              </a:rPr>
              <a:t> </a:t>
            </a:r>
            <a:r>
              <a:rPr lang="en-US" sz="1100" dirty="0">
                <a:latin typeface="Times New Roman"/>
                <a:ea typeface="Times New Roman"/>
                <a:cs typeface="Times New Roman"/>
              </a:rPr>
              <a:t>may</a:t>
            </a:r>
            <a:r>
              <a:rPr lang="en-US" sz="1100" spc="90" dirty="0">
                <a:latin typeface="Times New Roman"/>
                <a:ea typeface="Times New Roman"/>
                <a:cs typeface="Times New Roman"/>
              </a:rPr>
              <a:t> </a:t>
            </a:r>
            <a:r>
              <a:rPr lang="en-US" sz="1100" dirty="0">
                <a:latin typeface="Times New Roman"/>
                <a:ea typeface="Times New Roman"/>
                <a:cs typeface="Times New Roman"/>
              </a:rPr>
              <a:t>engage</a:t>
            </a:r>
            <a:r>
              <a:rPr lang="en-US" sz="1100" spc="205" dirty="0">
                <a:latin typeface="Times New Roman"/>
                <a:ea typeface="Times New Roman"/>
                <a:cs typeface="Times New Roman"/>
              </a:rPr>
              <a:t> </a:t>
            </a:r>
            <a:r>
              <a:rPr lang="en-US" sz="1100" dirty="0">
                <a:latin typeface="Times New Roman"/>
                <a:ea typeface="Times New Roman"/>
                <a:cs typeface="Times New Roman"/>
              </a:rPr>
              <a:t>Institution</a:t>
            </a:r>
            <a:r>
              <a:rPr lang="en-US" sz="1100" spc="270" dirty="0">
                <a:latin typeface="Times New Roman"/>
                <a:ea typeface="Times New Roman"/>
                <a:cs typeface="Times New Roman"/>
              </a:rPr>
              <a:t> </a:t>
            </a:r>
            <a:r>
              <a:rPr lang="en-US" sz="1100" dirty="0">
                <a:latin typeface="Times New Roman"/>
                <a:ea typeface="Times New Roman"/>
                <a:cs typeface="Times New Roman"/>
              </a:rPr>
              <a:t>and Principal </a:t>
            </a:r>
            <a:r>
              <a:rPr lang="en-US" sz="1100" spc="255" dirty="0">
                <a:latin typeface="Times New Roman"/>
                <a:ea typeface="Times New Roman"/>
                <a:cs typeface="Times New Roman"/>
              </a:rPr>
              <a:t> </a:t>
            </a:r>
            <a:r>
              <a:rPr lang="en-US" sz="1100" dirty="0">
                <a:latin typeface="Times New Roman"/>
                <a:ea typeface="Times New Roman"/>
                <a:cs typeface="Times New Roman"/>
              </a:rPr>
              <a:t>Investigator  </a:t>
            </a:r>
            <a:r>
              <a:rPr lang="en-US" sz="1100" spc="10" dirty="0">
                <a:latin typeface="Times New Roman"/>
                <a:ea typeface="Times New Roman"/>
                <a:cs typeface="Times New Roman"/>
              </a:rPr>
              <a:t> </a:t>
            </a:r>
            <a:r>
              <a:rPr lang="en-US" sz="1100" dirty="0">
                <a:latin typeface="Times New Roman"/>
                <a:ea typeface="Times New Roman"/>
                <a:cs typeface="Times New Roman"/>
              </a:rPr>
              <a:t>to </a:t>
            </a:r>
            <a:r>
              <a:rPr lang="en-US" sz="1100" spc="150" dirty="0">
                <a:latin typeface="Times New Roman"/>
                <a:ea typeface="Times New Roman"/>
                <a:cs typeface="Times New Roman"/>
              </a:rPr>
              <a:t> </a:t>
            </a:r>
            <a:r>
              <a:rPr lang="en-US" sz="1100" dirty="0">
                <a:latin typeface="Times New Roman"/>
                <a:ea typeface="Times New Roman"/>
                <a:cs typeface="Times New Roman"/>
              </a:rPr>
              <a:t>conduct </a:t>
            </a:r>
            <a:r>
              <a:rPr lang="en-US" sz="1100" spc="245" dirty="0">
                <a:latin typeface="Times New Roman"/>
                <a:ea typeface="Times New Roman"/>
                <a:cs typeface="Times New Roman"/>
              </a:rPr>
              <a:t> </a:t>
            </a:r>
            <a:r>
              <a:rPr lang="en-US" sz="1100" dirty="0">
                <a:latin typeface="Times New Roman"/>
                <a:ea typeface="Times New Roman"/>
                <a:cs typeface="Times New Roman"/>
              </a:rPr>
              <a:t>research </a:t>
            </a:r>
            <a:r>
              <a:rPr lang="en-US" sz="1100" spc="240" dirty="0">
                <a:latin typeface="Times New Roman"/>
                <a:ea typeface="Times New Roman"/>
                <a:cs typeface="Times New Roman"/>
              </a:rPr>
              <a:t> </a:t>
            </a:r>
            <a:r>
              <a:rPr lang="en-US" sz="1100" dirty="0">
                <a:latin typeface="Times New Roman"/>
                <a:ea typeface="Times New Roman"/>
                <a:cs typeface="Times New Roman"/>
              </a:rPr>
              <a:t>pursuant </a:t>
            </a:r>
            <a:r>
              <a:rPr lang="en-US" sz="1100" spc="255" dirty="0">
                <a:latin typeface="Times New Roman"/>
                <a:ea typeface="Times New Roman"/>
                <a:cs typeface="Times New Roman"/>
              </a:rPr>
              <a:t> </a:t>
            </a:r>
            <a:r>
              <a:rPr lang="en-US" sz="1100" dirty="0">
                <a:latin typeface="Times New Roman"/>
                <a:ea typeface="Times New Roman"/>
                <a:cs typeface="Times New Roman"/>
              </a:rPr>
              <a:t>to </a:t>
            </a:r>
            <a:r>
              <a:rPr lang="en-US" sz="1100" spc="145" dirty="0">
                <a:latin typeface="Times New Roman"/>
                <a:ea typeface="Times New Roman"/>
                <a:cs typeface="Times New Roman"/>
              </a:rPr>
              <a:t> </a:t>
            </a:r>
            <a:r>
              <a:rPr lang="en-US" sz="1100" dirty="0">
                <a:latin typeface="Times New Roman"/>
                <a:ea typeface="Times New Roman"/>
                <a:cs typeface="Times New Roman"/>
              </a:rPr>
              <a:t>this </a:t>
            </a:r>
            <a:r>
              <a:rPr lang="en-US" sz="1100" spc="160" dirty="0">
                <a:latin typeface="Times New Roman"/>
                <a:ea typeface="Times New Roman"/>
                <a:cs typeface="Times New Roman"/>
              </a:rPr>
              <a:t> </a:t>
            </a:r>
            <a:r>
              <a:rPr lang="en-US" sz="1100" dirty="0">
                <a:latin typeface="Times New Roman"/>
                <a:ea typeface="Times New Roman"/>
                <a:cs typeface="Times New Roman"/>
              </a:rPr>
              <a:t>Clinical </a:t>
            </a:r>
            <a:r>
              <a:rPr lang="en-US" sz="1100" spc="195" dirty="0">
                <a:latin typeface="Times New Roman"/>
                <a:ea typeface="Times New Roman"/>
                <a:cs typeface="Times New Roman"/>
              </a:rPr>
              <a:t> </a:t>
            </a:r>
            <a:r>
              <a:rPr lang="en-US" sz="1100" dirty="0">
                <a:latin typeface="Times New Roman"/>
                <a:ea typeface="Times New Roman"/>
                <a:cs typeface="Times New Roman"/>
              </a:rPr>
              <a:t>Study </a:t>
            </a:r>
            <a:r>
              <a:rPr lang="en-US" sz="1100" spc="240" dirty="0">
                <a:latin typeface="Times New Roman"/>
                <a:ea typeface="Times New Roman"/>
                <a:cs typeface="Times New Roman"/>
              </a:rPr>
              <a:t> </a:t>
            </a:r>
            <a:r>
              <a:rPr lang="en-US" sz="1100" dirty="0">
                <a:latin typeface="Times New Roman"/>
                <a:ea typeface="Times New Roman"/>
                <a:cs typeface="Times New Roman"/>
              </a:rPr>
              <a:t>Agreement </a:t>
            </a:r>
            <a:r>
              <a:rPr lang="en-US" sz="1100" spc="255" dirty="0">
                <a:latin typeface="Times New Roman"/>
                <a:ea typeface="Times New Roman"/>
                <a:cs typeface="Times New Roman"/>
              </a:rPr>
              <a:t> </a:t>
            </a:r>
            <a:r>
              <a:rPr lang="en-US" sz="1100" dirty="0">
                <a:latin typeface="Times New Roman"/>
                <a:ea typeface="Times New Roman"/>
                <a:cs typeface="Times New Roman"/>
              </a:rPr>
              <a:t>and Protocol</a:t>
            </a:r>
            <a:r>
              <a:rPr lang="en-US" sz="1100" spc="235" dirty="0">
                <a:latin typeface="Times New Roman"/>
                <a:ea typeface="Times New Roman"/>
                <a:cs typeface="Times New Roman"/>
              </a:rPr>
              <a:t> </a:t>
            </a:r>
            <a:r>
              <a:rPr lang="en-US" sz="1100" dirty="0">
                <a:latin typeface="Times New Roman"/>
                <a:ea typeface="Times New Roman"/>
                <a:cs typeface="Times New Roman"/>
              </a:rPr>
              <a:t>(as</a:t>
            </a:r>
            <a:r>
              <a:rPr lang="en-US" sz="1100" spc="145" dirty="0">
                <a:latin typeface="Times New Roman"/>
                <a:ea typeface="Times New Roman"/>
                <a:cs typeface="Times New Roman"/>
              </a:rPr>
              <a:t> </a:t>
            </a:r>
            <a:r>
              <a:rPr lang="en-US" sz="1100" dirty="0">
                <a:latin typeface="Times New Roman"/>
                <a:ea typeface="Times New Roman"/>
                <a:cs typeface="Times New Roman"/>
              </a:rPr>
              <a:t>defined</a:t>
            </a:r>
            <a:r>
              <a:rPr lang="en-US" sz="1100" spc="225" dirty="0">
                <a:latin typeface="Times New Roman"/>
                <a:ea typeface="Times New Roman"/>
                <a:cs typeface="Times New Roman"/>
              </a:rPr>
              <a:t> </a:t>
            </a:r>
            <a:r>
              <a:rPr lang="en-US" sz="1100" dirty="0">
                <a:latin typeface="Times New Roman"/>
                <a:ea typeface="Times New Roman"/>
                <a:cs typeface="Times New Roman"/>
              </a:rPr>
              <a:t>below)</a:t>
            </a:r>
            <a:r>
              <a:rPr lang="en-US" sz="1100" spc="230" dirty="0">
                <a:latin typeface="Times New Roman"/>
                <a:ea typeface="Times New Roman"/>
                <a:cs typeface="Times New Roman"/>
              </a:rPr>
              <a:t> </a:t>
            </a:r>
            <a:r>
              <a:rPr lang="en-US" sz="1100" dirty="0">
                <a:latin typeface="Times New Roman"/>
                <a:ea typeface="Times New Roman"/>
                <a:cs typeface="Times New Roman"/>
              </a:rPr>
              <a:t>specifying </a:t>
            </a:r>
            <a:r>
              <a:rPr lang="en-US" sz="1100" spc="10" dirty="0">
                <a:latin typeface="Times New Roman"/>
                <a:ea typeface="Times New Roman"/>
                <a:cs typeface="Times New Roman"/>
              </a:rPr>
              <a:t> </a:t>
            </a:r>
            <a:r>
              <a:rPr lang="en-US" sz="1100" dirty="0">
                <a:latin typeface="Times New Roman"/>
                <a:ea typeface="Times New Roman"/>
                <a:cs typeface="Times New Roman"/>
              </a:rPr>
              <a:t>the</a:t>
            </a:r>
            <a:r>
              <a:rPr lang="en-US" sz="1100" spc="140" dirty="0">
                <a:latin typeface="Times New Roman"/>
                <a:ea typeface="Times New Roman"/>
                <a:cs typeface="Times New Roman"/>
              </a:rPr>
              <a:t> </a:t>
            </a:r>
            <a:r>
              <a:rPr lang="en-US" sz="1100" dirty="0">
                <a:latin typeface="Times New Roman"/>
                <a:ea typeface="Times New Roman"/>
                <a:cs typeface="Times New Roman"/>
              </a:rPr>
              <a:t>details</a:t>
            </a:r>
            <a:r>
              <a:rPr lang="en-US" sz="1100" spc="200" dirty="0">
                <a:latin typeface="Times New Roman"/>
                <a:ea typeface="Times New Roman"/>
                <a:cs typeface="Times New Roman"/>
              </a:rPr>
              <a:t> </a:t>
            </a:r>
            <a:r>
              <a:rPr lang="en-US" sz="1100" dirty="0">
                <a:latin typeface="Times New Roman"/>
                <a:ea typeface="Times New Roman"/>
                <a:cs typeface="Times New Roman"/>
              </a:rPr>
              <a:t>of</a:t>
            </a:r>
            <a:r>
              <a:rPr lang="en-US" sz="1100" spc="165" dirty="0">
                <a:latin typeface="Times New Roman"/>
                <a:ea typeface="Times New Roman"/>
                <a:cs typeface="Times New Roman"/>
              </a:rPr>
              <a:t> </a:t>
            </a:r>
            <a:r>
              <a:rPr lang="en-US" sz="1100" dirty="0">
                <a:latin typeface="Times New Roman"/>
                <a:ea typeface="Times New Roman"/>
                <a:cs typeface="Times New Roman"/>
              </a:rPr>
              <a:t>the</a:t>
            </a:r>
            <a:r>
              <a:rPr lang="en-US" sz="1100" spc="140" dirty="0">
                <a:latin typeface="Times New Roman"/>
                <a:ea typeface="Times New Roman"/>
                <a:cs typeface="Times New Roman"/>
              </a:rPr>
              <a:t> </a:t>
            </a:r>
            <a:r>
              <a:rPr lang="en-US" sz="1100" dirty="0">
                <a:latin typeface="Times New Roman"/>
                <a:ea typeface="Times New Roman"/>
                <a:cs typeface="Times New Roman"/>
              </a:rPr>
              <a:t>research</a:t>
            </a:r>
            <a:r>
              <a:rPr lang="en-US" sz="1100" spc="270" dirty="0">
                <a:latin typeface="Times New Roman"/>
                <a:ea typeface="Times New Roman"/>
                <a:cs typeface="Times New Roman"/>
              </a:rPr>
              <a:t> </a:t>
            </a:r>
            <a:r>
              <a:rPr lang="en-US" sz="1100" dirty="0">
                <a:latin typeface="Times New Roman"/>
                <a:ea typeface="Times New Roman"/>
                <a:cs typeface="Times New Roman"/>
              </a:rPr>
              <a:t>services</a:t>
            </a:r>
            <a:r>
              <a:rPr lang="en-US" sz="1100" spc="245" dirty="0">
                <a:latin typeface="Times New Roman"/>
                <a:ea typeface="Times New Roman"/>
                <a:cs typeface="Times New Roman"/>
              </a:rPr>
              <a:t> </a:t>
            </a:r>
            <a:r>
              <a:rPr lang="en-US" sz="1100" dirty="0">
                <a:latin typeface="Times New Roman"/>
                <a:ea typeface="Times New Roman"/>
                <a:cs typeface="Times New Roman"/>
              </a:rPr>
              <a:t>described </a:t>
            </a:r>
            <a:r>
              <a:rPr lang="en-US" sz="1100" spc="5" dirty="0">
                <a:latin typeface="Times New Roman"/>
                <a:ea typeface="Times New Roman"/>
                <a:cs typeface="Times New Roman"/>
              </a:rPr>
              <a:t> </a:t>
            </a:r>
            <a:r>
              <a:rPr lang="en-US" sz="1100" dirty="0">
                <a:latin typeface="Times New Roman"/>
                <a:ea typeface="Times New Roman"/>
                <a:cs typeface="Times New Roman"/>
              </a:rPr>
              <a:t>herein</a:t>
            </a:r>
            <a:r>
              <a:rPr lang="en-US" sz="1100" spc="205" dirty="0">
                <a:latin typeface="Times New Roman"/>
                <a:ea typeface="Times New Roman"/>
                <a:cs typeface="Times New Roman"/>
              </a:rPr>
              <a:t> </a:t>
            </a:r>
            <a:r>
              <a:rPr lang="en-US" sz="1100" dirty="0">
                <a:latin typeface="Times New Roman"/>
                <a:ea typeface="Times New Roman"/>
                <a:cs typeface="Times New Roman"/>
              </a:rPr>
              <a:t>and the</a:t>
            </a:r>
            <a:r>
              <a:rPr lang="en-US" sz="1100" spc="70" dirty="0">
                <a:latin typeface="Times New Roman"/>
                <a:ea typeface="Times New Roman"/>
                <a:cs typeface="Times New Roman"/>
              </a:rPr>
              <a:t> </a:t>
            </a:r>
            <a:r>
              <a:rPr lang="en-US" sz="1100" dirty="0">
                <a:latin typeface="Times New Roman"/>
                <a:ea typeface="Times New Roman"/>
                <a:cs typeface="Times New Roman"/>
              </a:rPr>
              <a:t>related</a:t>
            </a:r>
            <a:r>
              <a:rPr lang="en-US" sz="1100" spc="135" dirty="0">
                <a:latin typeface="Times New Roman"/>
                <a:ea typeface="Times New Roman"/>
                <a:cs typeface="Times New Roman"/>
              </a:rPr>
              <a:t> </a:t>
            </a:r>
            <a:r>
              <a:rPr lang="en-US" sz="1100" dirty="0">
                <a:latin typeface="Times New Roman"/>
                <a:ea typeface="Times New Roman"/>
                <a:cs typeface="Times New Roman"/>
              </a:rPr>
              <a:t>terms</a:t>
            </a:r>
            <a:r>
              <a:rPr lang="en-US" sz="1100" spc="80" dirty="0">
                <a:latin typeface="Times New Roman"/>
                <a:ea typeface="Times New Roman"/>
                <a:cs typeface="Times New Roman"/>
              </a:rPr>
              <a:t> </a:t>
            </a:r>
            <a:r>
              <a:rPr lang="en-US" sz="1100" dirty="0">
                <a:latin typeface="Times New Roman"/>
                <a:ea typeface="Times New Roman"/>
                <a:cs typeface="Times New Roman"/>
              </a:rPr>
              <a:t>and</a:t>
            </a:r>
            <a:r>
              <a:rPr lang="en-US" sz="1100" spc="75" dirty="0">
                <a:latin typeface="Times New Roman"/>
                <a:ea typeface="Times New Roman"/>
                <a:cs typeface="Times New Roman"/>
              </a:rPr>
              <a:t> </a:t>
            </a:r>
            <a:r>
              <a:rPr lang="en-US" sz="1100" dirty="0">
                <a:latin typeface="Times New Roman"/>
                <a:ea typeface="Times New Roman"/>
                <a:cs typeface="Times New Roman"/>
              </a:rPr>
              <a:t>conditions;</a:t>
            </a:r>
            <a:r>
              <a:rPr lang="en-US" sz="1100" spc="155" dirty="0">
                <a:latin typeface="Times New Roman"/>
                <a:ea typeface="Times New Roman"/>
                <a:cs typeface="Times New Roman"/>
              </a:rPr>
              <a:t> </a:t>
            </a:r>
            <a:r>
              <a:rPr lang="en-US" sz="1100" dirty="0">
                <a:latin typeface="Times New Roman"/>
                <a:ea typeface="Times New Roman"/>
                <a:cs typeface="Times New Roman"/>
              </a:rPr>
              <a:t>and</a:t>
            </a:r>
            <a:endParaRPr lang="en-US" sz="1100" dirty="0">
              <a:latin typeface="Calibri"/>
              <a:ea typeface="Calibri"/>
              <a:cs typeface="Times New Roman"/>
            </a:endParaRPr>
          </a:p>
          <a:p>
            <a:pPr marL="0" marR="0" indent="0">
              <a:lnSpc>
                <a:spcPts val="1300"/>
              </a:lnSpc>
              <a:spcBef>
                <a:spcPts val="35"/>
              </a:spcBef>
              <a:spcAft>
                <a:spcPts val="0"/>
              </a:spcAft>
              <a:buNone/>
            </a:pPr>
            <a:endParaRPr lang="en-US" sz="1100" dirty="0">
              <a:latin typeface="Calibri"/>
              <a:ea typeface="Calibri"/>
              <a:cs typeface="Times New Roman"/>
            </a:endParaRPr>
          </a:p>
          <a:p>
            <a:pPr marL="96520" marR="43815" indent="441960" algn="just">
              <a:lnSpc>
                <a:spcPct val="104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85" dirty="0">
                <a:latin typeface="Times New Roman"/>
                <a:ea typeface="Times New Roman"/>
                <a:cs typeface="Times New Roman"/>
              </a:rPr>
              <a:t> </a:t>
            </a:r>
            <a:r>
              <a:rPr lang="en-US" sz="1100" dirty="0">
                <a:latin typeface="Times New Roman"/>
                <a:ea typeface="Times New Roman"/>
                <a:cs typeface="Times New Roman"/>
              </a:rPr>
              <a:t>the</a:t>
            </a:r>
            <a:r>
              <a:rPr lang="en-US" sz="1100" spc="55" dirty="0">
                <a:latin typeface="Times New Roman"/>
                <a:ea typeface="Times New Roman"/>
                <a:cs typeface="Times New Roman"/>
              </a:rPr>
              <a:t> </a:t>
            </a:r>
            <a:r>
              <a:rPr lang="en-US" sz="1100" dirty="0">
                <a:latin typeface="Times New Roman"/>
                <a:ea typeface="Times New Roman"/>
                <a:cs typeface="Times New Roman"/>
              </a:rPr>
              <a:t>Clinical</a:t>
            </a:r>
            <a:r>
              <a:rPr lang="en-US" sz="1100" spc="170" dirty="0">
                <a:latin typeface="Times New Roman"/>
                <a:ea typeface="Times New Roman"/>
                <a:cs typeface="Times New Roman"/>
              </a:rPr>
              <a:t> </a:t>
            </a:r>
            <a:r>
              <a:rPr lang="en-US" sz="1100" dirty="0">
                <a:latin typeface="Times New Roman"/>
                <a:ea typeface="Times New Roman"/>
                <a:cs typeface="Times New Roman"/>
              </a:rPr>
              <a:t>Study</a:t>
            </a:r>
            <a:r>
              <a:rPr lang="en-US" sz="1100" spc="120" dirty="0">
                <a:latin typeface="Times New Roman"/>
                <a:ea typeface="Times New Roman"/>
                <a:cs typeface="Times New Roman"/>
              </a:rPr>
              <a:t> </a:t>
            </a:r>
            <a:r>
              <a:rPr lang="en-US" sz="1100" dirty="0">
                <a:latin typeface="Times New Roman"/>
                <a:ea typeface="Times New Roman"/>
                <a:cs typeface="Times New Roman"/>
              </a:rPr>
              <a:t>(as</a:t>
            </a:r>
            <a:r>
              <a:rPr lang="en-US" sz="1100" spc="70" dirty="0">
                <a:latin typeface="Times New Roman"/>
                <a:ea typeface="Times New Roman"/>
                <a:cs typeface="Times New Roman"/>
              </a:rPr>
              <a:t> </a:t>
            </a:r>
            <a:r>
              <a:rPr lang="en-US" sz="1100" dirty="0">
                <a:latin typeface="Times New Roman"/>
                <a:ea typeface="Times New Roman"/>
                <a:cs typeface="Times New Roman"/>
              </a:rPr>
              <a:t>defined</a:t>
            </a:r>
            <a:r>
              <a:rPr lang="en-US" sz="1100" spc="210" dirty="0">
                <a:latin typeface="Times New Roman"/>
                <a:ea typeface="Times New Roman"/>
                <a:cs typeface="Times New Roman"/>
              </a:rPr>
              <a:t> </a:t>
            </a:r>
            <a:r>
              <a:rPr lang="en-US" sz="1100" dirty="0">
                <a:latin typeface="Times New Roman"/>
                <a:ea typeface="Times New Roman"/>
                <a:cs typeface="Times New Roman"/>
              </a:rPr>
              <a:t>below)</a:t>
            </a:r>
            <a:r>
              <a:rPr lang="en-US" sz="1100" spc="95" dirty="0">
                <a:latin typeface="Times New Roman"/>
                <a:ea typeface="Times New Roman"/>
                <a:cs typeface="Times New Roman"/>
              </a:rPr>
              <a:t> </a:t>
            </a:r>
            <a:r>
              <a:rPr lang="en-US" sz="1100" dirty="0">
                <a:latin typeface="Times New Roman"/>
                <a:ea typeface="Times New Roman"/>
                <a:cs typeface="Times New Roman"/>
              </a:rPr>
              <a:t>contemplated</a:t>
            </a:r>
            <a:r>
              <a:rPr lang="en-US" sz="1100" spc="250" dirty="0">
                <a:latin typeface="Times New Roman"/>
                <a:ea typeface="Times New Roman"/>
                <a:cs typeface="Times New Roman"/>
              </a:rPr>
              <a:t> </a:t>
            </a:r>
            <a:r>
              <a:rPr lang="en-US" sz="1100" dirty="0">
                <a:latin typeface="Times New Roman"/>
                <a:ea typeface="Times New Roman"/>
                <a:cs typeface="Times New Roman"/>
              </a:rPr>
              <a:t>by</a:t>
            </a:r>
            <a:r>
              <a:rPr lang="en-US" sz="1100" spc="70" dirty="0">
                <a:latin typeface="Times New Roman"/>
                <a:ea typeface="Times New Roman"/>
                <a:cs typeface="Times New Roman"/>
              </a:rPr>
              <a:t> </a:t>
            </a:r>
            <a:r>
              <a:rPr lang="en-US" sz="1100" dirty="0">
                <a:latin typeface="Times New Roman"/>
                <a:ea typeface="Times New Roman"/>
                <a:cs typeface="Times New Roman"/>
              </a:rPr>
              <a:t>this</a:t>
            </a:r>
            <a:r>
              <a:rPr lang="en-US" sz="1100" spc="85" dirty="0">
                <a:latin typeface="Times New Roman"/>
                <a:ea typeface="Times New Roman"/>
                <a:cs typeface="Times New Roman"/>
              </a:rPr>
              <a:t> </a:t>
            </a:r>
            <a:r>
              <a:rPr lang="en-US" sz="1100" dirty="0">
                <a:latin typeface="Times New Roman"/>
                <a:ea typeface="Times New Roman"/>
                <a:cs typeface="Times New Roman"/>
              </a:rPr>
              <a:t>Agreement</a:t>
            </a:r>
            <a:r>
              <a:rPr lang="en-US" sz="1100" spc="250" dirty="0">
                <a:latin typeface="Times New Roman"/>
                <a:ea typeface="Times New Roman"/>
                <a:cs typeface="Times New Roman"/>
              </a:rPr>
              <a:t> </a:t>
            </a:r>
            <a:r>
              <a:rPr lang="en-US" sz="1100" dirty="0">
                <a:latin typeface="Times New Roman"/>
                <a:ea typeface="Times New Roman"/>
                <a:cs typeface="Times New Roman"/>
              </a:rPr>
              <a:t>is</a:t>
            </a:r>
            <a:r>
              <a:rPr lang="en-US" sz="1100" spc="20" dirty="0">
                <a:latin typeface="Times New Roman"/>
                <a:ea typeface="Times New Roman"/>
                <a:cs typeface="Times New Roman"/>
              </a:rPr>
              <a:t> </a:t>
            </a:r>
            <a:r>
              <a:rPr lang="en-US" sz="1100" dirty="0">
                <a:latin typeface="Times New Roman"/>
                <a:ea typeface="Times New Roman"/>
                <a:cs typeface="Times New Roman"/>
              </a:rPr>
              <a:t>of mutual</a:t>
            </a:r>
            <a:r>
              <a:rPr lang="en-US" sz="1100" spc="185" dirty="0">
                <a:latin typeface="Times New Roman"/>
                <a:ea typeface="Times New Roman"/>
                <a:cs typeface="Times New Roman"/>
              </a:rPr>
              <a:t> </a:t>
            </a:r>
            <a:r>
              <a:rPr lang="en-US" sz="1100" dirty="0">
                <a:latin typeface="Times New Roman"/>
                <a:ea typeface="Times New Roman"/>
                <a:cs typeface="Times New Roman"/>
              </a:rPr>
              <a:t>interest</a:t>
            </a:r>
            <a:r>
              <a:rPr lang="en-US" sz="1100" spc="160" dirty="0">
                <a:latin typeface="Times New Roman"/>
                <a:ea typeface="Times New Roman"/>
                <a:cs typeface="Times New Roman"/>
              </a:rPr>
              <a:t> </a:t>
            </a:r>
            <a:r>
              <a:rPr lang="en-US" sz="1100" dirty="0">
                <a:latin typeface="Times New Roman"/>
                <a:ea typeface="Times New Roman"/>
                <a:cs typeface="Times New Roman"/>
              </a:rPr>
              <a:t>and</a:t>
            </a:r>
            <a:r>
              <a:rPr lang="en-US" sz="1100" spc="140" dirty="0">
                <a:latin typeface="Times New Roman"/>
                <a:ea typeface="Times New Roman"/>
                <a:cs typeface="Times New Roman"/>
              </a:rPr>
              <a:t> </a:t>
            </a:r>
            <a:r>
              <a:rPr lang="en-US" sz="1100" dirty="0">
                <a:latin typeface="Times New Roman"/>
                <a:ea typeface="Times New Roman"/>
                <a:cs typeface="Times New Roman"/>
              </a:rPr>
              <a:t>benefit</a:t>
            </a:r>
            <a:r>
              <a:rPr lang="en-US" sz="1100" spc="160" dirty="0">
                <a:latin typeface="Times New Roman"/>
                <a:ea typeface="Times New Roman"/>
                <a:cs typeface="Times New Roman"/>
              </a:rPr>
              <a:t> </a:t>
            </a:r>
            <a:r>
              <a:rPr lang="en-US" sz="1100" dirty="0">
                <a:latin typeface="Times New Roman"/>
                <a:ea typeface="Times New Roman"/>
                <a:cs typeface="Times New Roman"/>
              </a:rPr>
              <a:t>to</a:t>
            </a:r>
            <a:r>
              <a:rPr lang="en-US" sz="1100" spc="100" dirty="0">
                <a:latin typeface="Times New Roman"/>
                <a:ea typeface="Times New Roman"/>
                <a:cs typeface="Times New Roman"/>
              </a:rPr>
              <a:t> </a:t>
            </a:r>
            <a:r>
              <a:rPr lang="en-US" sz="1100" dirty="0">
                <a:latin typeface="Times New Roman"/>
                <a:ea typeface="Times New Roman"/>
                <a:cs typeface="Times New Roman"/>
              </a:rPr>
              <a:t>Institution</a:t>
            </a:r>
            <a:r>
              <a:rPr lang="en-US" sz="1100" spc="200" dirty="0">
                <a:latin typeface="Times New Roman"/>
                <a:ea typeface="Times New Roman"/>
                <a:cs typeface="Times New Roman"/>
              </a:rPr>
              <a:t> </a:t>
            </a:r>
            <a:r>
              <a:rPr lang="en-US" sz="1100" dirty="0">
                <a:latin typeface="Times New Roman"/>
                <a:ea typeface="Times New Roman"/>
                <a:cs typeface="Times New Roman"/>
              </a:rPr>
              <a:t>and</a:t>
            </a:r>
            <a:r>
              <a:rPr lang="en-US" sz="1100" spc="100" dirty="0">
                <a:latin typeface="Times New Roman"/>
                <a:ea typeface="Times New Roman"/>
                <a:cs typeface="Times New Roman"/>
              </a:rPr>
              <a:t> </a:t>
            </a:r>
            <a:r>
              <a:rPr lang="en-US" sz="1100" dirty="0">
                <a:latin typeface="Times New Roman"/>
                <a:ea typeface="Times New Roman"/>
                <a:cs typeface="Times New Roman"/>
              </a:rPr>
              <a:t>Sponsor,</a:t>
            </a:r>
            <a:r>
              <a:rPr lang="en-US" sz="1100" spc="225" dirty="0">
                <a:latin typeface="Times New Roman"/>
                <a:ea typeface="Times New Roman"/>
                <a:cs typeface="Times New Roman"/>
              </a:rPr>
              <a:t> </a:t>
            </a:r>
            <a:r>
              <a:rPr lang="en-US" sz="1100" dirty="0">
                <a:latin typeface="Times New Roman"/>
                <a:ea typeface="Times New Roman"/>
                <a:cs typeface="Times New Roman"/>
              </a:rPr>
              <a:t>and</a:t>
            </a:r>
            <a:r>
              <a:rPr lang="en-US" sz="1100" spc="125" dirty="0">
                <a:latin typeface="Times New Roman"/>
                <a:ea typeface="Times New Roman"/>
                <a:cs typeface="Times New Roman"/>
              </a:rPr>
              <a:t> </a:t>
            </a:r>
            <a:r>
              <a:rPr lang="en-US" sz="1100" dirty="0">
                <a:latin typeface="Times New Roman"/>
                <a:ea typeface="Times New Roman"/>
                <a:cs typeface="Times New Roman"/>
              </a:rPr>
              <a:t>will</a:t>
            </a:r>
            <a:r>
              <a:rPr lang="en-US" sz="1100" spc="105" dirty="0">
                <a:latin typeface="Times New Roman"/>
                <a:ea typeface="Times New Roman"/>
                <a:cs typeface="Times New Roman"/>
              </a:rPr>
              <a:t> </a:t>
            </a:r>
            <a:r>
              <a:rPr lang="en-US" sz="1100" dirty="0">
                <a:latin typeface="Times New Roman"/>
                <a:ea typeface="Times New Roman"/>
                <a:cs typeface="Times New Roman"/>
              </a:rPr>
              <a:t>further</a:t>
            </a:r>
            <a:r>
              <a:rPr lang="en-US" sz="1100" spc="220" dirty="0">
                <a:latin typeface="Times New Roman"/>
                <a:ea typeface="Times New Roman"/>
                <a:cs typeface="Times New Roman"/>
              </a:rPr>
              <a:t> </a:t>
            </a:r>
            <a:r>
              <a:rPr lang="en-US" sz="1100" dirty="0">
                <a:latin typeface="Times New Roman"/>
                <a:ea typeface="Times New Roman"/>
                <a:cs typeface="Times New Roman"/>
              </a:rPr>
              <a:t>Institution's</a:t>
            </a:r>
            <a:r>
              <a:rPr lang="en-US" sz="1100" spc="80" dirty="0">
                <a:latin typeface="Times New Roman"/>
                <a:ea typeface="Times New Roman"/>
                <a:cs typeface="Times New Roman"/>
              </a:rPr>
              <a:t> </a:t>
            </a:r>
            <a:r>
              <a:rPr lang="en-US" sz="1100" dirty="0">
                <a:latin typeface="Times New Roman"/>
                <a:ea typeface="Times New Roman"/>
                <a:cs typeface="Times New Roman"/>
              </a:rPr>
              <a:t>instructional, basic</a:t>
            </a:r>
            <a:r>
              <a:rPr lang="en-US" sz="1100" spc="65" dirty="0">
                <a:latin typeface="Times New Roman"/>
                <a:ea typeface="Times New Roman"/>
                <a:cs typeface="Times New Roman"/>
              </a:rPr>
              <a:t> </a:t>
            </a:r>
            <a:r>
              <a:rPr lang="en-US" sz="1100" dirty="0">
                <a:latin typeface="Times New Roman"/>
                <a:ea typeface="Times New Roman"/>
                <a:cs typeface="Times New Roman"/>
              </a:rPr>
              <a:t>science,</a:t>
            </a:r>
            <a:r>
              <a:rPr lang="en-US" sz="1100" spc="145" dirty="0">
                <a:latin typeface="Times New Roman"/>
                <a:ea typeface="Times New Roman"/>
                <a:cs typeface="Times New Roman"/>
              </a:rPr>
              <a:t> </a:t>
            </a:r>
            <a:r>
              <a:rPr lang="en-US" sz="1100" dirty="0">
                <a:latin typeface="Times New Roman"/>
                <a:ea typeface="Times New Roman"/>
                <a:cs typeface="Times New Roman"/>
              </a:rPr>
              <a:t>clinical</a:t>
            </a:r>
            <a:r>
              <a:rPr lang="en-US" sz="1100" spc="120" dirty="0">
                <a:latin typeface="Times New Roman"/>
                <a:ea typeface="Times New Roman"/>
                <a:cs typeface="Times New Roman"/>
              </a:rPr>
              <a:t> </a:t>
            </a:r>
            <a:r>
              <a:rPr lang="en-US" sz="1100" dirty="0">
                <a:latin typeface="Times New Roman"/>
                <a:ea typeface="Times New Roman"/>
                <a:cs typeface="Times New Roman"/>
              </a:rPr>
              <a:t>science</a:t>
            </a:r>
            <a:r>
              <a:rPr lang="en-US" sz="1100" spc="190" dirty="0">
                <a:latin typeface="Times New Roman"/>
                <a:ea typeface="Times New Roman"/>
                <a:cs typeface="Times New Roman"/>
              </a:rPr>
              <a:t> </a:t>
            </a:r>
            <a:r>
              <a:rPr lang="en-US" sz="1100" dirty="0">
                <a:latin typeface="Times New Roman"/>
                <a:ea typeface="Times New Roman"/>
                <a:cs typeface="Times New Roman"/>
              </a:rPr>
              <a:t>and</a:t>
            </a:r>
            <a:r>
              <a:rPr lang="en-US" sz="1100" spc="65" dirty="0">
                <a:latin typeface="Times New Roman"/>
                <a:ea typeface="Times New Roman"/>
                <a:cs typeface="Times New Roman"/>
              </a:rPr>
              <a:t> </a:t>
            </a:r>
            <a:r>
              <a:rPr lang="en-US" sz="1100" dirty="0">
                <a:latin typeface="Times New Roman"/>
                <a:ea typeface="Times New Roman"/>
                <a:cs typeface="Times New Roman"/>
              </a:rPr>
              <a:t>fundamental</a:t>
            </a:r>
            <a:r>
              <a:rPr lang="en-US" sz="1100" spc="260" dirty="0">
                <a:latin typeface="Times New Roman"/>
                <a:ea typeface="Times New Roman"/>
                <a:cs typeface="Times New Roman"/>
              </a:rPr>
              <a:t> </a:t>
            </a:r>
            <a:r>
              <a:rPr lang="en-US" sz="1100" dirty="0">
                <a:latin typeface="Times New Roman"/>
                <a:ea typeface="Times New Roman"/>
                <a:cs typeface="Times New Roman"/>
              </a:rPr>
              <a:t>research</a:t>
            </a:r>
            <a:r>
              <a:rPr lang="en-US" sz="1100" spc="90" dirty="0">
                <a:latin typeface="Times New Roman"/>
                <a:ea typeface="Times New Roman"/>
                <a:cs typeface="Times New Roman"/>
              </a:rPr>
              <a:t> </a:t>
            </a:r>
            <a:r>
              <a:rPr lang="en-US" sz="1100" dirty="0">
                <a:latin typeface="Times New Roman"/>
                <a:ea typeface="Times New Roman"/>
                <a:cs typeface="Times New Roman"/>
              </a:rPr>
              <a:t>objectives</a:t>
            </a:r>
            <a:r>
              <a:rPr lang="en-US" sz="1100" spc="205" dirty="0">
                <a:latin typeface="Times New Roman"/>
                <a:ea typeface="Times New Roman"/>
                <a:cs typeface="Times New Roman"/>
              </a:rPr>
              <a:t> </a:t>
            </a:r>
            <a:r>
              <a:rPr lang="en-US" sz="1100" dirty="0">
                <a:latin typeface="Times New Roman"/>
                <a:ea typeface="Arial"/>
                <a:cs typeface="Times New Roman"/>
              </a:rPr>
              <a:t>and</a:t>
            </a:r>
            <a:r>
              <a:rPr lang="en-US" sz="1100" spc="-60" dirty="0">
                <a:latin typeface="Times New Roman"/>
                <a:ea typeface="Arial"/>
                <a:cs typeface="Times New Roman"/>
              </a:rPr>
              <a:t> </a:t>
            </a:r>
            <a:r>
              <a:rPr lang="en-US" sz="1100" dirty="0">
                <a:latin typeface="Times New Roman"/>
                <a:ea typeface="Times New Roman"/>
                <a:cs typeface="Times New Roman"/>
              </a:rPr>
              <a:t>missions.</a:t>
            </a:r>
            <a:endParaRPr lang="en-US" sz="1100" dirty="0">
              <a:latin typeface="Calibri"/>
              <a:ea typeface="Calibri"/>
              <a:cs typeface="Times New Roman"/>
            </a:endParaRPr>
          </a:p>
          <a:p>
            <a:pPr marL="0" marR="0" indent="0">
              <a:lnSpc>
                <a:spcPts val="1100"/>
              </a:lnSpc>
              <a:spcBef>
                <a:spcPts val="5"/>
              </a:spcBef>
              <a:spcAft>
                <a:spcPts val="0"/>
              </a:spcAft>
              <a:buNone/>
            </a:pPr>
            <a:endParaRPr lang="en-US" sz="1100" dirty="0"/>
          </a:p>
        </p:txBody>
      </p:sp>
    </p:spTree>
    <p:extLst>
      <p:ext uri="{BB962C8B-B14F-4D97-AF65-F5344CB8AC3E}">
        <p14:creationId xmlns:p14="http://schemas.microsoft.com/office/powerpoint/2010/main" val="1031976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altLang="en-US" dirty="0" smtClean="0"/>
              <a:t>Phase 2: Contract</a:t>
            </a:r>
            <a:endParaRPr lang="en-US" altLang="en-US" dirty="0"/>
          </a:p>
        </p:txBody>
      </p:sp>
      <p:sp>
        <p:nvSpPr>
          <p:cNvPr id="12295" name="Rectangle 7"/>
          <p:cNvSpPr>
            <a:spLocks noGrp="1" noChangeArrowheads="1"/>
          </p:cNvSpPr>
          <p:nvPr>
            <p:ph type="body" idx="1"/>
          </p:nvPr>
        </p:nvSpPr>
        <p:spPr/>
        <p:txBody>
          <a:bodyPr/>
          <a:lstStyle/>
          <a:p>
            <a:r>
              <a:rPr lang="en-US" altLang="en-US" dirty="0" smtClean="0"/>
              <a:t>The contract must be routed to DSP through UIRIS.</a:t>
            </a:r>
          </a:p>
          <a:p>
            <a:r>
              <a:rPr lang="en-US" altLang="en-US" dirty="0" smtClean="0"/>
              <a:t>The contract negotiation process can be lengthy, taking weeks or even months.  It is very important to route the contract as soon as you receive it to minimize delays. </a:t>
            </a:r>
          </a:p>
          <a:p>
            <a:r>
              <a:rPr lang="en-US" altLang="en-US" dirty="0" smtClean="0"/>
              <a:t>Use a Monetary Routing Form</a:t>
            </a:r>
          </a:p>
          <a:p>
            <a:r>
              <a:rPr lang="en-US" dirty="0" smtClean="0"/>
              <a:t>To create and route a form, go to: </a:t>
            </a:r>
            <a:r>
              <a:rPr lang="en-US" dirty="0" smtClean="0">
                <a:hlinkClick r:id="rId2"/>
              </a:rPr>
              <a:t>https://uiris.uiowa.edu</a:t>
            </a:r>
            <a:r>
              <a:rPr lang="en-US" dirty="0" smtClean="0"/>
              <a:t> and log in with your </a:t>
            </a:r>
            <a:r>
              <a:rPr lang="en-US" dirty="0" err="1" smtClean="0"/>
              <a:t>HawkID</a:t>
            </a:r>
            <a:r>
              <a:rPr lang="en-US" dirty="0" smtClean="0"/>
              <a:t> and password.  </a:t>
            </a:r>
          </a:p>
          <a:p>
            <a:pPr marL="0" indent="0">
              <a:buNone/>
            </a:pPr>
            <a:endParaRPr lang="en-US" altLang="en-US" dirty="0" smtClean="0"/>
          </a:p>
        </p:txBody>
      </p:sp>
      <p:pic>
        <p:nvPicPr>
          <p:cNvPr id="10243" name="Picture 3" descr="C:\Users\niadams\AppData\Local\Microsoft\Windows\Temporary Internet Files\Content.IE5\PX0VZUJZ\contract-stock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191000"/>
            <a:ext cx="1981200" cy="1316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p:nvPr>
        </p:nvSpPr>
        <p:spPr/>
        <p:txBody>
          <a:bodyPr/>
          <a:lstStyle/>
          <a:p>
            <a:r>
              <a:rPr lang="en-US" altLang="en-US" dirty="0" smtClean="0"/>
              <a:t>Phase 2: Budget</a:t>
            </a:r>
            <a:endParaRPr lang="en-US" altLang="en-US" dirty="0"/>
          </a:p>
        </p:txBody>
      </p:sp>
      <p:sp>
        <p:nvSpPr>
          <p:cNvPr id="13321" name="Rectangle 9"/>
          <p:cNvSpPr>
            <a:spLocks noGrp="1" noChangeArrowheads="1"/>
          </p:cNvSpPr>
          <p:nvPr>
            <p:ph type="body" idx="1"/>
          </p:nvPr>
        </p:nvSpPr>
        <p:spPr/>
        <p:txBody>
          <a:bodyPr/>
          <a:lstStyle/>
          <a:p>
            <a:r>
              <a:rPr lang="en-US" altLang="en-US" dirty="0" smtClean="0"/>
              <a:t>The sponsor will send you a proposed budget, usually at the same time as the contract.</a:t>
            </a:r>
          </a:p>
          <a:p>
            <a:r>
              <a:rPr lang="en-US" altLang="en-US" dirty="0" smtClean="0"/>
              <a:t>Review the budget VERY carefully as it is in the sponsor’s best interest to offer us as little as possible, and their offer may not cover our costs. </a:t>
            </a:r>
          </a:p>
          <a:p>
            <a:r>
              <a:rPr lang="en-US" altLang="en-US" dirty="0" smtClean="0"/>
              <a:t>Use UIHC standard research pricing to help you determine how much you should ask the sponsor to pay for services. </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p:txBody>
          <a:bodyPr/>
          <a:lstStyle/>
          <a:p>
            <a:r>
              <a:rPr lang="en-US" altLang="en-US" dirty="0" smtClean="0"/>
              <a:t>Phase 2: Budget	</a:t>
            </a:r>
            <a:endParaRPr lang="en-US" altLang="en-US" dirty="0"/>
          </a:p>
        </p:txBody>
      </p:sp>
      <p:sp>
        <p:nvSpPr>
          <p:cNvPr id="14346" name="Rectangle 10"/>
          <p:cNvSpPr>
            <a:spLocks noGrp="1" noChangeArrowheads="1"/>
          </p:cNvSpPr>
          <p:nvPr>
            <p:ph type="body" idx="1"/>
          </p:nvPr>
        </p:nvSpPr>
        <p:spPr/>
        <p:txBody>
          <a:bodyPr/>
          <a:lstStyle/>
          <a:p>
            <a:r>
              <a:rPr lang="en-US" altLang="en-US" dirty="0" smtClean="0"/>
              <a:t>UIHC Standard Research Pricing</a:t>
            </a:r>
          </a:p>
          <a:p>
            <a:pPr lvl="1"/>
            <a:r>
              <a:rPr lang="en-US" altLang="en-US" dirty="0" smtClean="0"/>
              <a:t>General:</a:t>
            </a:r>
          </a:p>
          <a:p>
            <a:pPr lvl="1"/>
            <a:r>
              <a:rPr lang="en-US" altLang="en-US" dirty="0" smtClean="0"/>
              <a:t>Research pricing for radiology and laboratory procedures can be found here: </a:t>
            </a:r>
            <a:r>
              <a:rPr lang="en-US" altLang="en-US" dirty="0" smtClean="0">
                <a:hlinkClick r:id="rId2"/>
              </a:rPr>
              <a:t>Compliance- research billing</a:t>
            </a:r>
            <a:endParaRPr lang="en-US" altLang="en-US" dirty="0" smtClean="0"/>
          </a:p>
          <a:p>
            <a:pPr lvl="1"/>
            <a:endParaRPr lang="en-US" altLang="en-US" dirty="0"/>
          </a:p>
          <a:p>
            <a:pPr lvl="1"/>
            <a:endParaRPr lang="en-US"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5344936" cy="257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a:t>
            </a:r>
            <a:endParaRPr lang="en-US" dirty="0"/>
          </a:p>
        </p:txBody>
      </p:sp>
      <p:sp>
        <p:nvSpPr>
          <p:cNvPr id="3" name="Content Placeholder 2"/>
          <p:cNvSpPr>
            <a:spLocks noGrp="1"/>
          </p:cNvSpPr>
          <p:nvPr>
            <p:ph idx="1"/>
          </p:nvPr>
        </p:nvSpPr>
        <p:spPr/>
        <p:txBody>
          <a:bodyPr/>
          <a:lstStyle/>
          <a:p>
            <a:pPr marL="0" indent="0">
              <a:buNone/>
            </a:pPr>
            <a:r>
              <a:rPr lang="en-US" dirty="0" smtClean="0"/>
              <a:t>What form should be routed through UIRIS as soon as possible to avoid delays? </a:t>
            </a:r>
          </a:p>
          <a:p>
            <a:pPr marL="0" indent="0">
              <a:buNone/>
            </a:pPr>
            <a:r>
              <a:rPr lang="en-US" dirty="0" smtClean="0"/>
              <a:t> 	</a:t>
            </a:r>
            <a:r>
              <a:rPr lang="en-US" i="1" dirty="0" smtClean="0"/>
              <a:t>Contract or CTA</a:t>
            </a:r>
          </a:p>
          <a:p>
            <a:pPr marL="0" indent="0">
              <a:buNone/>
            </a:pPr>
            <a:endParaRPr lang="en-US" dirty="0"/>
          </a:p>
          <a:p>
            <a:pPr marL="0" indent="0">
              <a:buNone/>
            </a:pPr>
            <a:r>
              <a:rPr lang="en-US" dirty="0" smtClean="0"/>
              <a:t>What resources are available to help you with the study budget? </a:t>
            </a:r>
          </a:p>
          <a:p>
            <a:pPr marL="0" indent="0">
              <a:buNone/>
            </a:pPr>
            <a:r>
              <a:rPr lang="en-US" dirty="0"/>
              <a:t>	</a:t>
            </a:r>
            <a:r>
              <a:rPr lang="en-US" i="1" dirty="0" smtClean="0"/>
              <a:t>Compliance research pricing page, standard research pricing menu </a:t>
            </a:r>
          </a:p>
        </p:txBody>
      </p:sp>
    </p:spTree>
    <p:extLst>
      <p:ext uri="{BB962C8B-B14F-4D97-AF65-F5344CB8AC3E}">
        <p14:creationId xmlns:p14="http://schemas.microsoft.com/office/powerpoint/2010/main" val="424985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1066800" y="304800"/>
            <a:ext cx="7848600" cy="1173162"/>
          </a:xfrm>
        </p:spPr>
        <p:txBody>
          <a:bodyPr/>
          <a:lstStyle/>
          <a:p>
            <a:r>
              <a:rPr lang="en-US" altLang="en-US" dirty="0" smtClean="0"/>
              <a:t>Phase 3</a:t>
            </a:r>
            <a:endParaRPr lang="en-US" altLang="en-US" dirty="0"/>
          </a:p>
        </p:txBody>
      </p:sp>
      <p:graphicFrame>
        <p:nvGraphicFramePr>
          <p:cNvPr id="2" name="Diagram 1"/>
          <p:cNvGraphicFramePr/>
          <p:nvPr>
            <p:extLst>
              <p:ext uri="{D42A27DB-BD31-4B8C-83A1-F6EECF244321}">
                <p14:modId xmlns:p14="http://schemas.microsoft.com/office/powerpoint/2010/main" val="3090833446"/>
              </p:ext>
            </p:extLst>
          </p:nvPr>
        </p:nvGraphicFramePr>
        <p:xfrm>
          <a:off x="3962400" y="2133600"/>
          <a:ext cx="4800600" cy="4550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912" y="1752600"/>
            <a:ext cx="3987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a:t>
            </a:r>
            <a:endParaRPr lang="en-US" dirty="0"/>
          </a:p>
        </p:txBody>
      </p:sp>
      <p:sp>
        <p:nvSpPr>
          <p:cNvPr id="3" name="Content Placeholder 2"/>
          <p:cNvSpPr>
            <a:spLocks noGrp="1"/>
          </p:cNvSpPr>
          <p:nvPr>
            <p:ph idx="1"/>
          </p:nvPr>
        </p:nvSpPr>
        <p:spPr/>
        <p:txBody>
          <a:bodyPr/>
          <a:lstStyle/>
          <a:p>
            <a:pPr marL="0" indent="0">
              <a:buNone/>
            </a:pPr>
            <a:r>
              <a:rPr lang="en-US" dirty="0" smtClean="0"/>
              <a:t>This is the point at which your study starts to feel like a lot of paperwork.  How do you handle it? </a:t>
            </a:r>
          </a:p>
          <a:p>
            <a:pPr marL="514350" indent="-514350">
              <a:buAutoNum type="alphaUcPeriod"/>
            </a:pPr>
            <a:r>
              <a:rPr lang="en-US" dirty="0" smtClean="0"/>
              <a:t>Try to argue with anyone who will listen that you shouldn’t have to do all of this just for a simple study. </a:t>
            </a:r>
          </a:p>
          <a:p>
            <a:pPr marL="514350" indent="-514350">
              <a:buAutoNum type="alphaUcPeriod"/>
            </a:pPr>
            <a:r>
              <a:rPr lang="en-US" dirty="0" smtClean="0"/>
              <a:t>Go to Java House, get a cookie and hope the work will just do itself.   </a:t>
            </a:r>
          </a:p>
          <a:p>
            <a:pPr marL="514350" indent="-514350">
              <a:buAutoNum type="alphaUcPeriod"/>
            </a:pPr>
            <a:r>
              <a:rPr lang="en-US" dirty="0"/>
              <a:t>Take a deep breath and </a:t>
            </a:r>
            <a:r>
              <a:rPr lang="en-US" dirty="0" smtClean="0"/>
              <a:t>remind yourself </a:t>
            </a:r>
            <a:r>
              <a:rPr lang="en-US" dirty="0"/>
              <a:t>this is just part of the job, and everyone has to do it. </a:t>
            </a:r>
          </a:p>
          <a:p>
            <a:pPr marL="514350" indent="-514350">
              <a:buAutoNum type="alphaUcPeriod"/>
            </a:pP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33400"/>
            <a:ext cx="944563" cy="82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354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IRB</a:t>
            </a:r>
            <a:endParaRPr lang="en-US" dirty="0"/>
          </a:p>
        </p:txBody>
      </p:sp>
      <p:sp>
        <p:nvSpPr>
          <p:cNvPr id="3" name="Content Placeholder 2"/>
          <p:cNvSpPr>
            <a:spLocks noGrp="1"/>
          </p:cNvSpPr>
          <p:nvPr>
            <p:ph idx="1"/>
          </p:nvPr>
        </p:nvSpPr>
        <p:spPr/>
        <p:txBody>
          <a:bodyPr/>
          <a:lstStyle/>
          <a:p>
            <a:r>
              <a:rPr lang="en-US" dirty="0" smtClean="0"/>
              <a:t>Determine which IRB is best for your study at the </a:t>
            </a:r>
            <a:r>
              <a:rPr lang="en-US" dirty="0"/>
              <a:t>following link: </a:t>
            </a:r>
            <a:r>
              <a:rPr lang="en-US" dirty="0">
                <a:hlinkClick r:id="rId2"/>
              </a:rPr>
              <a:t>https://</a:t>
            </a:r>
            <a:r>
              <a:rPr lang="en-US" dirty="0" smtClean="0">
                <a:hlinkClick r:id="rId2"/>
              </a:rPr>
              <a:t>hso.research.uiowa.edu/external-and-central-irb-reliance-models</a:t>
            </a:r>
            <a:endParaRPr lang="en-US" dirty="0" smtClean="0"/>
          </a:p>
          <a:p>
            <a:pPr lvl="1"/>
            <a:r>
              <a:rPr lang="en-US" dirty="0" err="1" smtClean="0"/>
              <a:t>HawkIRB</a:t>
            </a:r>
            <a:r>
              <a:rPr lang="en-US" dirty="0" smtClean="0"/>
              <a:t> is usually used for in-house and NIH studies</a:t>
            </a:r>
            <a:r>
              <a:rPr lang="en-US" dirty="0"/>
              <a:t>.</a:t>
            </a:r>
            <a:r>
              <a:rPr lang="en-US" dirty="0" smtClean="0"/>
              <a:t> </a:t>
            </a:r>
            <a:r>
              <a:rPr lang="en-US" dirty="0" smtClean="0">
                <a:hlinkClick r:id="rId3" action="ppaction://hlinksldjump"/>
              </a:rPr>
              <a:t>Website</a:t>
            </a:r>
            <a:r>
              <a:rPr lang="en-US" dirty="0">
                <a:hlinkClick r:id="rId3" action="ppaction://hlinksldjump"/>
              </a:rPr>
              <a:t>: </a:t>
            </a:r>
            <a:r>
              <a:rPr lang="en-US" dirty="0" smtClean="0">
                <a:hlinkClick r:id="rId3" action="ppaction://hlinksldjump"/>
              </a:rPr>
              <a:t>www.hawkirb.research.uiowa.edu</a:t>
            </a:r>
            <a:endParaRPr lang="en-US" dirty="0" smtClean="0"/>
          </a:p>
          <a:p>
            <a:pPr lvl="1"/>
            <a:r>
              <a:rPr lang="en-US" dirty="0" smtClean="0"/>
              <a:t>WIRB is usually used for industry-sponsored studies. </a:t>
            </a:r>
            <a:r>
              <a:rPr lang="en-US" dirty="0" smtClean="0">
                <a:hlinkClick r:id="rId3" action="ppaction://hlinksldjump"/>
              </a:rPr>
              <a:t>Website: www.wirb.com</a:t>
            </a:r>
            <a:endParaRPr lang="en-US" dirty="0" smtClean="0"/>
          </a:p>
          <a:p>
            <a:pPr lvl="1"/>
            <a:r>
              <a:rPr lang="en-US" dirty="0" smtClean="0"/>
              <a:t>For other external IRBs and specific grants/sponsors, please refer to the HSO website link above. </a:t>
            </a:r>
          </a:p>
          <a:p>
            <a:pPr lvl="1"/>
            <a:endParaRPr lang="en-US" dirty="0"/>
          </a:p>
        </p:txBody>
      </p:sp>
    </p:spTree>
    <p:extLst>
      <p:ext uri="{BB962C8B-B14F-4D97-AF65-F5344CB8AC3E}">
        <p14:creationId xmlns:p14="http://schemas.microsoft.com/office/powerpoint/2010/main" val="1064341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IRB	</a:t>
            </a:r>
            <a:endParaRPr lang="en-US" dirty="0"/>
          </a:p>
        </p:txBody>
      </p:sp>
      <p:sp>
        <p:nvSpPr>
          <p:cNvPr id="4" name="Text Placeholder 3"/>
          <p:cNvSpPr>
            <a:spLocks noGrp="1"/>
          </p:cNvSpPr>
          <p:nvPr>
            <p:ph type="body" idx="1"/>
          </p:nvPr>
        </p:nvSpPr>
        <p:spPr/>
        <p:txBody>
          <a:bodyPr/>
          <a:lstStyle/>
          <a:p>
            <a:r>
              <a:rPr lang="en-US" dirty="0" smtClean="0"/>
              <a:t>Central IRB	</a:t>
            </a:r>
            <a:endParaRPr lang="en-US" dirty="0"/>
          </a:p>
        </p:txBody>
      </p:sp>
      <p:sp>
        <p:nvSpPr>
          <p:cNvPr id="5" name="Content Placeholder 4"/>
          <p:cNvSpPr>
            <a:spLocks noGrp="1"/>
          </p:cNvSpPr>
          <p:nvPr>
            <p:ph sz="half" idx="2"/>
          </p:nvPr>
        </p:nvSpPr>
        <p:spPr/>
        <p:txBody>
          <a:bodyPr/>
          <a:lstStyle/>
          <a:p>
            <a:r>
              <a:rPr lang="en-US" dirty="0" smtClean="0"/>
              <a:t>Some large, industry sponsored studies with many sites will have all sites use the same IRB to expedite the review process.  </a:t>
            </a:r>
            <a:endParaRPr lang="en-US" dirty="0"/>
          </a:p>
          <a:p>
            <a:r>
              <a:rPr lang="en-US" dirty="0" smtClean="0"/>
              <a:t>If your study is using a central IRB that is not WIRB, contact HSO directly at uirb-external@uiowa.edu</a:t>
            </a:r>
            <a:endParaRPr lang="en-US" dirty="0"/>
          </a:p>
        </p:txBody>
      </p:sp>
      <p:sp>
        <p:nvSpPr>
          <p:cNvPr id="6" name="Text Placeholder 5"/>
          <p:cNvSpPr>
            <a:spLocks noGrp="1"/>
          </p:cNvSpPr>
          <p:nvPr>
            <p:ph type="body" sz="quarter" idx="3"/>
          </p:nvPr>
        </p:nvSpPr>
        <p:spPr/>
        <p:txBody>
          <a:bodyPr/>
          <a:lstStyle/>
          <a:p>
            <a:r>
              <a:rPr lang="en-US" dirty="0" smtClean="0"/>
              <a:t>Local IRB </a:t>
            </a:r>
            <a:endParaRPr lang="en-US" dirty="0"/>
          </a:p>
        </p:txBody>
      </p:sp>
      <p:sp>
        <p:nvSpPr>
          <p:cNvPr id="7" name="Content Placeholder 6"/>
          <p:cNvSpPr>
            <a:spLocks noGrp="1"/>
          </p:cNvSpPr>
          <p:nvPr>
            <p:ph sz="quarter" idx="4"/>
          </p:nvPr>
        </p:nvSpPr>
        <p:spPr/>
        <p:txBody>
          <a:bodyPr/>
          <a:lstStyle/>
          <a:p>
            <a:r>
              <a:rPr lang="en-US" dirty="0" smtClean="0"/>
              <a:t>“Local” refers to our organization’s IRB that is used only for investigators in our organization- </a:t>
            </a:r>
            <a:r>
              <a:rPr lang="en-US" dirty="0" err="1" smtClean="0"/>
              <a:t>HawkIRB</a:t>
            </a:r>
            <a:r>
              <a:rPr lang="en-US" dirty="0" smtClean="0"/>
              <a:t>. </a:t>
            </a:r>
          </a:p>
          <a:p>
            <a:r>
              <a:rPr lang="en-US" dirty="0" smtClean="0"/>
              <a:t>NIH, PI-initiated and some industry sponsored studies will use </a:t>
            </a:r>
            <a:r>
              <a:rPr lang="en-US" dirty="0" err="1" smtClean="0"/>
              <a:t>HawkIRB</a:t>
            </a:r>
            <a:r>
              <a:rPr lang="en-US" dirty="0" smtClean="0"/>
              <a:t>.  </a:t>
            </a:r>
            <a:endParaRPr lang="en-US" dirty="0"/>
          </a:p>
        </p:txBody>
      </p:sp>
      <p:pic>
        <p:nvPicPr>
          <p:cNvPr id="4098" name="Picture 2" descr="C:\Users\niadams\Desktop\banner-hawki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791200"/>
            <a:ext cx="2743200" cy="6806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iadam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600114"/>
            <a:ext cx="16002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8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Startup Steps</a:t>
            </a:r>
            <a:endParaRPr lang="en-US" dirty="0"/>
          </a:p>
        </p:txBody>
      </p:sp>
      <p:sp>
        <p:nvSpPr>
          <p:cNvPr id="5" name="Content Placeholder 4"/>
          <p:cNvSpPr>
            <a:spLocks noGrp="1"/>
          </p:cNvSpPr>
          <p:nvPr>
            <p:ph idx="1"/>
          </p:nvPr>
        </p:nvSpPr>
        <p:spPr>
          <a:xfrm>
            <a:off x="914399" y="4876800"/>
            <a:ext cx="7315200" cy="4525963"/>
          </a:xfrm>
        </p:spPr>
        <p:txBody>
          <a:bodyPr/>
          <a:lstStyle/>
          <a:p>
            <a:pPr marL="0" indent="0" algn="ctr">
              <a:buNone/>
            </a:pPr>
            <a:r>
              <a:rPr lang="en-US" dirty="0" smtClean="0"/>
              <a:t>Final Step: Submit to IRB! </a:t>
            </a:r>
            <a:endParaRPr lang="en-US" dirty="0"/>
          </a:p>
        </p:txBody>
      </p:sp>
      <p:pic>
        <p:nvPicPr>
          <p:cNvPr id="14338" name="Picture 2" descr="C:\Users\niadams\AppData\Local\Microsoft\Windows\Temporary Internet Files\Content.IE5\PX0VZUJZ\red-submit-button-m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162" y="2201246"/>
            <a:ext cx="2479675" cy="245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83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IRB	</a:t>
            </a:r>
            <a:endParaRPr lang="en-US" dirty="0"/>
          </a:p>
        </p:txBody>
      </p:sp>
      <p:sp>
        <p:nvSpPr>
          <p:cNvPr id="3" name="Content Placeholder 2"/>
          <p:cNvSpPr>
            <a:spLocks noGrp="1"/>
          </p:cNvSpPr>
          <p:nvPr>
            <p:ph idx="1"/>
          </p:nvPr>
        </p:nvSpPr>
        <p:spPr/>
        <p:txBody>
          <a:bodyPr/>
          <a:lstStyle/>
          <a:p>
            <a:r>
              <a:rPr lang="en-US" dirty="0" smtClean="0"/>
              <a:t>Begin your </a:t>
            </a:r>
            <a:r>
              <a:rPr lang="en-US" dirty="0" err="1" smtClean="0"/>
              <a:t>HawkIRB</a:t>
            </a:r>
            <a:r>
              <a:rPr lang="en-US" dirty="0" smtClean="0"/>
              <a:t> application.  </a:t>
            </a:r>
          </a:p>
          <a:p>
            <a:pPr lvl="1"/>
            <a:r>
              <a:rPr lang="en-US" dirty="0" smtClean="0"/>
              <a:t>You must submit the study first to </a:t>
            </a:r>
            <a:r>
              <a:rPr lang="en-US" dirty="0" err="1" smtClean="0"/>
              <a:t>HawkIRB</a:t>
            </a:r>
            <a:r>
              <a:rPr lang="en-US" dirty="0" smtClean="0"/>
              <a:t> even if you are using WIRB or another external IRB.  </a:t>
            </a:r>
          </a:p>
          <a:p>
            <a:pPr lvl="1"/>
            <a:r>
              <a:rPr lang="en-US" dirty="0" smtClean="0"/>
              <a:t>The </a:t>
            </a:r>
            <a:r>
              <a:rPr lang="en-US" dirty="0" err="1" smtClean="0"/>
              <a:t>HawkIRB</a:t>
            </a:r>
            <a:r>
              <a:rPr lang="en-US" dirty="0" smtClean="0"/>
              <a:t> application will automatically determine which committee approvals are required for your study.  </a:t>
            </a:r>
          </a:p>
        </p:txBody>
      </p:sp>
      <p:pic>
        <p:nvPicPr>
          <p:cNvPr id="1027" name="Picture 3" descr="C:\Users\niadams\AppData\Local\Microsoft\Windows\Temporary Internet Files\Content.IE5\I9032LTE\Online-submis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032" y="4419600"/>
            <a:ext cx="2935936" cy="162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Committee Applications</a:t>
            </a:r>
            <a:endParaRPr lang="en-US" dirty="0"/>
          </a:p>
        </p:txBody>
      </p:sp>
      <p:sp>
        <p:nvSpPr>
          <p:cNvPr id="3" name="Content Placeholder 2"/>
          <p:cNvSpPr>
            <a:spLocks noGrp="1"/>
          </p:cNvSpPr>
          <p:nvPr>
            <p:ph idx="1"/>
          </p:nvPr>
        </p:nvSpPr>
        <p:spPr/>
        <p:txBody>
          <a:bodyPr/>
          <a:lstStyle/>
          <a:p>
            <a:r>
              <a:rPr lang="en-US" dirty="0" smtClean="0"/>
              <a:t>Some of the committee applications required for study start up are incorporated in the </a:t>
            </a:r>
            <a:r>
              <a:rPr lang="en-US" dirty="0" err="1" smtClean="0"/>
              <a:t>HawkIRB</a:t>
            </a:r>
            <a:r>
              <a:rPr lang="en-US" dirty="0" smtClean="0"/>
              <a:t> application.</a:t>
            </a:r>
          </a:p>
          <a:p>
            <a:r>
              <a:rPr lang="en-US" dirty="0" smtClean="0"/>
              <a:t>CRU requires a separate I-Cart application</a:t>
            </a:r>
          </a:p>
          <a:p>
            <a:r>
              <a:rPr lang="en-US" dirty="0" smtClean="0"/>
              <a:t>Pathology requires a separate application.  </a:t>
            </a:r>
          </a:p>
          <a:p>
            <a:endParaRPr lang="en-US" dirty="0" smtClean="0"/>
          </a:p>
        </p:txBody>
      </p:sp>
      <p:pic>
        <p:nvPicPr>
          <p:cNvPr id="7170" name="Picture 2" descr="C:\Users\niadams\AppData\Local\Microsoft\Windows\Temporary Internet Files\Content.IE5\OTWZ6Y25\pirate%20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281" y="4953000"/>
            <a:ext cx="1595437" cy="163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56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Joint Office for Compliance Research Billing (JOC) </a:t>
            </a:r>
            <a:endParaRPr lang="en-US" dirty="0"/>
          </a:p>
        </p:txBody>
      </p:sp>
      <p:sp>
        <p:nvSpPr>
          <p:cNvPr id="3" name="Content Placeholder 2"/>
          <p:cNvSpPr>
            <a:spLocks noGrp="1"/>
          </p:cNvSpPr>
          <p:nvPr>
            <p:ph idx="1"/>
          </p:nvPr>
        </p:nvSpPr>
        <p:spPr>
          <a:xfrm>
            <a:off x="1066800" y="1905000"/>
            <a:ext cx="7620000" cy="4953000"/>
          </a:xfrm>
        </p:spPr>
        <p:txBody>
          <a:bodyPr/>
          <a:lstStyle/>
          <a:p>
            <a:pPr marL="0" indent="0">
              <a:buNone/>
            </a:pPr>
            <a:r>
              <a:rPr lang="en-US" sz="2000" dirty="0" smtClean="0"/>
              <a:t>JOC reviews all new studies (</a:t>
            </a:r>
            <a:r>
              <a:rPr lang="en-US" sz="2000" dirty="0" err="1" smtClean="0"/>
              <a:t>HawkIRB</a:t>
            </a:r>
            <a:r>
              <a:rPr lang="en-US" sz="2000" dirty="0" smtClean="0"/>
              <a:t> and WIRB) to determine whether the study involves tests, procedures, office visits or hospitalizations at UIHC.  </a:t>
            </a:r>
          </a:p>
          <a:p>
            <a:pPr lvl="1"/>
            <a:r>
              <a:rPr lang="en-US" sz="2000" dirty="0" smtClean="0"/>
              <a:t>If so, JOC will create a billing plan to make sure the subject’s care is billed to the study when appropriate.  </a:t>
            </a:r>
            <a:endParaRPr lang="en-US" sz="2000" dirty="0"/>
          </a:p>
          <a:p>
            <a:pPr lvl="1"/>
            <a:r>
              <a:rPr lang="en-US" sz="2000" dirty="0" smtClean="0"/>
              <a:t>JOC will send you a copy of the billing plan to approve.  You must obtain the PI’s signature and return to JOC before your plan is considered final.</a:t>
            </a:r>
          </a:p>
          <a:p>
            <a:pPr lvl="1"/>
            <a:r>
              <a:rPr lang="en-US" sz="2000" dirty="0" smtClean="0"/>
              <a:t>CRU services are not billed through JOC</a:t>
            </a:r>
            <a:endParaRPr lang="en-US" sz="2000" dirty="0"/>
          </a:p>
          <a:p>
            <a:pPr lvl="1"/>
            <a:r>
              <a:rPr lang="en-US" sz="2000" dirty="0" smtClean="0"/>
              <a:t>More </a:t>
            </a:r>
            <a:r>
              <a:rPr lang="en-US" sz="2000" dirty="0"/>
              <a:t>info on JOC here: </a:t>
            </a:r>
            <a:r>
              <a:rPr lang="en-US" sz="2000" dirty="0">
                <a:hlinkClick r:id="rId2" action="ppaction://hlinksldjump"/>
              </a:rPr>
              <a:t>https://hso.research.uiowa.edu/joint-office-compliance-research-billing</a:t>
            </a:r>
            <a:endParaRPr lang="en-US" sz="2000" dirty="0" smtClean="0"/>
          </a:p>
        </p:txBody>
      </p:sp>
    </p:spTree>
    <p:extLst>
      <p:ext uri="{BB962C8B-B14F-4D97-AF65-F5344CB8AC3E}">
        <p14:creationId xmlns:p14="http://schemas.microsoft.com/office/powerpoint/2010/main" val="354884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Pharmacy and Therapeutics (P&amp;T)</a:t>
            </a:r>
            <a:endParaRPr lang="en-US" dirty="0"/>
          </a:p>
        </p:txBody>
      </p:sp>
      <p:sp>
        <p:nvSpPr>
          <p:cNvPr id="3" name="Content Placeholder 2"/>
          <p:cNvSpPr>
            <a:spLocks noGrp="1"/>
          </p:cNvSpPr>
          <p:nvPr>
            <p:ph idx="1"/>
          </p:nvPr>
        </p:nvSpPr>
        <p:spPr/>
        <p:txBody>
          <a:bodyPr/>
          <a:lstStyle/>
          <a:p>
            <a:pPr marL="0" indent="0">
              <a:buNone/>
            </a:pPr>
            <a:r>
              <a:rPr lang="en-US" sz="2400" dirty="0"/>
              <a:t>The P&amp;T Subcommittee must review a research protocol if it </a:t>
            </a:r>
            <a:r>
              <a:rPr lang="en-US" sz="2400" dirty="0" smtClean="0"/>
              <a:t>involves:</a:t>
            </a:r>
          </a:p>
          <a:p>
            <a:pPr lvl="1"/>
            <a:r>
              <a:rPr lang="en-US" sz="2000" dirty="0" smtClean="0"/>
              <a:t>the </a:t>
            </a:r>
            <a:r>
              <a:rPr lang="en-US" sz="2000" dirty="0"/>
              <a:t>administration of investigational new drugs or drugs that are given "off-label</a:t>
            </a:r>
            <a:r>
              <a:rPr lang="en-US" sz="2000" dirty="0" smtClean="0"/>
              <a:t>";</a:t>
            </a:r>
          </a:p>
          <a:p>
            <a:pPr lvl="1"/>
            <a:r>
              <a:rPr lang="en-US" sz="2000" dirty="0" smtClean="0"/>
              <a:t>FDA </a:t>
            </a:r>
            <a:r>
              <a:rPr lang="en-US" sz="2000" dirty="0"/>
              <a:t>approved drugs that are given as a component of a research protocol; </a:t>
            </a:r>
            <a:endParaRPr lang="en-US" sz="2000" dirty="0" smtClean="0"/>
          </a:p>
          <a:p>
            <a:pPr lvl="1"/>
            <a:r>
              <a:rPr lang="en-US" sz="2000" dirty="0" smtClean="0"/>
              <a:t>any </a:t>
            </a:r>
            <a:r>
              <a:rPr lang="en-US" sz="2000" dirty="0"/>
              <a:t>other substance that is ingested (with the exception of enteral feedings such as baby formulas, unless they contain a non-Generally Regarded As Safe [GRAS] ingredient); or </a:t>
            </a:r>
            <a:endParaRPr lang="en-US" sz="2000" dirty="0" smtClean="0"/>
          </a:p>
          <a:p>
            <a:pPr lvl="1"/>
            <a:r>
              <a:rPr lang="en-US" sz="2000" dirty="0" smtClean="0"/>
              <a:t>any </a:t>
            </a:r>
            <a:r>
              <a:rPr lang="en-US" sz="2000" dirty="0"/>
              <a:t>other substance that is injected, inhaled, or applied to the body. </a:t>
            </a:r>
          </a:p>
        </p:txBody>
      </p:sp>
      <p:pic>
        <p:nvPicPr>
          <p:cNvPr id="2050" name="Picture 2" descr="C:\Users\niadams\AppData\Local\Microsoft\Windows\Temporary Internet Files\Content.IE5\OTWZ6Y25\poison-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33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52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76400"/>
            <a:ext cx="3810000" cy="50292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Pharmacy and Therapeutics (P&amp;T)</a:t>
            </a:r>
          </a:p>
        </p:txBody>
      </p:sp>
      <p:grpSp>
        <p:nvGrpSpPr>
          <p:cNvPr id="4" name="Group 5"/>
          <p:cNvGrpSpPr>
            <a:grpSpLocks noChangeAspect="1"/>
          </p:cNvGrpSpPr>
          <p:nvPr/>
        </p:nvGrpSpPr>
        <p:grpSpPr bwMode="auto">
          <a:xfrm>
            <a:off x="2590800" y="1752600"/>
            <a:ext cx="3429000" cy="4735513"/>
            <a:chOff x="1632" y="1104"/>
            <a:chExt cx="2160" cy="2983"/>
          </a:xfrm>
          <a:noFill/>
        </p:grpSpPr>
        <p:sp>
          <p:nvSpPr>
            <p:cNvPr id="5" name="AutoShape 4"/>
            <p:cNvSpPr>
              <a:spLocks noChangeAspect="1" noChangeArrowheads="1" noTextEdit="1"/>
            </p:cNvSpPr>
            <p:nvPr/>
          </p:nvSpPr>
          <p:spPr bwMode="auto">
            <a:xfrm>
              <a:off x="1632" y="1104"/>
              <a:ext cx="2160" cy="2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894" y="1127"/>
              <a:ext cx="7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1937" y="1127"/>
              <a:ext cx="4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1955" y="1127"/>
              <a:ext cx="5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12 NEW DRUG DATA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2502" y="1149"/>
              <a:ext cx="2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1654" y="119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1654" y="1249"/>
              <a:ext cx="114"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1738" y="1249"/>
              <a:ext cx="942"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IRB # _____________________________</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2554" y="1249"/>
              <a:ext cx="3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678" y="1311"/>
              <a:ext cx="1202"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Upon approval from P &amp; T Subcommittee, and after the patient has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1714" y="1352"/>
              <a:ext cx="461"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consented to participate,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2108" y="1352"/>
              <a:ext cx="602"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the investigator must assure that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2626" y="1352"/>
              <a:ext cx="91"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this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1687" y="1393"/>
              <a:ext cx="302"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completed form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1940" y="1393"/>
              <a:ext cx="58"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1976" y="1393"/>
              <a:ext cx="776"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filed/scanned in to the patient’s medical rec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2648" y="1393"/>
              <a:ext cx="86"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ord.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2709" y="1393"/>
              <a:ext cx="29"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2198" y="1444"/>
              <a:ext cx="11"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1818" y="1474"/>
              <a:ext cx="5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1841" y="1474"/>
              <a:ext cx="74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File most recent sheet of this number ON BOTTOM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2555" y="1474"/>
              <a:ext cx="5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2578" y="147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2784" y="1128"/>
              <a:ext cx="98"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2867" y="112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2784" y="1182"/>
              <a:ext cx="14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HOSP.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2907" y="118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 name="Rectangle 32"/>
            <p:cNvSpPr>
              <a:spLocks noChangeArrowheads="1"/>
            </p:cNvSpPr>
            <p:nvPr/>
          </p:nvSpPr>
          <p:spPr bwMode="auto">
            <a:xfrm>
              <a:off x="2784" y="1236"/>
              <a:ext cx="10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5" name="Rectangle 33"/>
            <p:cNvSpPr>
              <a:spLocks noChangeArrowheads="1"/>
            </p:cNvSpPr>
            <p:nvPr/>
          </p:nvSpPr>
          <p:spPr bwMode="auto">
            <a:xfrm>
              <a:off x="2874" y="123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34"/>
            <p:cNvSpPr>
              <a:spLocks noChangeArrowheads="1"/>
            </p:cNvSpPr>
            <p:nvPr/>
          </p:nvSpPr>
          <p:spPr bwMode="auto">
            <a:xfrm>
              <a:off x="2784" y="1290"/>
              <a:ext cx="20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BIRTH 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35"/>
            <p:cNvSpPr>
              <a:spLocks noChangeArrowheads="1"/>
            </p:cNvSpPr>
            <p:nvPr/>
          </p:nvSpPr>
          <p:spPr bwMode="auto">
            <a:xfrm>
              <a:off x="2969" y="1290"/>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36"/>
            <p:cNvSpPr>
              <a:spLocks noChangeArrowheads="1"/>
            </p:cNvSpPr>
            <p:nvPr/>
          </p:nvSpPr>
          <p:spPr bwMode="auto">
            <a:xfrm>
              <a:off x="2784" y="1344"/>
              <a:ext cx="16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37"/>
            <p:cNvSpPr>
              <a:spLocks noChangeArrowheads="1"/>
            </p:cNvSpPr>
            <p:nvPr/>
          </p:nvSpPr>
          <p:spPr bwMode="auto">
            <a:xfrm>
              <a:off x="2935" y="134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38"/>
            <p:cNvSpPr>
              <a:spLocks noChangeArrowheads="1"/>
            </p:cNvSpPr>
            <p:nvPr/>
          </p:nvSpPr>
          <p:spPr bwMode="auto">
            <a:xfrm>
              <a:off x="2784" y="139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2" name="Rectangle 39"/>
            <p:cNvSpPr>
              <a:spLocks noChangeArrowheads="1"/>
            </p:cNvSpPr>
            <p:nvPr/>
          </p:nvSpPr>
          <p:spPr bwMode="auto">
            <a:xfrm>
              <a:off x="2784" y="1466"/>
              <a:ext cx="101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IF NOT IMPRINTED, PRINT DATE, HOSP. #, NAME AND 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3" name="Rectangle 40"/>
            <p:cNvSpPr>
              <a:spLocks noChangeArrowheads="1"/>
            </p:cNvSpPr>
            <p:nvPr/>
          </p:nvSpPr>
          <p:spPr bwMode="auto">
            <a:xfrm>
              <a:off x="3701" y="146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41"/>
            <p:cNvSpPr>
              <a:spLocks noChangeArrowheads="1"/>
            </p:cNvSpPr>
            <p:nvPr/>
          </p:nvSpPr>
          <p:spPr bwMode="auto">
            <a:xfrm>
              <a:off x="2784" y="1515"/>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42"/>
            <p:cNvSpPr>
              <a:spLocks noChangeArrowheads="1"/>
            </p:cNvSpPr>
            <p:nvPr/>
          </p:nvSpPr>
          <p:spPr bwMode="auto">
            <a:xfrm>
              <a:off x="1632" y="1104"/>
              <a:ext cx="2" cy="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Rectangle 43"/>
            <p:cNvSpPr>
              <a:spLocks noChangeArrowheads="1"/>
            </p:cNvSpPr>
            <p:nvPr/>
          </p:nvSpPr>
          <p:spPr bwMode="auto">
            <a:xfrm>
              <a:off x="2762" y="1104"/>
              <a:ext cx="2" cy="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7" name="Rectangle 44"/>
            <p:cNvSpPr>
              <a:spLocks noChangeArrowheads="1"/>
            </p:cNvSpPr>
            <p:nvPr/>
          </p:nvSpPr>
          <p:spPr bwMode="auto">
            <a:xfrm>
              <a:off x="1654" y="1552"/>
              <a:ext cx="30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Generic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45"/>
            <p:cNvSpPr>
              <a:spLocks noChangeArrowheads="1"/>
            </p:cNvSpPr>
            <p:nvPr/>
          </p:nvSpPr>
          <p:spPr bwMode="auto">
            <a:xfrm>
              <a:off x="1930" y="1552"/>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46"/>
            <p:cNvSpPr>
              <a:spLocks noChangeArrowheads="1"/>
            </p:cNvSpPr>
            <p:nvPr/>
          </p:nvSpPr>
          <p:spPr bwMode="auto">
            <a:xfrm>
              <a:off x="2713" y="1552"/>
              <a:ext cx="26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Trade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 name="Rectangle 47"/>
            <p:cNvSpPr>
              <a:spLocks noChangeArrowheads="1"/>
            </p:cNvSpPr>
            <p:nvPr/>
          </p:nvSpPr>
          <p:spPr bwMode="auto">
            <a:xfrm>
              <a:off x="2950" y="1552"/>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 name="Rectangle 48"/>
            <p:cNvSpPr>
              <a:spLocks noChangeArrowheads="1"/>
            </p:cNvSpPr>
            <p:nvPr/>
          </p:nvSpPr>
          <p:spPr bwMode="auto">
            <a:xfrm>
              <a:off x="1632"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2" name="Rectangle 49"/>
            <p:cNvSpPr>
              <a:spLocks noChangeArrowheads="1"/>
            </p:cNvSpPr>
            <p:nvPr/>
          </p:nvSpPr>
          <p:spPr bwMode="auto">
            <a:xfrm>
              <a:off x="1634" y="1550"/>
              <a:ext cx="105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3" name="Rectangle 50"/>
            <p:cNvSpPr>
              <a:spLocks noChangeArrowheads="1"/>
            </p:cNvSpPr>
            <p:nvPr/>
          </p:nvSpPr>
          <p:spPr bwMode="auto">
            <a:xfrm>
              <a:off x="2693" y="1550"/>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4" name="Rectangle 51"/>
            <p:cNvSpPr>
              <a:spLocks noChangeArrowheads="1"/>
            </p:cNvSpPr>
            <p:nvPr/>
          </p:nvSpPr>
          <p:spPr bwMode="auto">
            <a:xfrm>
              <a:off x="2694" y="1550"/>
              <a:ext cx="6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5" name="Rectangle 52"/>
            <p:cNvSpPr>
              <a:spLocks noChangeArrowheads="1"/>
            </p:cNvSpPr>
            <p:nvPr/>
          </p:nvSpPr>
          <p:spPr bwMode="auto">
            <a:xfrm>
              <a:off x="2762"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Rectangle 53"/>
            <p:cNvSpPr>
              <a:spLocks noChangeArrowheads="1"/>
            </p:cNvSpPr>
            <p:nvPr/>
          </p:nvSpPr>
          <p:spPr bwMode="auto">
            <a:xfrm>
              <a:off x="2764" y="1550"/>
              <a:ext cx="100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7" name="Rectangle 54"/>
            <p:cNvSpPr>
              <a:spLocks noChangeArrowheads="1"/>
            </p:cNvSpPr>
            <p:nvPr/>
          </p:nvSpPr>
          <p:spPr bwMode="auto">
            <a:xfrm>
              <a:off x="3765"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8" name="Rectangle 55"/>
            <p:cNvSpPr>
              <a:spLocks noChangeArrowheads="1"/>
            </p:cNvSpPr>
            <p:nvPr/>
          </p:nvSpPr>
          <p:spPr bwMode="auto">
            <a:xfrm>
              <a:off x="3765"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9" name="Rectangle 56"/>
            <p:cNvSpPr>
              <a:spLocks noChangeArrowheads="1"/>
            </p:cNvSpPr>
            <p:nvPr/>
          </p:nvSpPr>
          <p:spPr bwMode="auto">
            <a:xfrm>
              <a:off x="1632" y="1552"/>
              <a:ext cx="2"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0" name="Rectangle 57"/>
            <p:cNvSpPr>
              <a:spLocks noChangeArrowheads="1"/>
            </p:cNvSpPr>
            <p:nvPr/>
          </p:nvSpPr>
          <p:spPr bwMode="auto">
            <a:xfrm>
              <a:off x="3765" y="1552"/>
              <a:ext cx="2"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1" name="Rectangle 58"/>
            <p:cNvSpPr>
              <a:spLocks noChangeArrowheads="1"/>
            </p:cNvSpPr>
            <p:nvPr/>
          </p:nvSpPr>
          <p:spPr bwMode="auto">
            <a:xfrm>
              <a:off x="1654" y="1659"/>
              <a:ext cx="1504"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Other Names: (e.g., Chemical Name, Investigational Name/Number, IND# if appl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59"/>
            <p:cNvSpPr>
              <a:spLocks noChangeArrowheads="1"/>
            </p:cNvSpPr>
            <p:nvPr/>
          </p:nvSpPr>
          <p:spPr bwMode="auto">
            <a:xfrm>
              <a:off x="3123" y="1659"/>
              <a:ext cx="144"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icable)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3" name="Rectangle 60"/>
            <p:cNvSpPr>
              <a:spLocks noChangeArrowheads="1"/>
            </p:cNvSpPr>
            <p:nvPr/>
          </p:nvSpPr>
          <p:spPr bwMode="auto">
            <a:xfrm>
              <a:off x="3247" y="1659"/>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61"/>
            <p:cNvSpPr>
              <a:spLocks noChangeArrowheads="1"/>
            </p:cNvSpPr>
            <p:nvPr/>
          </p:nvSpPr>
          <p:spPr bwMode="auto">
            <a:xfrm>
              <a:off x="1654" y="1704"/>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62"/>
            <p:cNvSpPr>
              <a:spLocks noChangeArrowheads="1"/>
            </p:cNvSpPr>
            <p:nvPr/>
          </p:nvSpPr>
          <p:spPr bwMode="auto">
            <a:xfrm>
              <a:off x="1654" y="174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6" name="Rectangle 63"/>
            <p:cNvSpPr>
              <a:spLocks noChangeArrowheads="1"/>
            </p:cNvSpPr>
            <p:nvPr/>
          </p:nvSpPr>
          <p:spPr bwMode="auto">
            <a:xfrm>
              <a:off x="1632" y="1659"/>
              <a:ext cx="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7" name="Rectangle 64"/>
            <p:cNvSpPr>
              <a:spLocks noChangeArrowheads="1"/>
            </p:cNvSpPr>
            <p:nvPr/>
          </p:nvSpPr>
          <p:spPr bwMode="auto">
            <a:xfrm>
              <a:off x="3765" y="1659"/>
              <a:ext cx="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8" name="Rectangle 65"/>
            <p:cNvSpPr>
              <a:spLocks noChangeArrowheads="1"/>
            </p:cNvSpPr>
            <p:nvPr/>
          </p:nvSpPr>
          <p:spPr bwMode="auto">
            <a:xfrm>
              <a:off x="1654" y="1821"/>
              <a:ext cx="24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Drug Class: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9" name="Rectangle 66"/>
            <p:cNvSpPr>
              <a:spLocks noChangeArrowheads="1"/>
            </p:cNvSpPr>
            <p:nvPr/>
          </p:nvSpPr>
          <p:spPr bwMode="auto">
            <a:xfrm>
              <a:off x="1874" y="182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0" name="Rectangle 67"/>
            <p:cNvSpPr>
              <a:spLocks noChangeArrowheads="1"/>
            </p:cNvSpPr>
            <p:nvPr/>
          </p:nvSpPr>
          <p:spPr bwMode="auto">
            <a:xfrm>
              <a:off x="2713" y="1821"/>
              <a:ext cx="10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Use: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1" name="Rectangle 68"/>
            <p:cNvSpPr>
              <a:spLocks noChangeArrowheads="1"/>
            </p:cNvSpPr>
            <p:nvPr/>
          </p:nvSpPr>
          <p:spPr bwMode="auto">
            <a:xfrm>
              <a:off x="2798" y="182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2" name="Rectangle 69"/>
            <p:cNvSpPr>
              <a:spLocks noChangeArrowheads="1"/>
            </p:cNvSpPr>
            <p:nvPr/>
          </p:nvSpPr>
          <p:spPr bwMode="auto">
            <a:xfrm>
              <a:off x="1632" y="1821"/>
              <a:ext cx="2" cy="1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70"/>
            <p:cNvSpPr>
              <a:spLocks noChangeArrowheads="1"/>
            </p:cNvSpPr>
            <p:nvPr/>
          </p:nvSpPr>
          <p:spPr bwMode="auto">
            <a:xfrm>
              <a:off x="3765" y="1821"/>
              <a:ext cx="2" cy="1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Rectangle 71"/>
            <p:cNvSpPr>
              <a:spLocks noChangeArrowheads="1"/>
            </p:cNvSpPr>
            <p:nvPr/>
          </p:nvSpPr>
          <p:spPr bwMode="auto">
            <a:xfrm>
              <a:off x="1654" y="1979"/>
              <a:ext cx="59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Site and Mechanism of Action: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5" name="Rectangle 72"/>
            <p:cNvSpPr>
              <a:spLocks noChangeArrowheads="1"/>
            </p:cNvSpPr>
            <p:nvPr/>
          </p:nvSpPr>
          <p:spPr bwMode="auto">
            <a:xfrm>
              <a:off x="2223" y="1979"/>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6" name="Rectangle 73"/>
            <p:cNvSpPr>
              <a:spLocks noChangeArrowheads="1"/>
            </p:cNvSpPr>
            <p:nvPr/>
          </p:nvSpPr>
          <p:spPr bwMode="auto">
            <a:xfrm>
              <a:off x="1632" y="1979"/>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7" name="Rectangle 74"/>
            <p:cNvSpPr>
              <a:spLocks noChangeArrowheads="1"/>
            </p:cNvSpPr>
            <p:nvPr/>
          </p:nvSpPr>
          <p:spPr bwMode="auto">
            <a:xfrm>
              <a:off x="3765" y="1979"/>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8" name="Rectangle 75"/>
            <p:cNvSpPr>
              <a:spLocks noChangeArrowheads="1"/>
            </p:cNvSpPr>
            <p:nvPr/>
          </p:nvSpPr>
          <p:spPr bwMode="auto">
            <a:xfrm>
              <a:off x="1654" y="2118"/>
              <a:ext cx="32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Onset of Action: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9" name="Rectangle 76"/>
            <p:cNvSpPr>
              <a:spLocks noChangeArrowheads="1"/>
            </p:cNvSpPr>
            <p:nvPr/>
          </p:nvSpPr>
          <p:spPr bwMode="auto">
            <a:xfrm>
              <a:off x="1958" y="211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77"/>
            <p:cNvSpPr>
              <a:spLocks noChangeArrowheads="1"/>
            </p:cNvSpPr>
            <p:nvPr/>
          </p:nvSpPr>
          <p:spPr bwMode="auto">
            <a:xfrm>
              <a:off x="2713" y="2118"/>
              <a:ext cx="37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Duration of Action: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1" name="Rectangle 78"/>
            <p:cNvSpPr>
              <a:spLocks noChangeArrowheads="1"/>
            </p:cNvSpPr>
            <p:nvPr/>
          </p:nvSpPr>
          <p:spPr bwMode="auto">
            <a:xfrm>
              <a:off x="3068" y="211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2" name="Rectangle 79"/>
            <p:cNvSpPr>
              <a:spLocks noChangeArrowheads="1"/>
            </p:cNvSpPr>
            <p:nvPr/>
          </p:nvSpPr>
          <p:spPr bwMode="auto">
            <a:xfrm>
              <a:off x="1632" y="2118"/>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Rectangle 80"/>
            <p:cNvSpPr>
              <a:spLocks noChangeArrowheads="1"/>
            </p:cNvSpPr>
            <p:nvPr/>
          </p:nvSpPr>
          <p:spPr bwMode="auto">
            <a:xfrm>
              <a:off x="3765" y="2118"/>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4" name="Rectangle 81"/>
            <p:cNvSpPr>
              <a:spLocks noChangeArrowheads="1"/>
            </p:cNvSpPr>
            <p:nvPr/>
          </p:nvSpPr>
          <p:spPr bwMode="auto">
            <a:xfrm>
              <a:off x="1654" y="2257"/>
              <a:ext cx="48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Metabolism &amp; Excretion: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5" name="Rectangle 82"/>
            <p:cNvSpPr>
              <a:spLocks noChangeArrowheads="1"/>
            </p:cNvSpPr>
            <p:nvPr/>
          </p:nvSpPr>
          <p:spPr bwMode="auto">
            <a:xfrm>
              <a:off x="2110" y="2257"/>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6" name="Rectangle 83"/>
            <p:cNvSpPr>
              <a:spLocks noChangeArrowheads="1"/>
            </p:cNvSpPr>
            <p:nvPr/>
          </p:nvSpPr>
          <p:spPr bwMode="auto">
            <a:xfrm>
              <a:off x="1632" y="2257"/>
              <a:ext cx="2" cy="1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7" name="Rectangle 84"/>
            <p:cNvSpPr>
              <a:spLocks noChangeArrowheads="1"/>
            </p:cNvSpPr>
            <p:nvPr/>
          </p:nvSpPr>
          <p:spPr bwMode="auto">
            <a:xfrm>
              <a:off x="3765" y="2257"/>
              <a:ext cx="2" cy="1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8" name="Rectangle 85"/>
            <p:cNvSpPr>
              <a:spLocks noChangeArrowheads="1"/>
            </p:cNvSpPr>
            <p:nvPr/>
          </p:nvSpPr>
          <p:spPr bwMode="auto">
            <a:xfrm>
              <a:off x="1654" y="2427"/>
              <a:ext cx="17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Dosage: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9" name="Rectangle 86"/>
            <p:cNvSpPr>
              <a:spLocks noChangeArrowheads="1"/>
            </p:cNvSpPr>
            <p:nvPr/>
          </p:nvSpPr>
          <p:spPr bwMode="auto">
            <a:xfrm>
              <a:off x="1808" y="2427"/>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00" name="Rectangle 87"/>
            <p:cNvSpPr>
              <a:spLocks noChangeArrowheads="1"/>
            </p:cNvSpPr>
            <p:nvPr/>
          </p:nvSpPr>
          <p:spPr bwMode="auto">
            <a:xfrm>
              <a:off x="2713" y="2427"/>
              <a:ext cx="66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Duration of Study Drug Treatment: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1" name="Rectangle 88"/>
            <p:cNvSpPr>
              <a:spLocks noChangeArrowheads="1"/>
            </p:cNvSpPr>
            <p:nvPr/>
          </p:nvSpPr>
          <p:spPr bwMode="auto">
            <a:xfrm>
              <a:off x="3356" y="2427"/>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2" name="Rectangle 89"/>
            <p:cNvSpPr>
              <a:spLocks noChangeArrowheads="1"/>
            </p:cNvSpPr>
            <p:nvPr/>
          </p:nvSpPr>
          <p:spPr bwMode="auto">
            <a:xfrm>
              <a:off x="1632" y="2427"/>
              <a:ext cx="2" cy="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3" name="Rectangle 90"/>
            <p:cNvSpPr>
              <a:spLocks noChangeArrowheads="1"/>
            </p:cNvSpPr>
            <p:nvPr/>
          </p:nvSpPr>
          <p:spPr bwMode="auto">
            <a:xfrm>
              <a:off x="3765" y="2427"/>
              <a:ext cx="2" cy="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4" name="Rectangle 91"/>
            <p:cNvSpPr>
              <a:spLocks noChangeArrowheads="1"/>
            </p:cNvSpPr>
            <p:nvPr/>
          </p:nvSpPr>
          <p:spPr bwMode="auto">
            <a:xfrm>
              <a:off x="1654" y="2600"/>
              <a:ext cx="35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Interacting Drugs: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5" name="Rectangle 92"/>
            <p:cNvSpPr>
              <a:spLocks noChangeArrowheads="1"/>
            </p:cNvSpPr>
            <p:nvPr/>
          </p:nvSpPr>
          <p:spPr bwMode="auto">
            <a:xfrm>
              <a:off x="1991" y="260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6" name="Rectangle 93"/>
            <p:cNvSpPr>
              <a:spLocks noChangeArrowheads="1"/>
            </p:cNvSpPr>
            <p:nvPr/>
          </p:nvSpPr>
          <p:spPr bwMode="auto">
            <a:xfrm>
              <a:off x="1632" y="2600"/>
              <a:ext cx="2"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7" name="Rectangle 94"/>
            <p:cNvSpPr>
              <a:spLocks noChangeArrowheads="1"/>
            </p:cNvSpPr>
            <p:nvPr/>
          </p:nvSpPr>
          <p:spPr bwMode="auto">
            <a:xfrm>
              <a:off x="3765" y="2600"/>
              <a:ext cx="2"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8" name="Rectangle 95"/>
            <p:cNvSpPr>
              <a:spLocks noChangeArrowheads="1"/>
            </p:cNvSpPr>
            <p:nvPr/>
          </p:nvSpPr>
          <p:spPr bwMode="auto">
            <a:xfrm>
              <a:off x="1654" y="2791"/>
              <a:ext cx="3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Adverse Effects: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9" name="Rectangle 96"/>
            <p:cNvSpPr>
              <a:spLocks noChangeArrowheads="1"/>
            </p:cNvSpPr>
            <p:nvPr/>
          </p:nvSpPr>
          <p:spPr bwMode="auto">
            <a:xfrm>
              <a:off x="1963" y="279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0" name="Rectangle 97"/>
            <p:cNvSpPr>
              <a:spLocks noChangeArrowheads="1"/>
            </p:cNvSpPr>
            <p:nvPr/>
          </p:nvSpPr>
          <p:spPr bwMode="auto">
            <a:xfrm>
              <a:off x="1654" y="2836"/>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1" name="Rectangle 98"/>
            <p:cNvSpPr>
              <a:spLocks noChangeArrowheads="1"/>
            </p:cNvSpPr>
            <p:nvPr/>
          </p:nvSpPr>
          <p:spPr bwMode="auto">
            <a:xfrm>
              <a:off x="1654" y="288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2" name="Rectangle 99"/>
            <p:cNvSpPr>
              <a:spLocks noChangeArrowheads="1"/>
            </p:cNvSpPr>
            <p:nvPr/>
          </p:nvSpPr>
          <p:spPr bwMode="auto">
            <a:xfrm>
              <a:off x="1654" y="2926"/>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3" name="Rectangle 100"/>
            <p:cNvSpPr>
              <a:spLocks noChangeArrowheads="1"/>
            </p:cNvSpPr>
            <p:nvPr/>
          </p:nvSpPr>
          <p:spPr bwMode="auto">
            <a:xfrm>
              <a:off x="1632" y="2792"/>
              <a:ext cx="2" cy="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4" name="Rectangle 101"/>
            <p:cNvSpPr>
              <a:spLocks noChangeArrowheads="1"/>
            </p:cNvSpPr>
            <p:nvPr/>
          </p:nvSpPr>
          <p:spPr bwMode="auto">
            <a:xfrm>
              <a:off x="3765" y="2792"/>
              <a:ext cx="2" cy="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5" name="Rectangle 102"/>
            <p:cNvSpPr>
              <a:spLocks noChangeArrowheads="1"/>
            </p:cNvSpPr>
            <p:nvPr/>
          </p:nvSpPr>
          <p:spPr bwMode="auto">
            <a:xfrm>
              <a:off x="1654" y="3052"/>
              <a:ext cx="43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Toxicity Management: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6" name="Rectangle 103"/>
            <p:cNvSpPr>
              <a:spLocks noChangeArrowheads="1"/>
            </p:cNvSpPr>
            <p:nvPr/>
          </p:nvSpPr>
          <p:spPr bwMode="auto">
            <a:xfrm>
              <a:off x="2065" y="3052"/>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7" name="Rectangle 104"/>
            <p:cNvSpPr>
              <a:spLocks noChangeArrowheads="1"/>
            </p:cNvSpPr>
            <p:nvPr/>
          </p:nvSpPr>
          <p:spPr bwMode="auto">
            <a:xfrm>
              <a:off x="1632" y="3052"/>
              <a:ext cx="2"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8" name="Rectangle 105"/>
            <p:cNvSpPr>
              <a:spLocks noChangeArrowheads="1"/>
            </p:cNvSpPr>
            <p:nvPr/>
          </p:nvSpPr>
          <p:spPr bwMode="auto">
            <a:xfrm>
              <a:off x="3765" y="3052"/>
              <a:ext cx="2"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9" name="Rectangle 106"/>
            <p:cNvSpPr>
              <a:spLocks noChangeArrowheads="1"/>
            </p:cNvSpPr>
            <p:nvPr/>
          </p:nvSpPr>
          <p:spPr bwMode="auto">
            <a:xfrm>
              <a:off x="1654" y="3261"/>
              <a:ext cx="38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Investigator Names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0" name="Rectangle 107"/>
            <p:cNvSpPr>
              <a:spLocks noChangeArrowheads="1"/>
            </p:cNvSpPr>
            <p:nvPr/>
          </p:nvSpPr>
          <p:spPr bwMode="auto">
            <a:xfrm>
              <a:off x="2015"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1" name="Rectangle 108"/>
            <p:cNvSpPr>
              <a:spLocks noChangeArrowheads="1"/>
            </p:cNvSpPr>
            <p:nvPr/>
          </p:nvSpPr>
          <p:spPr bwMode="auto">
            <a:xfrm>
              <a:off x="1654" y="3301"/>
              <a:ext cx="36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2" name="Rectangle 109"/>
            <p:cNvSpPr>
              <a:spLocks noChangeArrowheads="1"/>
            </p:cNvSpPr>
            <p:nvPr/>
          </p:nvSpPr>
          <p:spPr bwMode="auto">
            <a:xfrm>
              <a:off x="2643" y="3261"/>
              <a:ext cx="10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3" name="Rectangle 110"/>
            <p:cNvSpPr>
              <a:spLocks noChangeArrowheads="1"/>
            </p:cNvSpPr>
            <p:nvPr/>
          </p:nvSpPr>
          <p:spPr bwMode="auto">
            <a:xfrm>
              <a:off x="2729" y="3261"/>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Rectangle 111"/>
            <p:cNvSpPr>
              <a:spLocks noChangeArrowheads="1"/>
            </p:cNvSpPr>
            <p:nvPr/>
          </p:nvSpPr>
          <p:spPr bwMode="auto">
            <a:xfrm>
              <a:off x="2751" y="3261"/>
              <a:ext cx="29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Home Phone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5" name="Rectangle 112"/>
            <p:cNvSpPr>
              <a:spLocks noChangeArrowheads="1"/>
            </p:cNvSpPr>
            <p:nvPr/>
          </p:nvSpPr>
          <p:spPr bwMode="auto">
            <a:xfrm>
              <a:off x="3023"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6" name="Rectangle 113"/>
            <p:cNvSpPr>
              <a:spLocks noChangeArrowheads="1"/>
            </p:cNvSpPr>
            <p:nvPr/>
          </p:nvSpPr>
          <p:spPr bwMode="auto">
            <a:xfrm>
              <a:off x="2751" y="3301"/>
              <a:ext cx="27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7" name="Rectangle 114"/>
            <p:cNvSpPr>
              <a:spLocks noChangeArrowheads="1"/>
            </p:cNvSpPr>
            <p:nvPr/>
          </p:nvSpPr>
          <p:spPr bwMode="auto">
            <a:xfrm>
              <a:off x="3241" y="3261"/>
              <a:ext cx="36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Hospital extension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8" name="Rectangle 115"/>
            <p:cNvSpPr>
              <a:spLocks noChangeArrowheads="1"/>
            </p:cNvSpPr>
            <p:nvPr/>
          </p:nvSpPr>
          <p:spPr bwMode="auto">
            <a:xfrm>
              <a:off x="3588"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9" name="Rectangle 116"/>
            <p:cNvSpPr>
              <a:spLocks noChangeArrowheads="1"/>
            </p:cNvSpPr>
            <p:nvPr/>
          </p:nvSpPr>
          <p:spPr bwMode="auto">
            <a:xfrm>
              <a:off x="3599" y="3261"/>
              <a:ext cx="1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FF"/>
                  </a:solidFill>
                  <a:effectLst/>
                  <a:latin typeface="Arial" pitchFamily="34" charset="0"/>
                  <a:cs typeface="Arial" pitchFamily="34" charset="0"/>
                </a:rPr>
                <a:t>pager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0" name="Rectangle 117"/>
            <p:cNvSpPr>
              <a:spLocks noChangeArrowheads="1"/>
            </p:cNvSpPr>
            <p:nvPr/>
          </p:nvSpPr>
          <p:spPr bwMode="auto">
            <a:xfrm>
              <a:off x="3706"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1" name="Rectangle 118"/>
            <p:cNvSpPr>
              <a:spLocks noChangeArrowheads="1"/>
            </p:cNvSpPr>
            <p:nvPr/>
          </p:nvSpPr>
          <p:spPr bwMode="auto">
            <a:xfrm>
              <a:off x="3717" y="3261"/>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FF"/>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2" name="Rectangle 119"/>
            <p:cNvSpPr>
              <a:spLocks noChangeArrowheads="1"/>
            </p:cNvSpPr>
            <p:nvPr/>
          </p:nvSpPr>
          <p:spPr bwMode="auto">
            <a:xfrm>
              <a:off x="3739"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Rectangle 120"/>
            <p:cNvSpPr>
              <a:spLocks noChangeArrowheads="1"/>
            </p:cNvSpPr>
            <p:nvPr/>
          </p:nvSpPr>
          <p:spPr bwMode="auto">
            <a:xfrm>
              <a:off x="3241" y="3301"/>
              <a:ext cx="358"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4" name="Rectangle 121"/>
            <p:cNvSpPr>
              <a:spLocks noChangeArrowheads="1"/>
            </p:cNvSpPr>
            <p:nvPr/>
          </p:nvSpPr>
          <p:spPr bwMode="auto">
            <a:xfrm>
              <a:off x="3599" y="3301"/>
              <a:ext cx="140"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5" name="Rectangle 122"/>
            <p:cNvSpPr>
              <a:spLocks noChangeArrowheads="1"/>
            </p:cNvSpPr>
            <p:nvPr/>
          </p:nvSpPr>
          <p:spPr bwMode="auto">
            <a:xfrm>
              <a:off x="1632" y="3261"/>
              <a:ext cx="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6" name="Rectangle 123"/>
            <p:cNvSpPr>
              <a:spLocks noChangeArrowheads="1"/>
            </p:cNvSpPr>
            <p:nvPr/>
          </p:nvSpPr>
          <p:spPr bwMode="auto">
            <a:xfrm>
              <a:off x="3765" y="3261"/>
              <a:ext cx="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7" name="Rectangle 124"/>
            <p:cNvSpPr>
              <a:spLocks noChangeArrowheads="1"/>
            </p:cNvSpPr>
            <p:nvPr/>
          </p:nvSpPr>
          <p:spPr bwMode="auto">
            <a:xfrm>
              <a:off x="1654" y="3320"/>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8" name="Rectangle 125"/>
            <p:cNvSpPr>
              <a:spLocks noChangeArrowheads="1"/>
            </p:cNvSpPr>
            <p:nvPr/>
          </p:nvSpPr>
          <p:spPr bwMode="auto">
            <a:xfrm>
              <a:off x="1676" y="3320"/>
              <a:ext cx="5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9" name="Rectangle 126"/>
            <p:cNvSpPr>
              <a:spLocks noChangeArrowheads="1"/>
            </p:cNvSpPr>
            <p:nvPr/>
          </p:nvSpPr>
          <p:spPr bwMode="auto">
            <a:xfrm>
              <a:off x="1708" y="332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0" name="Rectangle 127"/>
            <p:cNvSpPr>
              <a:spLocks noChangeArrowheads="1"/>
            </p:cNvSpPr>
            <p:nvPr/>
          </p:nvSpPr>
          <p:spPr bwMode="auto">
            <a:xfrm>
              <a:off x="2643" y="330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1" name="Rectangle 128"/>
            <p:cNvSpPr>
              <a:spLocks noChangeArrowheads="1"/>
            </p:cNvSpPr>
            <p:nvPr/>
          </p:nvSpPr>
          <p:spPr bwMode="auto">
            <a:xfrm>
              <a:off x="3241" y="330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2" name="Rectangle 129"/>
            <p:cNvSpPr>
              <a:spLocks noChangeArrowheads="1"/>
            </p:cNvSpPr>
            <p:nvPr/>
          </p:nvSpPr>
          <p:spPr bwMode="auto">
            <a:xfrm>
              <a:off x="1632" y="3308"/>
              <a:ext cx="2"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3" name="Rectangle 130"/>
            <p:cNvSpPr>
              <a:spLocks noChangeArrowheads="1"/>
            </p:cNvSpPr>
            <p:nvPr/>
          </p:nvSpPr>
          <p:spPr bwMode="auto">
            <a:xfrm>
              <a:off x="3765" y="3308"/>
              <a:ext cx="2"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4" name="Rectangle 131"/>
            <p:cNvSpPr>
              <a:spLocks noChangeArrowheads="1"/>
            </p:cNvSpPr>
            <p:nvPr/>
          </p:nvSpPr>
          <p:spPr bwMode="auto">
            <a:xfrm>
              <a:off x="1654" y="3391"/>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5" name="Rectangle 132"/>
            <p:cNvSpPr>
              <a:spLocks noChangeArrowheads="1"/>
            </p:cNvSpPr>
            <p:nvPr/>
          </p:nvSpPr>
          <p:spPr bwMode="auto">
            <a:xfrm>
              <a:off x="1676" y="3391"/>
              <a:ext cx="5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 name="Rectangle 133"/>
            <p:cNvSpPr>
              <a:spLocks noChangeArrowheads="1"/>
            </p:cNvSpPr>
            <p:nvPr/>
          </p:nvSpPr>
          <p:spPr bwMode="auto">
            <a:xfrm>
              <a:off x="1708" y="339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 name="Rectangle 134"/>
            <p:cNvSpPr>
              <a:spLocks noChangeArrowheads="1"/>
            </p:cNvSpPr>
            <p:nvPr/>
          </p:nvSpPr>
          <p:spPr bwMode="auto">
            <a:xfrm>
              <a:off x="2643" y="338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 name="Rectangle 135"/>
            <p:cNvSpPr>
              <a:spLocks noChangeArrowheads="1"/>
            </p:cNvSpPr>
            <p:nvPr/>
          </p:nvSpPr>
          <p:spPr bwMode="auto">
            <a:xfrm>
              <a:off x="3241" y="338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 name="Rectangle 136"/>
            <p:cNvSpPr>
              <a:spLocks noChangeArrowheads="1"/>
            </p:cNvSpPr>
            <p:nvPr/>
          </p:nvSpPr>
          <p:spPr bwMode="auto">
            <a:xfrm>
              <a:off x="1632" y="3380"/>
              <a:ext cx="2"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0" name="Rectangle 137"/>
            <p:cNvSpPr>
              <a:spLocks noChangeArrowheads="1"/>
            </p:cNvSpPr>
            <p:nvPr/>
          </p:nvSpPr>
          <p:spPr bwMode="auto">
            <a:xfrm>
              <a:off x="3765" y="3380"/>
              <a:ext cx="2"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1" name="Rectangle 138"/>
            <p:cNvSpPr>
              <a:spLocks noChangeArrowheads="1"/>
            </p:cNvSpPr>
            <p:nvPr/>
          </p:nvSpPr>
          <p:spPr bwMode="auto">
            <a:xfrm>
              <a:off x="1654" y="3460"/>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2" name="Rectangle 139"/>
            <p:cNvSpPr>
              <a:spLocks noChangeArrowheads="1"/>
            </p:cNvSpPr>
            <p:nvPr/>
          </p:nvSpPr>
          <p:spPr bwMode="auto">
            <a:xfrm>
              <a:off x="1676" y="3460"/>
              <a:ext cx="5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3" name="Rectangle 140"/>
            <p:cNvSpPr>
              <a:spLocks noChangeArrowheads="1"/>
            </p:cNvSpPr>
            <p:nvPr/>
          </p:nvSpPr>
          <p:spPr bwMode="auto">
            <a:xfrm>
              <a:off x="1708" y="346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4" name="Rectangle 141"/>
            <p:cNvSpPr>
              <a:spLocks noChangeArrowheads="1"/>
            </p:cNvSpPr>
            <p:nvPr/>
          </p:nvSpPr>
          <p:spPr bwMode="auto">
            <a:xfrm>
              <a:off x="2643" y="344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5" name="Rectangle 142"/>
            <p:cNvSpPr>
              <a:spLocks noChangeArrowheads="1"/>
            </p:cNvSpPr>
            <p:nvPr/>
          </p:nvSpPr>
          <p:spPr bwMode="auto">
            <a:xfrm>
              <a:off x="3241" y="344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 name="Rectangle 143"/>
            <p:cNvSpPr>
              <a:spLocks noChangeArrowheads="1"/>
            </p:cNvSpPr>
            <p:nvPr/>
          </p:nvSpPr>
          <p:spPr bwMode="auto">
            <a:xfrm>
              <a:off x="3241" y="349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 name="Rectangle 144"/>
            <p:cNvSpPr>
              <a:spLocks noChangeArrowheads="1"/>
            </p:cNvSpPr>
            <p:nvPr/>
          </p:nvSpPr>
          <p:spPr bwMode="auto">
            <a:xfrm>
              <a:off x="1632" y="3449"/>
              <a:ext cx="2"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8" name="Rectangle 145"/>
            <p:cNvSpPr>
              <a:spLocks noChangeArrowheads="1"/>
            </p:cNvSpPr>
            <p:nvPr/>
          </p:nvSpPr>
          <p:spPr bwMode="auto">
            <a:xfrm>
              <a:off x="3765" y="3449"/>
              <a:ext cx="2"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9" name="Rectangle 146"/>
            <p:cNvSpPr>
              <a:spLocks noChangeArrowheads="1"/>
            </p:cNvSpPr>
            <p:nvPr/>
          </p:nvSpPr>
          <p:spPr bwMode="auto">
            <a:xfrm>
              <a:off x="1654" y="3538"/>
              <a:ext cx="24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References: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0" name="Rectangle 147"/>
            <p:cNvSpPr>
              <a:spLocks noChangeArrowheads="1"/>
            </p:cNvSpPr>
            <p:nvPr/>
          </p:nvSpPr>
          <p:spPr bwMode="auto">
            <a:xfrm>
              <a:off x="1878" y="353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1" name="Rectangle 148"/>
            <p:cNvSpPr>
              <a:spLocks noChangeArrowheads="1"/>
            </p:cNvSpPr>
            <p:nvPr/>
          </p:nvSpPr>
          <p:spPr bwMode="auto">
            <a:xfrm>
              <a:off x="1654" y="358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2" name="Rectangle 149"/>
            <p:cNvSpPr>
              <a:spLocks noChangeArrowheads="1"/>
            </p:cNvSpPr>
            <p:nvPr/>
          </p:nvSpPr>
          <p:spPr bwMode="auto">
            <a:xfrm>
              <a:off x="1654" y="362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3" name="Rectangle 150"/>
            <p:cNvSpPr>
              <a:spLocks noChangeArrowheads="1"/>
            </p:cNvSpPr>
            <p:nvPr/>
          </p:nvSpPr>
          <p:spPr bwMode="auto">
            <a:xfrm>
              <a:off x="1654" y="367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4" name="Rectangle 151"/>
            <p:cNvSpPr>
              <a:spLocks noChangeArrowheads="1"/>
            </p:cNvSpPr>
            <p:nvPr/>
          </p:nvSpPr>
          <p:spPr bwMode="auto">
            <a:xfrm>
              <a:off x="1654" y="371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Rectangle 152"/>
            <p:cNvSpPr>
              <a:spLocks noChangeArrowheads="1"/>
            </p:cNvSpPr>
            <p:nvPr/>
          </p:nvSpPr>
          <p:spPr bwMode="auto">
            <a:xfrm>
              <a:off x="1654" y="376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6" name="Rectangle 153"/>
            <p:cNvSpPr>
              <a:spLocks noChangeArrowheads="1"/>
            </p:cNvSpPr>
            <p:nvPr/>
          </p:nvSpPr>
          <p:spPr bwMode="auto">
            <a:xfrm>
              <a:off x="1654" y="380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7" name="Rectangle 154"/>
            <p:cNvSpPr>
              <a:spLocks noChangeArrowheads="1"/>
            </p:cNvSpPr>
            <p:nvPr/>
          </p:nvSpPr>
          <p:spPr bwMode="auto">
            <a:xfrm>
              <a:off x="1632" y="3539"/>
              <a:ext cx="2" cy="3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8" name="Rectangle 155"/>
            <p:cNvSpPr>
              <a:spLocks noChangeArrowheads="1"/>
            </p:cNvSpPr>
            <p:nvPr/>
          </p:nvSpPr>
          <p:spPr bwMode="auto">
            <a:xfrm>
              <a:off x="3765" y="3539"/>
              <a:ext cx="2" cy="3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9" name="Rectangle 156"/>
            <p:cNvSpPr>
              <a:spLocks noChangeArrowheads="1"/>
            </p:cNvSpPr>
            <p:nvPr/>
          </p:nvSpPr>
          <p:spPr bwMode="auto">
            <a:xfrm>
              <a:off x="1654" y="3855"/>
              <a:ext cx="42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Double Blind Test?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0" name="Rectangle 157"/>
            <p:cNvSpPr>
              <a:spLocks noChangeArrowheads="1"/>
            </p:cNvSpPr>
            <p:nvPr/>
          </p:nvSpPr>
          <p:spPr bwMode="auto">
            <a:xfrm>
              <a:off x="2053" y="3856"/>
              <a:ext cx="7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Wingdings" pitchFamily="2" charset="2"/>
                  <a:cs typeface="Arial" pitchFamily="34" charset="0"/>
                </a:rPr>
                <a:t>q</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1" name="Rectangle 158"/>
            <p:cNvSpPr>
              <a:spLocks noChangeArrowheads="1"/>
            </p:cNvSpPr>
            <p:nvPr/>
          </p:nvSpPr>
          <p:spPr bwMode="auto">
            <a:xfrm>
              <a:off x="2089" y="3855"/>
              <a:ext cx="13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Yes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2" name="Rectangle 159"/>
            <p:cNvSpPr>
              <a:spLocks noChangeArrowheads="1"/>
            </p:cNvSpPr>
            <p:nvPr/>
          </p:nvSpPr>
          <p:spPr bwMode="auto">
            <a:xfrm>
              <a:off x="2201" y="3856"/>
              <a:ext cx="7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Wingdings" pitchFamily="2" charset="2"/>
                  <a:cs typeface="Arial" pitchFamily="34" charset="0"/>
                </a:rPr>
                <a:t>q</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3" name="Rectangle 160"/>
            <p:cNvSpPr>
              <a:spLocks noChangeArrowheads="1"/>
            </p:cNvSpPr>
            <p:nvPr/>
          </p:nvSpPr>
          <p:spPr bwMode="auto">
            <a:xfrm>
              <a:off x="2236" y="3855"/>
              <a:ext cx="7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4" name="Rectangle 161"/>
            <p:cNvSpPr>
              <a:spLocks noChangeArrowheads="1"/>
            </p:cNvSpPr>
            <p:nvPr/>
          </p:nvSpPr>
          <p:spPr bwMode="auto">
            <a:xfrm>
              <a:off x="2289" y="3855"/>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5" name="Rectangle 162"/>
            <p:cNvSpPr>
              <a:spLocks noChangeArrowheads="1"/>
            </p:cNvSpPr>
            <p:nvPr/>
          </p:nvSpPr>
          <p:spPr bwMode="auto">
            <a:xfrm>
              <a:off x="1654" y="390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6" name="Rectangle 163"/>
            <p:cNvSpPr>
              <a:spLocks noChangeArrowheads="1"/>
            </p:cNvSpPr>
            <p:nvPr/>
          </p:nvSpPr>
          <p:spPr bwMode="auto">
            <a:xfrm>
              <a:off x="3744" y="3855"/>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7" name="Rectangle 164"/>
            <p:cNvSpPr>
              <a:spLocks noChangeArrowheads="1"/>
            </p:cNvSpPr>
            <p:nvPr/>
          </p:nvSpPr>
          <p:spPr bwMode="auto">
            <a:xfrm>
              <a:off x="1632" y="385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Rectangle 165"/>
            <p:cNvSpPr>
              <a:spLocks noChangeArrowheads="1"/>
            </p:cNvSpPr>
            <p:nvPr/>
          </p:nvSpPr>
          <p:spPr bwMode="auto">
            <a:xfrm>
              <a:off x="1634" y="3854"/>
              <a:ext cx="88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Rectangle 166"/>
            <p:cNvSpPr>
              <a:spLocks noChangeArrowheads="1"/>
            </p:cNvSpPr>
            <p:nvPr/>
          </p:nvSpPr>
          <p:spPr bwMode="auto">
            <a:xfrm>
              <a:off x="2517" y="3854"/>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Rectangle 167"/>
            <p:cNvSpPr>
              <a:spLocks noChangeArrowheads="1"/>
            </p:cNvSpPr>
            <p:nvPr/>
          </p:nvSpPr>
          <p:spPr bwMode="auto">
            <a:xfrm>
              <a:off x="2518" y="3854"/>
              <a:ext cx="1247"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Rectangle 168"/>
            <p:cNvSpPr>
              <a:spLocks noChangeArrowheads="1"/>
            </p:cNvSpPr>
            <p:nvPr/>
          </p:nvSpPr>
          <p:spPr bwMode="auto">
            <a:xfrm>
              <a:off x="3765" y="385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Rectangle 169"/>
            <p:cNvSpPr>
              <a:spLocks noChangeArrowheads="1"/>
            </p:cNvSpPr>
            <p:nvPr/>
          </p:nvSpPr>
          <p:spPr bwMode="auto">
            <a:xfrm>
              <a:off x="1632" y="3855"/>
              <a:ext cx="2" cy="1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Rectangle 170"/>
            <p:cNvSpPr>
              <a:spLocks noChangeArrowheads="1"/>
            </p:cNvSpPr>
            <p:nvPr/>
          </p:nvSpPr>
          <p:spPr bwMode="auto">
            <a:xfrm>
              <a:off x="1632"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Rectangle 171"/>
            <p:cNvSpPr>
              <a:spLocks noChangeArrowheads="1"/>
            </p:cNvSpPr>
            <p:nvPr/>
          </p:nvSpPr>
          <p:spPr bwMode="auto">
            <a:xfrm>
              <a:off x="1632"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Rectangle 172"/>
            <p:cNvSpPr>
              <a:spLocks noChangeArrowheads="1"/>
            </p:cNvSpPr>
            <p:nvPr/>
          </p:nvSpPr>
          <p:spPr bwMode="auto">
            <a:xfrm>
              <a:off x="1634" y="4014"/>
              <a:ext cx="8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Rectangle 173"/>
            <p:cNvSpPr>
              <a:spLocks noChangeArrowheads="1"/>
            </p:cNvSpPr>
            <p:nvPr/>
          </p:nvSpPr>
          <p:spPr bwMode="auto">
            <a:xfrm>
              <a:off x="2514"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Rectangle 174"/>
            <p:cNvSpPr>
              <a:spLocks noChangeArrowheads="1"/>
            </p:cNvSpPr>
            <p:nvPr/>
          </p:nvSpPr>
          <p:spPr bwMode="auto">
            <a:xfrm>
              <a:off x="2516" y="4014"/>
              <a:ext cx="124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Rectangle 175"/>
            <p:cNvSpPr>
              <a:spLocks noChangeArrowheads="1"/>
            </p:cNvSpPr>
            <p:nvPr/>
          </p:nvSpPr>
          <p:spPr bwMode="auto">
            <a:xfrm>
              <a:off x="3765" y="3855"/>
              <a:ext cx="2" cy="1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Rectangle 176"/>
            <p:cNvSpPr>
              <a:spLocks noChangeArrowheads="1"/>
            </p:cNvSpPr>
            <p:nvPr/>
          </p:nvSpPr>
          <p:spPr bwMode="auto">
            <a:xfrm>
              <a:off x="3765"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Rectangle 177"/>
            <p:cNvSpPr>
              <a:spLocks noChangeArrowheads="1"/>
            </p:cNvSpPr>
            <p:nvPr/>
          </p:nvSpPr>
          <p:spPr bwMode="auto">
            <a:xfrm>
              <a:off x="3765"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1" name="Rectangle 178"/>
            <p:cNvSpPr>
              <a:spLocks noChangeArrowheads="1"/>
            </p:cNvSpPr>
            <p:nvPr/>
          </p:nvSpPr>
          <p:spPr bwMode="auto">
            <a:xfrm>
              <a:off x="1654" y="4016"/>
              <a:ext cx="1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Revised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2" name="Rectangle 179"/>
            <p:cNvSpPr>
              <a:spLocks noChangeArrowheads="1"/>
            </p:cNvSpPr>
            <p:nvPr/>
          </p:nvSpPr>
          <p:spPr bwMode="auto">
            <a:xfrm>
              <a:off x="1776" y="4016"/>
              <a:ext cx="5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3" name="Rectangle 180"/>
            <p:cNvSpPr>
              <a:spLocks noChangeArrowheads="1"/>
            </p:cNvSpPr>
            <p:nvPr/>
          </p:nvSpPr>
          <p:spPr bwMode="auto">
            <a:xfrm>
              <a:off x="1811" y="4016"/>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4" name="Rectangle 181"/>
            <p:cNvSpPr>
              <a:spLocks noChangeArrowheads="1"/>
            </p:cNvSpPr>
            <p:nvPr/>
          </p:nvSpPr>
          <p:spPr bwMode="auto">
            <a:xfrm>
              <a:off x="1821" y="4016"/>
              <a:ext cx="5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5" name="Rectangle 182"/>
            <p:cNvSpPr>
              <a:spLocks noChangeArrowheads="1"/>
            </p:cNvSpPr>
            <p:nvPr/>
          </p:nvSpPr>
          <p:spPr bwMode="auto">
            <a:xfrm>
              <a:off x="1856" y="4016"/>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6" name="Rectangle 183"/>
            <p:cNvSpPr>
              <a:spLocks noChangeArrowheads="1"/>
            </p:cNvSpPr>
            <p:nvPr/>
          </p:nvSpPr>
          <p:spPr bwMode="auto">
            <a:xfrm>
              <a:off x="1866" y="4016"/>
              <a:ext cx="5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7" name="Rectangle 184"/>
            <p:cNvSpPr>
              <a:spLocks noChangeArrowheads="1"/>
            </p:cNvSpPr>
            <p:nvPr/>
          </p:nvSpPr>
          <p:spPr bwMode="auto">
            <a:xfrm>
              <a:off x="1901"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8" name="Rectangle 185"/>
            <p:cNvSpPr>
              <a:spLocks noChangeArrowheads="1"/>
            </p:cNvSpPr>
            <p:nvPr/>
          </p:nvSpPr>
          <p:spPr bwMode="auto">
            <a:xfrm>
              <a:off x="1936"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9" name="Rectangle 186"/>
            <p:cNvSpPr>
              <a:spLocks noChangeArrowheads="1"/>
            </p:cNvSpPr>
            <p:nvPr/>
          </p:nvSpPr>
          <p:spPr bwMode="auto">
            <a:xfrm>
              <a:off x="2076"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0" name="Rectangle 187"/>
            <p:cNvSpPr>
              <a:spLocks noChangeArrowheads="1"/>
            </p:cNvSpPr>
            <p:nvPr/>
          </p:nvSpPr>
          <p:spPr bwMode="auto">
            <a:xfrm>
              <a:off x="2217"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1" name="Rectangle 188"/>
            <p:cNvSpPr>
              <a:spLocks noChangeArrowheads="1"/>
            </p:cNvSpPr>
            <p:nvPr/>
          </p:nvSpPr>
          <p:spPr bwMode="auto">
            <a:xfrm>
              <a:off x="2358" y="4016"/>
              <a:ext cx="75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UNIVERSITY OF IOWA HOSPITALS AND 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2" name="Rectangle 189"/>
            <p:cNvSpPr>
              <a:spLocks noChangeArrowheads="1"/>
            </p:cNvSpPr>
            <p:nvPr/>
          </p:nvSpPr>
          <p:spPr bwMode="auto">
            <a:xfrm>
              <a:off x="3081"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3" name="Rectangle 190"/>
            <p:cNvSpPr>
              <a:spLocks noChangeArrowheads="1"/>
            </p:cNvSpPr>
            <p:nvPr/>
          </p:nvSpPr>
          <p:spPr bwMode="auto">
            <a:xfrm>
              <a:off x="1654"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4" name="Rectangle 191"/>
            <p:cNvSpPr>
              <a:spLocks noChangeArrowheads="1"/>
            </p:cNvSpPr>
            <p:nvPr/>
          </p:nvSpPr>
          <p:spPr bwMode="auto">
            <a:xfrm>
              <a:off x="1795"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5" name="Rectangle 192"/>
            <p:cNvSpPr>
              <a:spLocks noChangeArrowheads="1"/>
            </p:cNvSpPr>
            <p:nvPr/>
          </p:nvSpPr>
          <p:spPr bwMode="auto">
            <a:xfrm>
              <a:off x="1804"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6" name="Rectangle 193"/>
            <p:cNvSpPr>
              <a:spLocks noChangeArrowheads="1"/>
            </p:cNvSpPr>
            <p:nvPr/>
          </p:nvSpPr>
          <p:spPr bwMode="auto">
            <a:xfrm>
              <a:off x="1936"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7" name="Rectangle 194"/>
            <p:cNvSpPr>
              <a:spLocks noChangeArrowheads="1"/>
            </p:cNvSpPr>
            <p:nvPr/>
          </p:nvSpPr>
          <p:spPr bwMode="auto">
            <a:xfrm>
              <a:off x="2076"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8" name="Rectangle 195"/>
            <p:cNvSpPr>
              <a:spLocks noChangeArrowheads="1"/>
            </p:cNvSpPr>
            <p:nvPr/>
          </p:nvSpPr>
          <p:spPr bwMode="auto">
            <a:xfrm>
              <a:off x="2217"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9" name="Rectangle 196"/>
            <p:cNvSpPr>
              <a:spLocks noChangeArrowheads="1"/>
            </p:cNvSpPr>
            <p:nvPr/>
          </p:nvSpPr>
          <p:spPr bwMode="auto">
            <a:xfrm>
              <a:off x="2358" y="4052"/>
              <a:ext cx="7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0" name="Rectangle 197"/>
            <p:cNvSpPr>
              <a:spLocks noChangeArrowheads="1"/>
            </p:cNvSpPr>
            <p:nvPr/>
          </p:nvSpPr>
          <p:spPr bwMode="auto">
            <a:xfrm>
              <a:off x="2419" y="4052"/>
              <a:ext cx="58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200 Hawkins Drive, Iowa City, IA  52242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1" name="Rectangle 198"/>
            <p:cNvSpPr>
              <a:spLocks noChangeArrowheads="1"/>
            </p:cNvSpPr>
            <p:nvPr/>
          </p:nvSpPr>
          <p:spPr bwMode="auto">
            <a:xfrm>
              <a:off x="2977"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96986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Investigational Drug Services (IDS)	</a:t>
            </a:r>
            <a:endParaRPr lang="en-US" dirty="0"/>
          </a:p>
        </p:txBody>
      </p:sp>
      <p:sp>
        <p:nvSpPr>
          <p:cNvPr id="3" name="Content Placeholder 2"/>
          <p:cNvSpPr>
            <a:spLocks noGrp="1"/>
          </p:cNvSpPr>
          <p:nvPr>
            <p:ph idx="1"/>
          </p:nvPr>
        </p:nvSpPr>
        <p:spPr>
          <a:xfrm>
            <a:off x="1066800" y="1600200"/>
            <a:ext cx="7315200" cy="4525963"/>
          </a:xfrm>
        </p:spPr>
        <p:txBody>
          <a:bodyPr/>
          <a:lstStyle/>
          <a:p>
            <a:r>
              <a:rPr lang="en-US" dirty="0" smtClean="0"/>
              <a:t>IDS </a:t>
            </a:r>
            <a:r>
              <a:rPr lang="en-US" dirty="0"/>
              <a:t>is required to dispense study medications and must approve studies prior to UI IRB approval being granted</a:t>
            </a:r>
            <a:r>
              <a:rPr lang="en-US" dirty="0" smtClean="0"/>
              <a:t>.</a:t>
            </a:r>
          </a:p>
          <a:p>
            <a:r>
              <a:rPr lang="en-US" dirty="0" smtClean="0"/>
              <a:t>IDS pharmacy is located at elevator M, lower level.</a:t>
            </a:r>
          </a:p>
          <a:p>
            <a:r>
              <a:rPr lang="en-US" dirty="0" smtClean="0"/>
              <a:t>Email your protocol and pharmacy manual directly to IDS to receive approval. </a:t>
            </a:r>
          </a:p>
          <a:p>
            <a:r>
              <a:rPr lang="en-US" dirty="0"/>
              <a:t>More information: </a:t>
            </a:r>
            <a:r>
              <a:rPr lang="en-US" dirty="0">
                <a:hlinkClick r:id="rId3"/>
              </a:rPr>
              <a:t>https://</a:t>
            </a:r>
            <a:r>
              <a:rPr lang="en-US" dirty="0" smtClean="0">
                <a:hlinkClick r:id="rId3"/>
              </a:rPr>
              <a:t>www.uihealthcare.org/2column.aspx?id=231324</a:t>
            </a:r>
            <a:r>
              <a:rPr lang="en-US" dirty="0" smtClean="0"/>
              <a:t> </a:t>
            </a:r>
          </a:p>
        </p:txBody>
      </p:sp>
    </p:spTree>
    <p:extLst>
      <p:ext uri="{BB962C8B-B14F-4D97-AF65-F5344CB8AC3E}">
        <p14:creationId xmlns:p14="http://schemas.microsoft.com/office/powerpoint/2010/main" val="117835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819400" y="1524000"/>
            <a:ext cx="3810000" cy="48006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Investigational Drug Service (IDS)</a:t>
            </a:r>
            <a:endParaRPr lang="en-US" dirty="0"/>
          </a:p>
        </p:txBody>
      </p:sp>
      <p:grpSp>
        <p:nvGrpSpPr>
          <p:cNvPr id="5874" name="Group 787"/>
          <p:cNvGrpSpPr>
            <a:grpSpLocks noChangeAspect="1"/>
          </p:cNvGrpSpPr>
          <p:nvPr/>
        </p:nvGrpSpPr>
        <p:grpSpPr bwMode="auto">
          <a:xfrm>
            <a:off x="2865438" y="1587500"/>
            <a:ext cx="3633788" cy="4624388"/>
            <a:chOff x="1805" y="1000"/>
            <a:chExt cx="2289" cy="2913"/>
          </a:xfrm>
          <a:noFill/>
        </p:grpSpPr>
        <p:sp>
          <p:nvSpPr>
            <p:cNvPr id="5875" name="AutoShape 786"/>
            <p:cNvSpPr>
              <a:spLocks noChangeAspect="1" noChangeArrowheads="1" noTextEdit="1"/>
            </p:cNvSpPr>
            <p:nvPr/>
          </p:nvSpPr>
          <p:spPr bwMode="auto">
            <a:xfrm>
              <a:off x="1872" y="1056"/>
              <a:ext cx="2222" cy="28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876" name="Group 988"/>
            <p:cNvGrpSpPr>
              <a:grpSpLocks/>
            </p:cNvGrpSpPr>
            <p:nvPr/>
          </p:nvGrpSpPr>
          <p:grpSpPr bwMode="auto">
            <a:xfrm>
              <a:off x="1828" y="1000"/>
              <a:ext cx="2121" cy="1320"/>
              <a:chOff x="1828" y="1000"/>
              <a:chExt cx="2121" cy="1320"/>
            </a:xfrm>
            <a:grpFill/>
          </p:grpSpPr>
          <p:sp>
            <p:nvSpPr>
              <p:cNvPr id="6455" name="Rectangle 788"/>
              <p:cNvSpPr>
                <a:spLocks noChangeArrowheads="1"/>
              </p:cNvSpPr>
              <p:nvPr/>
            </p:nvSpPr>
            <p:spPr bwMode="auto">
              <a:xfrm>
                <a:off x="1897" y="1000"/>
                <a:ext cx="34"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6" name="Rectangle 789"/>
              <p:cNvSpPr>
                <a:spLocks noChangeArrowheads="1"/>
              </p:cNvSpPr>
              <p:nvPr/>
            </p:nvSpPr>
            <p:spPr bwMode="auto">
              <a:xfrm>
                <a:off x="2581" y="1055"/>
                <a:ext cx="697"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Department of Pharmaceutical Care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7" name="Rectangle 790"/>
              <p:cNvSpPr>
                <a:spLocks noChangeArrowheads="1"/>
              </p:cNvSpPr>
              <p:nvPr/>
            </p:nvSpPr>
            <p:spPr bwMode="auto">
              <a:xfrm>
                <a:off x="3218" y="1055"/>
                <a:ext cx="3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8" name="Rectangle 791"/>
              <p:cNvSpPr>
                <a:spLocks noChangeArrowheads="1"/>
              </p:cNvSpPr>
              <p:nvPr/>
            </p:nvSpPr>
            <p:spPr bwMode="auto">
              <a:xfrm>
                <a:off x="2536" y="1106"/>
                <a:ext cx="785"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University of Iowa Hospitals and 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9" name="Rectangle 792"/>
              <p:cNvSpPr>
                <a:spLocks noChangeArrowheads="1"/>
              </p:cNvSpPr>
              <p:nvPr/>
            </p:nvSpPr>
            <p:spPr bwMode="auto">
              <a:xfrm>
                <a:off x="3262" y="1106"/>
                <a:ext cx="3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0" name="Rectangle 793"/>
              <p:cNvSpPr>
                <a:spLocks noChangeArrowheads="1"/>
              </p:cNvSpPr>
              <p:nvPr/>
            </p:nvSpPr>
            <p:spPr bwMode="auto">
              <a:xfrm>
                <a:off x="2899" y="115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1" name="Rectangle 794"/>
              <p:cNvSpPr>
                <a:spLocks noChangeArrowheads="1"/>
              </p:cNvSpPr>
              <p:nvPr/>
            </p:nvSpPr>
            <p:spPr bwMode="auto">
              <a:xfrm>
                <a:off x="2192" y="1194"/>
                <a:ext cx="1174"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Investigational Drug Study Standard Charge Worksheet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2" name="Rectangle 795"/>
              <p:cNvSpPr>
                <a:spLocks noChangeArrowheads="1"/>
              </p:cNvSpPr>
              <p:nvPr/>
            </p:nvSpPr>
            <p:spPr bwMode="auto">
              <a:xfrm>
                <a:off x="3264" y="1194"/>
                <a:ext cx="32"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3" name="Rectangle 796"/>
              <p:cNvSpPr>
                <a:spLocks noChangeArrowheads="1"/>
              </p:cNvSpPr>
              <p:nvPr/>
            </p:nvSpPr>
            <p:spPr bwMode="auto">
              <a:xfrm>
                <a:off x="3275" y="1194"/>
                <a:ext cx="217"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for FY 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4" name="Rectangle 797"/>
              <p:cNvSpPr>
                <a:spLocks noChangeArrowheads="1"/>
              </p:cNvSpPr>
              <p:nvPr/>
            </p:nvSpPr>
            <p:spPr bwMode="auto">
              <a:xfrm>
                <a:off x="3458"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5" name="Rectangle 798"/>
              <p:cNvSpPr>
                <a:spLocks noChangeArrowheads="1"/>
              </p:cNvSpPr>
              <p:nvPr/>
            </p:nvSpPr>
            <p:spPr bwMode="auto">
              <a:xfrm>
                <a:off x="3480"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6" name="Rectangle 799"/>
              <p:cNvSpPr>
                <a:spLocks noChangeArrowheads="1"/>
              </p:cNvSpPr>
              <p:nvPr/>
            </p:nvSpPr>
            <p:spPr bwMode="auto">
              <a:xfrm>
                <a:off x="3502" y="1194"/>
                <a:ext cx="36"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7" name="Rectangle 800"/>
              <p:cNvSpPr>
                <a:spLocks noChangeArrowheads="1"/>
              </p:cNvSpPr>
              <p:nvPr/>
            </p:nvSpPr>
            <p:spPr bwMode="auto">
              <a:xfrm>
                <a:off x="3517" y="1194"/>
                <a:ext cx="68"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8" name="Rectangle 801"/>
              <p:cNvSpPr>
                <a:spLocks noChangeArrowheads="1"/>
              </p:cNvSpPr>
              <p:nvPr/>
            </p:nvSpPr>
            <p:spPr bwMode="auto">
              <a:xfrm>
                <a:off x="3562"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9" name="Rectangle 802"/>
              <p:cNvSpPr>
                <a:spLocks noChangeArrowheads="1"/>
              </p:cNvSpPr>
              <p:nvPr/>
            </p:nvSpPr>
            <p:spPr bwMode="auto">
              <a:xfrm>
                <a:off x="3584"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0" name="Rectangle 803"/>
              <p:cNvSpPr>
                <a:spLocks noChangeArrowheads="1"/>
              </p:cNvSpPr>
              <p:nvPr/>
            </p:nvSpPr>
            <p:spPr bwMode="auto">
              <a:xfrm>
                <a:off x="3606" y="1194"/>
                <a:ext cx="32"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1" name="Rectangle 804"/>
              <p:cNvSpPr>
                <a:spLocks noChangeArrowheads="1"/>
              </p:cNvSpPr>
              <p:nvPr/>
            </p:nvSpPr>
            <p:spPr bwMode="auto">
              <a:xfrm>
                <a:off x="1897" y="124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2" name="Rectangle 805"/>
              <p:cNvSpPr>
                <a:spLocks noChangeArrowheads="1"/>
              </p:cNvSpPr>
              <p:nvPr/>
            </p:nvSpPr>
            <p:spPr bwMode="auto">
              <a:xfrm>
                <a:off x="1897" y="1284"/>
                <a:ext cx="49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Submit completed worksheet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3" name="Rectangle 806"/>
              <p:cNvSpPr>
                <a:spLocks noChangeArrowheads="1"/>
              </p:cNvSpPr>
              <p:nvPr/>
            </p:nvSpPr>
            <p:spPr bwMode="auto">
              <a:xfrm>
                <a:off x="2372" y="1284"/>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4" name="Rectangle 807"/>
              <p:cNvSpPr>
                <a:spLocks noChangeArrowheads="1"/>
              </p:cNvSpPr>
              <p:nvPr/>
            </p:nvSpPr>
            <p:spPr bwMode="auto">
              <a:xfrm>
                <a:off x="2382" y="1284"/>
                <a:ext cx="22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electronicall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5" name="Rectangle 808"/>
              <p:cNvSpPr>
                <a:spLocks noChangeArrowheads="1"/>
              </p:cNvSpPr>
              <p:nvPr/>
            </p:nvSpPr>
            <p:spPr bwMode="auto">
              <a:xfrm>
                <a:off x="2588" y="1284"/>
                <a:ext cx="34"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6" name="Rectangle 809"/>
              <p:cNvSpPr>
                <a:spLocks noChangeArrowheads="1"/>
              </p:cNvSpPr>
              <p:nvPr/>
            </p:nvSpPr>
            <p:spPr bwMode="auto">
              <a:xfrm>
                <a:off x="2606" y="1284"/>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7" name="Rectangle 810"/>
              <p:cNvSpPr>
                <a:spLocks noChangeArrowheads="1"/>
              </p:cNvSpPr>
              <p:nvPr/>
            </p:nvSpPr>
            <p:spPr bwMode="auto">
              <a:xfrm>
                <a:off x="2616" y="1284"/>
                <a:ext cx="68"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to 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8" name="Rectangle 811"/>
              <p:cNvSpPr>
                <a:spLocks noChangeArrowheads="1"/>
              </p:cNvSpPr>
              <p:nvPr/>
            </p:nvSpPr>
            <p:spPr bwMode="auto">
              <a:xfrm>
                <a:off x="2669" y="1284"/>
                <a:ext cx="5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he Investigational Drug Service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9" name="Rectangle 812"/>
              <p:cNvSpPr>
                <a:spLocks noChangeArrowheads="1"/>
              </p:cNvSpPr>
              <p:nvPr/>
            </p:nvSpPr>
            <p:spPr bwMode="auto">
              <a:xfrm>
                <a:off x="3197" y="1284"/>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0" name="Rectangle 813"/>
              <p:cNvSpPr>
                <a:spLocks noChangeArrowheads="1"/>
              </p:cNvSpPr>
              <p:nvPr/>
            </p:nvSpPr>
            <p:spPr bwMode="auto">
              <a:xfrm>
                <a:off x="3207" y="1284"/>
                <a:ext cx="9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with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1" name="Rectangle 814"/>
              <p:cNvSpPr>
                <a:spLocks noChangeArrowheads="1"/>
              </p:cNvSpPr>
              <p:nvPr/>
            </p:nvSpPr>
            <p:spPr bwMode="auto">
              <a:xfrm>
                <a:off x="3289" y="1284"/>
                <a:ext cx="3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the IRB application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2" name="Rectangle 815"/>
              <p:cNvSpPr>
                <a:spLocks noChangeArrowheads="1"/>
              </p:cNvSpPr>
              <p:nvPr/>
            </p:nvSpPr>
            <p:spPr bwMode="auto">
              <a:xfrm>
                <a:off x="3617" y="1284"/>
                <a:ext cx="12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Pleas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3" name="Rectangle 816"/>
              <p:cNvSpPr>
                <a:spLocks noChangeArrowheads="1"/>
              </p:cNvSpPr>
              <p:nvPr/>
            </p:nvSpPr>
            <p:spPr bwMode="auto">
              <a:xfrm>
                <a:off x="3726" y="1284"/>
                <a:ext cx="12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e note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4" name="Rectangle 817"/>
              <p:cNvSpPr>
                <a:spLocks noChangeArrowheads="1"/>
              </p:cNvSpPr>
              <p:nvPr/>
            </p:nvSpPr>
            <p:spPr bwMode="auto">
              <a:xfrm>
                <a:off x="1897" y="1330"/>
                <a:ext cx="479"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worksheet contains 2 pages.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5" name="Rectangle 818"/>
              <p:cNvSpPr>
                <a:spLocks noChangeArrowheads="1"/>
              </p:cNvSpPr>
              <p:nvPr/>
            </p:nvSpPr>
            <p:spPr bwMode="auto">
              <a:xfrm>
                <a:off x="2361" y="1330"/>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6" name="Rectangle 819"/>
              <p:cNvSpPr>
                <a:spLocks noChangeArrowheads="1"/>
              </p:cNvSpPr>
              <p:nvPr/>
            </p:nvSpPr>
            <p:spPr bwMode="auto">
              <a:xfrm>
                <a:off x="1897" y="1377"/>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7" name="Rectangle 820"/>
              <p:cNvSpPr>
                <a:spLocks noChangeArrowheads="1"/>
              </p:cNvSpPr>
              <p:nvPr/>
            </p:nvSpPr>
            <p:spPr bwMode="auto">
              <a:xfrm>
                <a:off x="1897" y="1422"/>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8" name="Rectangle 821"/>
              <p:cNvSpPr>
                <a:spLocks noChangeArrowheads="1"/>
              </p:cNvSpPr>
              <p:nvPr/>
            </p:nvSpPr>
            <p:spPr bwMode="auto">
              <a:xfrm>
                <a:off x="1907" y="1422"/>
                <a:ext cx="141"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NOTE: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9" name="Rectangle 822"/>
              <p:cNvSpPr>
                <a:spLocks noChangeArrowheads="1"/>
              </p:cNvSpPr>
              <p:nvPr/>
            </p:nvSpPr>
            <p:spPr bwMode="auto">
              <a:xfrm>
                <a:off x="2033" y="1422"/>
                <a:ext cx="26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The fees below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0" name="Rectangle 823"/>
              <p:cNvSpPr>
                <a:spLocks noChangeArrowheads="1"/>
              </p:cNvSpPr>
              <p:nvPr/>
            </p:nvSpPr>
            <p:spPr bwMode="auto">
              <a:xfrm>
                <a:off x="2283" y="1422"/>
                <a:ext cx="80"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1" name="Rectangle 824"/>
              <p:cNvSpPr>
                <a:spLocks noChangeArrowheads="1"/>
              </p:cNvSpPr>
              <p:nvPr/>
            </p:nvSpPr>
            <p:spPr bwMode="auto">
              <a:xfrm>
                <a:off x="2347" y="1422"/>
                <a:ext cx="15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effective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2" name="Rectangle 825"/>
              <p:cNvSpPr>
                <a:spLocks noChangeArrowheads="1"/>
              </p:cNvSpPr>
              <p:nvPr/>
            </p:nvSpPr>
            <p:spPr bwMode="auto">
              <a:xfrm>
                <a:off x="2482" y="1422"/>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3" name="Rectangle 826"/>
              <p:cNvSpPr>
                <a:spLocks noChangeArrowheads="1"/>
              </p:cNvSpPr>
              <p:nvPr/>
            </p:nvSpPr>
            <p:spPr bwMode="auto">
              <a:xfrm>
                <a:off x="2492" y="1422"/>
                <a:ext cx="8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July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4" name="Rectangle 827"/>
              <p:cNvSpPr>
                <a:spLocks noChangeArrowheads="1"/>
              </p:cNvSpPr>
              <p:nvPr/>
            </p:nvSpPr>
            <p:spPr bwMode="auto">
              <a:xfrm>
                <a:off x="2559" y="1422"/>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5" name="Rectangle 828"/>
              <p:cNvSpPr>
                <a:spLocks noChangeArrowheads="1"/>
              </p:cNvSpPr>
              <p:nvPr/>
            </p:nvSpPr>
            <p:spPr bwMode="auto">
              <a:xfrm>
                <a:off x="2569" y="1422"/>
                <a:ext cx="5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6" name="Rectangle 829"/>
              <p:cNvSpPr>
                <a:spLocks noChangeArrowheads="1"/>
              </p:cNvSpPr>
              <p:nvPr/>
            </p:nvSpPr>
            <p:spPr bwMode="auto">
              <a:xfrm>
                <a:off x="2610" y="1422"/>
                <a:ext cx="7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201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7" name="Rectangle 830"/>
              <p:cNvSpPr>
                <a:spLocks noChangeArrowheads="1"/>
              </p:cNvSpPr>
              <p:nvPr/>
            </p:nvSpPr>
            <p:spPr bwMode="auto">
              <a:xfrm>
                <a:off x="2671" y="1422"/>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8" name="Rectangle 831"/>
              <p:cNvSpPr>
                <a:spLocks noChangeArrowheads="1"/>
              </p:cNvSpPr>
              <p:nvPr/>
            </p:nvSpPr>
            <p:spPr bwMode="auto">
              <a:xfrm>
                <a:off x="2691" y="1422"/>
                <a:ext cx="797"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It is anticipated that fees will be adjusted again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9" name="Rectangle 832"/>
              <p:cNvSpPr>
                <a:spLocks noChangeArrowheads="1"/>
              </p:cNvSpPr>
              <p:nvPr/>
            </p:nvSpPr>
            <p:spPr bwMode="auto">
              <a:xfrm>
                <a:off x="3478" y="1422"/>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0" name="Rectangle 833"/>
              <p:cNvSpPr>
                <a:spLocks noChangeArrowheads="1"/>
              </p:cNvSpPr>
              <p:nvPr/>
            </p:nvSpPr>
            <p:spPr bwMode="auto">
              <a:xfrm>
                <a:off x="3488" y="1422"/>
                <a:ext cx="22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on July 1, 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1" name="Rectangle 834"/>
              <p:cNvSpPr>
                <a:spLocks noChangeArrowheads="1"/>
              </p:cNvSpPr>
              <p:nvPr/>
            </p:nvSpPr>
            <p:spPr bwMode="auto">
              <a:xfrm>
                <a:off x="3696" y="1422"/>
                <a:ext cx="5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2" name="Rectangle 835"/>
              <p:cNvSpPr>
                <a:spLocks noChangeArrowheads="1"/>
              </p:cNvSpPr>
              <p:nvPr/>
            </p:nvSpPr>
            <p:spPr bwMode="auto">
              <a:xfrm>
                <a:off x="3737" y="1422"/>
                <a:ext cx="140"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If the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3" name="Rectangle 836"/>
              <p:cNvSpPr>
                <a:spLocks noChangeArrowheads="1"/>
              </p:cNvSpPr>
              <p:nvPr/>
            </p:nvSpPr>
            <p:spPr bwMode="auto">
              <a:xfrm>
                <a:off x="1897" y="1469"/>
                <a:ext cx="578"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protocol will extend for more than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4" name="Rectangle 837"/>
              <p:cNvSpPr>
                <a:spLocks noChangeArrowheads="1"/>
              </p:cNvSpPr>
              <p:nvPr/>
            </p:nvSpPr>
            <p:spPr bwMode="auto">
              <a:xfrm>
                <a:off x="2462" y="1469"/>
                <a:ext cx="28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one year, please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5" name="Rectangle 838"/>
              <p:cNvSpPr>
                <a:spLocks noChangeArrowheads="1"/>
              </p:cNvSpPr>
              <p:nvPr/>
            </p:nvSpPr>
            <p:spPr bwMode="auto">
              <a:xfrm>
                <a:off x="2736" y="1469"/>
                <a:ext cx="261"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include at least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6" name="Rectangle 839"/>
              <p:cNvSpPr>
                <a:spLocks noChangeArrowheads="1"/>
              </p:cNvSpPr>
              <p:nvPr/>
            </p:nvSpPr>
            <p:spPr bwMode="auto">
              <a:xfrm>
                <a:off x="2982" y="1469"/>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7" name="Rectangle 840"/>
              <p:cNvSpPr>
                <a:spLocks noChangeArrowheads="1"/>
              </p:cNvSpPr>
              <p:nvPr/>
            </p:nvSpPr>
            <p:spPr bwMode="auto">
              <a:xfrm>
                <a:off x="2992" y="1469"/>
                <a:ext cx="4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8" name="Rectangle 841"/>
              <p:cNvSpPr>
                <a:spLocks noChangeArrowheads="1"/>
              </p:cNvSpPr>
              <p:nvPr/>
            </p:nvSpPr>
            <p:spPr bwMode="auto">
              <a:xfrm>
                <a:off x="3022" y="1469"/>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9" name="Rectangle 842"/>
              <p:cNvSpPr>
                <a:spLocks noChangeArrowheads="1"/>
              </p:cNvSpPr>
              <p:nvPr/>
            </p:nvSpPr>
            <p:spPr bwMode="auto">
              <a:xfrm>
                <a:off x="3043" y="1469"/>
                <a:ext cx="390"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increase in your bud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0" name="Rectangle 843"/>
              <p:cNvSpPr>
                <a:spLocks noChangeArrowheads="1"/>
              </p:cNvSpPr>
              <p:nvPr/>
            </p:nvSpPr>
            <p:spPr bwMode="auto">
              <a:xfrm>
                <a:off x="3419" y="1469"/>
                <a:ext cx="44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get for administrative and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1" name="Rectangle 844"/>
              <p:cNvSpPr>
                <a:spLocks noChangeArrowheads="1"/>
              </p:cNvSpPr>
              <p:nvPr/>
            </p:nvSpPr>
            <p:spPr bwMode="auto">
              <a:xfrm>
                <a:off x="1897" y="1516"/>
                <a:ext cx="35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dispensing fees, and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2" name="Rectangle 845"/>
              <p:cNvSpPr>
                <a:spLocks noChangeArrowheads="1"/>
              </p:cNvSpPr>
              <p:nvPr/>
            </p:nvSpPr>
            <p:spPr bwMode="auto">
              <a:xfrm>
                <a:off x="2233" y="1516"/>
                <a:ext cx="14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at least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3" name="Rectangle 846"/>
              <p:cNvSpPr>
                <a:spLocks noChangeArrowheads="1"/>
              </p:cNvSpPr>
              <p:nvPr/>
            </p:nvSpPr>
            <p:spPr bwMode="auto">
              <a:xfrm>
                <a:off x="2361" y="1516"/>
                <a:ext cx="1507"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10% for drugs or supplies not provided by sponsors.  For questions or clarifications, please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4" name="Rectangle 847"/>
              <p:cNvSpPr>
                <a:spLocks noChangeArrowheads="1"/>
              </p:cNvSpPr>
              <p:nvPr/>
            </p:nvSpPr>
            <p:spPr bwMode="auto">
              <a:xfrm>
                <a:off x="1897" y="1562"/>
                <a:ext cx="548"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contact the Investigational Drug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5" name="Rectangle 848"/>
              <p:cNvSpPr>
                <a:spLocks noChangeArrowheads="1"/>
              </p:cNvSpPr>
              <p:nvPr/>
            </p:nvSpPr>
            <p:spPr bwMode="auto">
              <a:xfrm>
                <a:off x="2433" y="1562"/>
                <a:ext cx="14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Service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6" name="Rectangle 849"/>
              <p:cNvSpPr>
                <a:spLocks noChangeArrowheads="1"/>
              </p:cNvSpPr>
              <p:nvPr/>
            </p:nvSpPr>
            <p:spPr bwMode="auto">
              <a:xfrm>
                <a:off x="2562" y="1562"/>
                <a:ext cx="21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at (319) 356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7" name="Rectangle 850"/>
              <p:cNvSpPr>
                <a:spLocks noChangeArrowheads="1"/>
              </p:cNvSpPr>
              <p:nvPr/>
            </p:nvSpPr>
            <p:spPr bwMode="auto">
              <a:xfrm>
                <a:off x="2761" y="1562"/>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8" name="Rectangle 851"/>
              <p:cNvSpPr>
                <a:spLocks noChangeArrowheads="1"/>
              </p:cNvSpPr>
              <p:nvPr/>
            </p:nvSpPr>
            <p:spPr bwMode="auto">
              <a:xfrm>
                <a:off x="2775" y="1562"/>
                <a:ext cx="9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2577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9" name="Rectangle 852"/>
              <p:cNvSpPr>
                <a:spLocks noChangeArrowheads="1"/>
              </p:cNvSpPr>
              <p:nvPr/>
            </p:nvSpPr>
            <p:spPr bwMode="auto">
              <a:xfrm>
                <a:off x="2856" y="1562"/>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0" name="Rectangle 853"/>
              <p:cNvSpPr>
                <a:spLocks noChangeArrowheads="1"/>
              </p:cNvSpPr>
              <p:nvPr/>
            </p:nvSpPr>
            <p:spPr bwMode="auto">
              <a:xfrm>
                <a:off x="2875" y="1562"/>
                <a:ext cx="14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Theresa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1" name="Rectangle 854"/>
              <p:cNvSpPr>
                <a:spLocks noChangeArrowheads="1"/>
              </p:cNvSpPr>
              <p:nvPr/>
            </p:nvSpPr>
            <p:spPr bwMode="auto">
              <a:xfrm>
                <a:off x="3005" y="1562"/>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2" name="Rectangle 855"/>
              <p:cNvSpPr>
                <a:spLocks noChangeArrowheads="1"/>
              </p:cNvSpPr>
              <p:nvPr/>
            </p:nvSpPr>
            <p:spPr bwMode="auto">
              <a:xfrm>
                <a:off x="3018" y="1562"/>
                <a:ext cx="32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Hobbs@uiowa.edu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3" name="Rectangle 856"/>
              <p:cNvSpPr>
                <a:spLocks noChangeArrowheads="1"/>
              </p:cNvSpPr>
              <p:nvPr/>
            </p:nvSpPr>
            <p:spPr bwMode="auto">
              <a:xfrm>
                <a:off x="3328" y="1562"/>
                <a:ext cx="3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4" name="Rectangle 857"/>
              <p:cNvSpPr>
                <a:spLocks noChangeArrowheads="1"/>
              </p:cNvSpPr>
              <p:nvPr/>
            </p:nvSpPr>
            <p:spPr bwMode="auto">
              <a:xfrm>
                <a:off x="3352" y="1562"/>
                <a:ext cx="14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Kristine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5" name="Rectangle 858"/>
              <p:cNvSpPr>
                <a:spLocks noChangeArrowheads="1"/>
              </p:cNvSpPr>
              <p:nvPr/>
            </p:nvSpPr>
            <p:spPr bwMode="auto">
              <a:xfrm>
                <a:off x="3481" y="1562"/>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6" name="Rectangle 859"/>
              <p:cNvSpPr>
                <a:spLocks noChangeArrowheads="1"/>
              </p:cNvSpPr>
              <p:nvPr/>
            </p:nvSpPr>
            <p:spPr bwMode="auto">
              <a:xfrm>
                <a:off x="3495" y="1562"/>
                <a:ext cx="35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Johnson@uiowa.edu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7" name="Rectangle 860"/>
              <p:cNvSpPr>
                <a:spLocks noChangeArrowheads="1"/>
              </p:cNvSpPr>
              <p:nvPr/>
            </p:nvSpPr>
            <p:spPr bwMode="auto">
              <a:xfrm>
                <a:off x="3834" y="1562"/>
                <a:ext cx="8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8" name="Rectangle 861"/>
              <p:cNvSpPr>
                <a:spLocks noChangeArrowheads="1"/>
              </p:cNvSpPr>
              <p:nvPr/>
            </p:nvSpPr>
            <p:spPr bwMode="auto">
              <a:xfrm>
                <a:off x="2875" y="1603"/>
                <a:ext cx="45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9" name="Rectangle 862"/>
              <p:cNvSpPr>
                <a:spLocks noChangeArrowheads="1"/>
              </p:cNvSpPr>
              <p:nvPr/>
            </p:nvSpPr>
            <p:spPr bwMode="auto">
              <a:xfrm>
                <a:off x="3352" y="1603"/>
                <a:ext cx="48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0" name="Rectangle 863"/>
              <p:cNvSpPr>
                <a:spLocks noChangeArrowheads="1"/>
              </p:cNvSpPr>
              <p:nvPr/>
            </p:nvSpPr>
            <p:spPr bwMode="auto">
              <a:xfrm>
                <a:off x="1897" y="1608"/>
                <a:ext cx="1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Angela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1" name="Rectangle 864"/>
              <p:cNvSpPr>
                <a:spLocks noChangeArrowheads="1"/>
              </p:cNvSpPr>
              <p:nvPr/>
            </p:nvSpPr>
            <p:spPr bwMode="auto">
              <a:xfrm>
                <a:off x="2011" y="1608"/>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2" name="Rectangle 865"/>
              <p:cNvSpPr>
                <a:spLocks noChangeArrowheads="1"/>
              </p:cNvSpPr>
              <p:nvPr/>
            </p:nvSpPr>
            <p:spPr bwMode="auto">
              <a:xfrm>
                <a:off x="2025" y="1608"/>
                <a:ext cx="34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Merriss@uiowa.edu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3" name="Rectangle 866"/>
              <p:cNvSpPr>
                <a:spLocks noChangeArrowheads="1"/>
              </p:cNvSpPr>
              <p:nvPr/>
            </p:nvSpPr>
            <p:spPr bwMode="auto">
              <a:xfrm>
                <a:off x="2354" y="1608"/>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4" name="Rectangle 867"/>
              <p:cNvSpPr>
                <a:spLocks noChangeArrowheads="1"/>
              </p:cNvSpPr>
              <p:nvPr/>
            </p:nvSpPr>
            <p:spPr bwMode="auto">
              <a:xfrm>
                <a:off x="2374" y="1608"/>
                <a:ext cx="19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Thank you.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5" name="Rectangle 868"/>
              <p:cNvSpPr>
                <a:spLocks noChangeArrowheads="1"/>
              </p:cNvSpPr>
              <p:nvPr/>
            </p:nvSpPr>
            <p:spPr bwMode="auto">
              <a:xfrm>
                <a:off x="2553" y="1608"/>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6" name="Rectangle 869"/>
              <p:cNvSpPr>
                <a:spLocks noChangeArrowheads="1"/>
              </p:cNvSpPr>
              <p:nvPr/>
            </p:nvSpPr>
            <p:spPr bwMode="auto">
              <a:xfrm>
                <a:off x="1897" y="1650"/>
                <a:ext cx="457"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7" name="Rectangle 870"/>
              <p:cNvSpPr>
                <a:spLocks noChangeArrowheads="1"/>
              </p:cNvSpPr>
              <p:nvPr/>
            </p:nvSpPr>
            <p:spPr bwMode="auto">
              <a:xfrm>
                <a:off x="1897"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8" name="Rectangle 871"/>
              <p:cNvSpPr>
                <a:spLocks noChangeArrowheads="1"/>
              </p:cNvSpPr>
              <p:nvPr/>
            </p:nvSpPr>
            <p:spPr bwMode="auto">
              <a:xfrm>
                <a:off x="1897" y="169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9" name="Rectangle 872"/>
              <p:cNvSpPr>
                <a:spLocks noChangeArrowheads="1"/>
              </p:cNvSpPr>
              <p:nvPr/>
            </p:nvSpPr>
            <p:spPr bwMode="auto">
              <a:xfrm>
                <a:off x="1897" y="1730"/>
                <a:ext cx="30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Principal Investigator: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0" name="Rectangle 873"/>
              <p:cNvSpPr>
                <a:spLocks noChangeArrowheads="1"/>
              </p:cNvSpPr>
              <p:nvPr/>
            </p:nvSpPr>
            <p:spPr bwMode="auto">
              <a:xfrm>
                <a:off x="2201" y="173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1" name="Rectangle 874"/>
              <p:cNvSpPr>
                <a:spLocks noChangeArrowheads="1"/>
              </p:cNvSpPr>
              <p:nvPr/>
            </p:nvSpPr>
            <p:spPr bwMode="auto">
              <a:xfrm>
                <a:off x="2380"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2" name="Rectangle 875"/>
              <p:cNvSpPr>
                <a:spLocks noChangeArrowheads="1"/>
              </p:cNvSpPr>
              <p:nvPr/>
            </p:nvSpPr>
            <p:spPr bwMode="auto">
              <a:xfrm>
                <a:off x="2809"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3" name="Rectangle 876"/>
              <p:cNvSpPr>
                <a:spLocks noChangeArrowheads="1"/>
              </p:cNvSpPr>
              <p:nvPr/>
            </p:nvSpPr>
            <p:spPr bwMode="auto">
              <a:xfrm>
                <a:off x="2863"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4" name="Rectangle 877"/>
              <p:cNvSpPr>
                <a:spLocks noChangeArrowheads="1"/>
              </p:cNvSpPr>
              <p:nvPr/>
            </p:nvSpPr>
            <p:spPr bwMode="auto">
              <a:xfrm>
                <a:off x="2863" y="1693"/>
                <a:ext cx="24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Type of Dispenses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5" name="Rectangle 878"/>
              <p:cNvSpPr>
                <a:spLocks noChangeArrowheads="1"/>
              </p:cNvSpPr>
              <p:nvPr/>
            </p:nvSpPr>
            <p:spPr bwMode="auto">
              <a:xfrm>
                <a:off x="3103" y="169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6" name="Rectangle 879"/>
              <p:cNvSpPr>
                <a:spLocks noChangeArrowheads="1"/>
              </p:cNvSpPr>
              <p:nvPr/>
            </p:nvSpPr>
            <p:spPr bwMode="auto">
              <a:xfrm>
                <a:off x="3111" y="1693"/>
                <a:ext cx="18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(see section II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7" name="Rectangle 880"/>
              <p:cNvSpPr>
                <a:spLocks noChangeArrowheads="1"/>
              </p:cNvSpPr>
              <p:nvPr/>
            </p:nvSpPr>
            <p:spPr bwMode="auto">
              <a:xfrm>
                <a:off x="3293" y="1693"/>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8" name="Rectangle 881"/>
              <p:cNvSpPr>
                <a:spLocks noChangeArrowheads="1"/>
              </p:cNvSpPr>
              <p:nvPr/>
            </p:nvSpPr>
            <p:spPr bwMode="auto">
              <a:xfrm>
                <a:off x="3311" y="1693"/>
                <a:ext cx="3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9" name="Rectangle 882"/>
              <p:cNvSpPr>
                <a:spLocks noChangeArrowheads="1"/>
              </p:cNvSpPr>
              <p:nvPr/>
            </p:nvSpPr>
            <p:spPr bwMode="auto">
              <a:xfrm>
                <a:off x="3333" y="1693"/>
                <a:ext cx="9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elow):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0" name="Rectangle 883"/>
              <p:cNvSpPr>
                <a:spLocks noChangeArrowheads="1"/>
              </p:cNvSpPr>
              <p:nvPr/>
            </p:nvSpPr>
            <p:spPr bwMode="auto">
              <a:xfrm>
                <a:off x="3415" y="169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1" name="Rectangle 884"/>
              <p:cNvSpPr>
                <a:spLocks noChangeArrowheads="1"/>
              </p:cNvSpPr>
              <p:nvPr/>
            </p:nvSpPr>
            <p:spPr bwMode="auto">
              <a:xfrm>
                <a:off x="1897"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2" name="Rectangle 885"/>
              <p:cNvSpPr>
                <a:spLocks noChangeArrowheads="1"/>
              </p:cNvSpPr>
              <p:nvPr/>
            </p:nvSpPr>
            <p:spPr bwMode="auto">
              <a:xfrm>
                <a:off x="1897" y="1806"/>
                <a:ext cx="16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Study Title: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3" name="Rectangle 886"/>
              <p:cNvSpPr>
                <a:spLocks noChangeArrowheads="1"/>
              </p:cNvSpPr>
              <p:nvPr/>
            </p:nvSpPr>
            <p:spPr bwMode="auto">
              <a:xfrm>
                <a:off x="2050" y="180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 name="Rectangle 887"/>
              <p:cNvSpPr>
                <a:spLocks noChangeArrowheads="1"/>
              </p:cNvSpPr>
              <p:nvPr/>
            </p:nvSpPr>
            <p:spPr bwMode="auto">
              <a:xfrm>
                <a:off x="2380"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5" name="Rectangle 888"/>
              <p:cNvSpPr>
                <a:spLocks noChangeArrowheads="1"/>
              </p:cNvSpPr>
              <p:nvPr/>
            </p:nvSpPr>
            <p:spPr bwMode="auto">
              <a:xfrm>
                <a:off x="2809"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6" name="Rectangle 889"/>
              <p:cNvSpPr>
                <a:spLocks noChangeArrowheads="1"/>
              </p:cNvSpPr>
              <p:nvPr/>
            </p:nvSpPr>
            <p:spPr bwMode="auto">
              <a:xfrm>
                <a:off x="2863"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7" name="Rectangle 890"/>
              <p:cNvSpPr>
                <a:spLocks noChangeArrowheads="1"/>
              </p:cNvSpPr>
              <p:nvPr/>
            </p:nvSpPr>
            <p:spPr bwMode="auto">
              <a:xfrm>
                <a:off x="2863" y="1806"/>
                <a:ext cx="33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Estimated # of Dispenses/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8" name="Rectangle 891"/>
              <p:cNvSpPr>
                <a:spLocks noChangeArrowheads="1"/>
              </p:cNvSpPr>
              <p:nvPr/>
            </p:nvSpPr>
            <p:spPr bwMode="auto">
              <a:xfrm>
                <a:off x="3200" y="1806"/>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9" name="Rectangle 892"/>
              <p:cNvSpPr>
                <a:spLocks noChangeArrowheads="1"/>
              </p:cNvSpPr>
              <p:nvPr/>
            </p:nvSpPr>
            <p:spPr bwMode="auto">
              <a:xfrm>
                <a:off x="3217" y="1806"/>
                <a:ext cx="9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atient/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0" name="Rectangle 893"/>
              <p:cNvSpPr>
                <a:spLocks noChangeArrowheads="1"/>
              </p:cNvSpPr>
              <p:nvPr/>
            </p:nvSpPr>
            <p:spPr bwMode="auto">
              <a:xfrm>
                <a:off x="3298" y="1806"/>
                <a:ext cx="3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1" name="Rectangle 894"/>
              <p:cNvSpPr>
                <a:spLocks noChangeArrowheads="1"/>
              </p:cNvSpPr>
              <p:nvPr/>
            </p:nvSpPr>
            <p:spPr bwMode="auto">
              <a:xfrm>
                <a:off x="3322" y="1806"/>
                <a:ext cx="6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2" name="Rectangle 895"/>
              <p:cNvSpPr>
                <a:spLocks noChangeArrowheads="1"/>
              </p:cNvSpPr>
              <p:nvPr/>
            </p:nvSpPr>
            <p:spPr bwMode="auto">
              <a:xfrm>
                <a:off x="3370" y="180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3" name="Rectangle 896"/>
              <p:cNvSpPr>
                <a:spLocks noChangeArrowheads="1"/>
              </p:cNvSpPr>
              <p:nvPr/>
            </p:nvSpPr>
            <p:spPr bwMode="auto">
              <a:xfrm>
                <a:off x="1875" y="1767"/>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4" name="Rectangle 897"/>
              <p:cNvSpPr>
                <a:spLocks noChangeArrowheads="1"/>
              </p:cNvSpPr>
              <p:nvPr/>
            </p:nvSpPr>
            <p:spPr bwMode="auto">
              <a:xfrm>
                <a:off x="2358" y="176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5" name="Rectangle 898"/>
              <p:cNvSpPr>
                <a:spLocks noChangeArrowheads="1"/>
              </p:cNvSpPr>
              <p:nvPr/>
            </p:nvSpPr>
            <p:spPr bwMode="auto">
              <a:xfrm>
                <a:off x="2360" y="1767"/>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6" name="Rectangle 899"/>
              <p:cNvSpPr>
                <a:spLocks noChangeArrowheads="1"/>
              </p:cNvSpPr>
              <p:nvPr/>
            </p:nvSpPr>
            <p:spPr bwMode="auto">
              <a:xfrm>
                <a:off x="2841" y="1767"/>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7" name="Rectangle 900"/>
              <p:cNvSpPr>
                <a:spLocks noChangeArrowheads="1"/>
              </p:cNvSpPr>
              <p:nvPr/>
            </p:nvSpPr>
            <p:spPr bwMode="auto">
              <a:xfrm>
                <a:off x="1897"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8" name="Rectangle 901"/>
              <p:cNvSpPr>
                <a:spLocks noChangeArrowheads="1"/>
              </p:cNvSpPr>
              <p:nvPr/>
            </p:nvSpPr>
            <p:spPr bwMode="auto">
              <a:xfrm>
                <a:off x="1897" y="188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9" name="Rectangle 902"/>
              <p:cNvSpPr>
                <a:spLocks noChangeArrowheads="1"/>
              </p:cNvSpPr>
              <p:nvPr/>
            </p:nvSpPr>
            <p:spPr bwMode="auto">
              <a:xfrm>
                <a:off x="2380"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0" name="Rectangle 903"/>
              <p:cNvSpPr>
                <a:spLocks noChangeArrowheads="1"/>
              </p:cNvSpPr>
              <p:nvPr/>
            </p:nvSpPr>
            <p:spPr bwMode="auto">
              <a:xfrm>
                <a:off x="2809"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1" name="Rectangle 904"/>
              <p:cNvSpPr>
                <a:spLocks noChangeArrowheads="1"/>
              </p:cNvSpPr>
              <p:nvPr/>
            </p:nvSpPr>
            <p:spPr bwMode="auto">
              <a:xfrm>
                <a:off x="2863"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2" name="Rectangle 905"/>
              <p:cNvSpPr>
                <a:spLocks noChangeArrowheads="1"/>
              </p:cNvSpPr>
              <p:nvPr/>
            </p:nvSpPr>
            <p:spPr bwMode="auto">
              <a:xfrm>
                <a:off x="2863" y="1882"/>
                <a:ext cx="20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Estimated #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3" name="Rectangle 906"/>
              <p:cNvSpPr>
                <a:spLocks noChangeArrowheads="1"/>
              </p:cNvSpPr>
              <p:nvPr/>
            </p:nvSpPr>
            <p:spPr bwMode="auto">
              <a:xfrm>
                <a:off x="3060" y="1882"/>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4" name="Rectangle 907"/>
              <p:cNvSpPr>
                <a:spLocks noChangeArrowheads="1"/>
              </p:cNvSpPr>
              <p:nvPr/>
            </p:nvSpPr>
            <p:spPr bwMode="auto">
              <a:xfrm>
                <a:off x="3077" y="1882"/>
                <a:ext cx="10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atients/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5" name="Rectangle 908"/>
              <p:cNvSpPr>
                <a:spLocks noChangeArrowheads="1"/>
              </p:cNvSpPr>
              <p:nvPr/>
            </p:nvSpPr>
            <p:spPr bwMode="auto">
              <a:xfrm>
                <a:off x="3171" y="1882"/>
                <a:ext cx="3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6" name="Rectangle 909"/>
              <p:cNvSpPr>
                <a:spLocks noChangeArrowheads="1"/>
              </p:cNvSpPr>
              <p:nvPr/>
            </p:nvSpPr>
            <p:spPr bwMode="auto">
              <a:xfrm>
                <a:off x="3194" y="1882"/>
                <a:ext cx="6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7" name="Rectangle 910"/>
              <p:cNvSpPr>
                <a:spLocks noChangeArrowheads="1"/>
              </p:cNvSpPr>
              <p:nvPr/>
            </p:nvSpPr>
            <p:spPr bwMode="auto">
              <a:xfrm>
                <a:off x="3242" y="188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8" name="Rectangle 911"/>
              <p:cNvSpPr>
                <a:spLocks noChangeArrowheads="1"/>
              </p:cNvSpPr>
              <p:nvPr/>
            </p:nvSpPr>
            <p:spPr bwMode="auto">
              <a:xfrm>
                <a:off x="1875" y="1843"/>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9" name="Rectangle 912"/>
              <p:cNvSpPr>
                <a:spLocks noChangeArrowheads="1"/>
              </p:cNvSpPr>
              <p:nvPr/>
            </p:nvSpPr>
            <p:spPr bwMode="auto">
              <a:xfrm>
                <a:off x="2358" y="1843"/>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0" name="Rectangle 913"/>
              <p:cNvSpPr>
                <a:spLocks noChangeArrowheads="1"/>
              </p:cNvSpPr>
              <p:nvPr/>
            </p:nvSpPr>
            <p:spPr bwMode="auto">
              <a:xfrm>
                <a:off x="2360" y="1843"/>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1" name="Rectangle 914"/>
              <p:cNvSpPr>
                <a:spLocks noChangeArrowheads="1"/>
              </p:cNvSpPr>
              <p:nvPr/>
            </p:nvSpPr>
            <p:spPr bwMode="auto">
              <a:xfrm>
                <a:off x="2841" y="1843"/>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2" name="Rectangle 915"/>
              <p:cNvSpPr>
                <a:spLocks noChangeArrowheads="1"/>
              </p:cNvSpPr>
              <p:nvPr/>
            </p:nvSpPr>
            <p:spPr bwMode="auto">
              <a:xfrm>
                <a:off x="1897" y="1962"/>
                <a:ext cx="35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IRB Number (if available):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3" name="Rectangle 916"/>
              <p:cNvSpPr>
                <a:spLocks noChangeArrowheads="1"/>
              </p:cNvSpPr>
              <p:nvPr/>
            </p:nvSpPr>
            <p:spPr bwMode="auto">
              <a:xfrm>
                <a:off x="2247"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 name="Rectangle 917"/>
              <p:cNvSpPr>
                <a:spLocks noChangeArrowheads="1"/>
              </p:cNvSpPr>
              <p:nvPr/>
            </p:nvSpPr>
            <p:spPr bwMode="auto">
              <a:xfrm>
                <a:off x="2380"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5" name="Rectangle 918"/>
              <p:cNvSpPr>
                <a:spLocks noChangeArrowheads="1"/>
              </p:cNvSpPr>
              <p:nvPr/>
            </p:nvSpPr>
            <p:spPr bwMode="auto">
              <a:xfrm>
                <a:off x="2809"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6" name="Rectangle 919"/>
              <p:cNvSpPr>
                <a:spLocks noChangeArrowheads="1"/>
              </p:cNvSpPr>
              <p:nvPr/>
            </p:nvSpPr>
            <p:spPr bwMode="auto">
              <a:xfrm>
                <a:off x="2863" y="1962"/>
                <a:ext cx="38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Estimated Duration of 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7" name="Rectangle 920"/>
              <p:cNvSpPr>
                <a:spLocks noChangeArrowheads="1"/>
              </p:cNvSpPr>
              <p:nvPr/>
            </p:nvSpPr>
            <p:spPr bwMode="auto">
              <a:xfrm>
                <a:off x="3242"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8" name="Rectangle 921"/>
              <p:cNvSpPr>
                <a:spLocks noChangeArrowheads="1"/>
              </p:cNvSpPr>
              <p:nvPr/>
            </p:nvSpPr>
            <p:spPr bwMode="auto">
              <a:xfrm>
                <a:off x="1875" y="1920"/>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9" name="Rectangle 922"/>
              <p:cNvSpPr>
                <a:spLocks noChangeArrowheads="1"/>
              </p:cNvSpPr>
              <p:nvPr/>
            </p:nvSpPr>
            <p:spPr bwMode="auto">
              <a:xfrm>
                <a:off x="2358" y="192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0" name="Rectangle 923"/>
              <p:cNvSpPr>
                <a:spLocks noChangeArrowheads="1"/>
              </p:cNvSpPr>
              <p:nvPr/>
            </p:nvSpPr>
            <p:spPr bwMode="auto">
              <a:xfrm>
                <a:off x="2360" y="1920"/>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1" name="Rectangle 924"/>
              <p:cNvSpPr>
                <a:spLocks noChangeArrowheads="1"/>
              </p:cNvSpPr>
              <p:nvPr/>
            </p:nvSpPr>
            <p:spPr bwMode="auto">
              <a:xfrm>
                <a:off x="2841" y="1920"/>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2" name="Rectangle 925"/>
              <p:cNvSpPr>
                <a:spLocks noChangeArrowheads="1"/>
              </p:cNvSpPr>
              <p:nvPr/>
            </p:nvSpPr>
            <p:spPr bwMode="auto">
              <a:xfrm>
                <a:off x="1897" y="2039"/>
                <a:ext cx="21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Contact Person: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3" name="Rectangle 926"/>
              <p:cNvSpPr>
                <a:spLocks noChangeArrowheads="1"/>
              </p:cNvSpPr>
              <p:nvPr/>
            </p:nvSpPr>
            <p:spPr bwMode="auto">
              <a:xfrm>
                <a:off x="2102" y="203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 name="Rectangle 927"/>
              <p:cNvSpPr>
                <a:spLocks noChangeArrowheads="1"/>
              </p:cNvSpPr>
              <p:nvPr/>
            </p:nvSpPr>
            <p:spPr bwMode="auto">
              <a:xfrm>
                <a:off x="2380" y="200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5" name="Rectangle 928"/>
              <p:cNvSpPr>
                <a:spLocks noChangeArrowheads="1"/>
              </p:cNvSpPr>
              <p:nvPr/>
            </p:nvSpPr>
            <p:spPr bwMode="auto">
              <a:xfrm>
                <a:off x="2809" y="200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6" name="Rectangle 929"/>
              <p:cNvSpPr>
                <a:spLocks noChangeArrowheads="1"/>
              </p:cNvSpPr>
              <p:nvPr/>
            </p:nvSpPr>
            <p:spPr bwMode="auto">
              <a:xfrm>
                <a:off x="2863" y="200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7" name="Rectangle 930"/>
              <p:cNvSpPr>
                <a:spLocks noChangeArrowheads="1"/>
              </p:cNvSpPr>
              <p:nvPr/>
            </p:nvSpPr>
            <p:spPr bwMode="auto">
              <a:xfrm>
                <a:off x="2863" y="2039"/>
                <a:ext cx="9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Email: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8" name="Rectangle 931"/>
              <p:cNvSpPr>
                <a:spLocks noChangeArrowheads="1"/>
              </p:cNvSpPr>
              <p:nvPr/>
            </p:nvSpPr>
            <p:spPr bwMode="auto">
              <a:xfrm>
                <a:off x="2949" y="203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9" name="Rectangle 932"/>
              <p:cNvSpPr>
                <a:spLocks noChangeArrowheads="1"/>
              </p:cNvSpPr>
              <p:nvPr/>
            </p:nvSpPr>
            <p:spPr bwMode="auto">
              <a:xfrm>
                <a:off x="1875" y="2000"/>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0" name="Rectangle 933"/>
              <p:cNvSpPr>
                <a:spLocks noChangeArrowheads="1"/>
              </p:cNvSpPr>
              <p:nvPr/>
            </p:nvSpPr>
            <p:spPr bwMode="auto">
              <a:xfrm>
                <a:off x="2358" y="200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1" name="Rectangle 934"/>
              <p:cNvSpPr>
                <a:spLocks noChangeArrowheads="1"/>
              </p:cNvSpPr>
              <p:nvPr/>
            </p:nvSpPr>
            <p:spPr bwMode="auto">
              <a:xfrm>
                <a:off x="2360" y="2000"/>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2" name="Rectangle 935"/>
              <p:cNvSpPr>
                <a:spLocks noChangeArrowheads="1"/>
              </p:cNvSpPr>
              <p:nvPr/>
            </p:nvSpPr>
            <p:spPr bwMode="auto">
              <a:xfrm>
                <a:off x="2841" y="2000"/>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3" name="Rectangle 936"/>
              <p:cNvSpPr>
                <a:spLocks noChangeArrowheads="1"/>
              </p:cNvSpPr>
              <p:nvPr/>
            </p:nvSpPr>
            <p:spPr bwMode="auto">
              <a:xfrm>
                <a:off x="1897"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4" name="Rectangle 937"/>
              <p:cNvSpPr>
                <a:spLocks noChangeArrowheads="1"/>
              </p:cNvSpPr>
              <p:nvPr/>
            </p:nvSpPr>
            <p:spPr bwMode="auto">
              <a:xfrm>
                <a:off x="1897" y="2115"/>
                <a:ext cx="8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5" name="Rectangle 938"/>
              <p:cNvSpPr>
                <a:spLocks noChangeArrowheads="1"/>
              </p:cNvSpPr>
              <p:nvPr/>
            </p:nvSpPr>
            <p:spPr bwMode="auto">
              <a:xfrm>
                <a:off x="1966" y="21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6" name="Rectangle 939"/>
              <p:cNvSpPr>
                <a:spLocks noChangeArrowheads="1"/>
              </p:cNvSpPr>
              <p:nvPr/>
            </p:nvSpPr>
            <p:spPr bwMode="auto">
              <a:xfrm>
                <a:off x="2380"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7" name="Rectangle 940"/>
              <p:cNvSpPr>
                <a:spLocks noChangeArrowheads="1"/>
              </p:cNvSpPr>
              <p:nvPr/>
            </p:nvSpPr>
            <p:spPr bwMode="auto">
              <a:xfrm>
                <a:off x="2809"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8" name="Rectangle 941"/>
              <p:cNvSpPr>
                <a:spLocks noChangeArrowheads="1"/>
              </p:cNvSpPr>
              <p:nvPr/>
            </p:nvSpPr>
            <p:spPr bwMode="auto">
              <a:xfrm>
                <a:off x="2863"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9" name="Rectangle 942"/>
              <p:cNvSpPr>
                <a:spLocks noChangeArrowheads="1"/>
              </p:cNvSpPr>
              <p:nvPr/>
            </p:nvSpPr>
            <p:spPr bwMode="auto">
              <a:xfrm>
                <a:off x="2863" y="2115"/>
                <a:ext cx="20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Phone/Pager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0" name="Rectangle 943"/>
              <p:cNvSpPr>
                <a:spLocks noChangeArrowheads="1"/>
              </p:cNvSpPr>
              <p:nvPr/>
            </p:nvSpPr>
            <p:spPr bwMode="auto">
              <a:xfrm>
                <a:off x="3060" y="21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1" name="Rectangle 944"/>
              <p:cNvSpPr>
                <a:spLocks noChangeArrowheads="1"/>
              </p:cNvSpPr>
              <p:nvPr/>
            </p:nvSpPr>
            <p:spPr bwMode="auto">
              <a:xfrm>
                <a:off x="1875" y="2076"/>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2" name="Rectangle 945"/>
              <p:cNvSpPr>
                <a:spLocks noChangeArrowheads="1"/>
              </p:cNvSpPr>
              <p:nvPr/>
            </p:nvSpPr>
            <p:spPr bwMode="auto">
              <a:xfrm>
                <a:off x="2358" y="207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3" name="Rectangle 946"/>
              <p:cNvSpPr>
                <a:spLocks noChangeArrowheads="1"/>
              </p:cNvSpPr>
              <p:nvPr/>
            </p:nvSpPr>
            <p:spPr bwMode="auto">
              <a:xfrm>
                <a:off x="2360" y="2076"/>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4" name="Rectangle 947"/>
              <p:cNvSpPr>
                <a:spLocks noChangeArrowheads="1"/>
              </p:cNvSpPr>
              <p:nvPr/>
            </p:nvSpPr>
            <p:spPr bwMode="auto">
              <a:xfrm>
                <a:off x="2841" y="2076"/>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5" name="Rectangle 948"/>
              <p:cNvSpPr>
                <a:spLocks noChangeArrowheads="1"/>
              </p:cNvSpPr>
              <p:nvPr/>
            </p:nvSpPr>
            <p:spPr bwMode="auto">
              <a:xfrm>
                <a:off x="1897" y="215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6" name="Rectangle 949"/>
              <p:cNvSpPr>
                <a:spLocks noChangeArrowheads="1"/>
              </p:cNvSpPr>
              <p:nvPr/>
            </p:nvSpPr>
            <p:spPr bwMode="auto">
              <a:xfrm>
                <a:off x="1897" y="2192"/>
                <a:ext cx="41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Grant Account Number (MFK):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7" name="Rectangle 950"/>
              <p:cNvSpPr>
                <a:spLocks noChangeArrowheads="1"/>
              </p:cNvSpPr>
              <p:nvPr/>
            </p:nvSpPr>
            <p:spPr bwMode="auto">
              <a:xfrm>
                <a:off x="2310" y="219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8" name="Rectangle 951"/>
              <p:cNvSpPr>
                <a:spLocks noChangeArrowheads="1"/>
              </p:cNvSpPr>
              <p:nvPr/>
            </p:nvSpPr>
            <p:spPr bwMode="auto">
              <a:xfrm>
                <a:off x="1897" y="2224"/>
                <a:ext cx="41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9" name="Rectangle 952"/>
              <p:cNvSpPr>
                <a:spLocks noChangeArrowheads="1"/>
              </p:cNvSpPr>
              <p:nvPr/>
            </p:nvSpPr>
            <p:spPr bwMode="auto">
              <a:xfrm>
                <a:off x="1875" y="2152"/>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0" name="Rectangle 953"/>
              <p:cNvSpPr>
                <a:spLocks noChangeArrowheads="1"/>
              </p:cNvSpPr>
              <p:nvPr/>
            </p:nvSpPr>
            <p:spPr bwMode="auto">
              <a:xfrm>
                <a:off x="2358" y="2152"/>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1" name="Rectangle 954"/>
              <p:cNvSpPr>
                <a:spLocks noChangeArrowheads="1"/>
              </p:cNvSpPr>
              <p:nvPr/>
            </p:nvSpPr>
            <p:spPr bwMode="auto">
              <a:xfrm>
                <a:off x="2360" y="2152"/>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2" name="Rectangle 955"/>
              <p:cNvSpPr>
                <a:spLocks noChangeArrowheads="1"/>
              </p:cNvSpPr>
              <p:nvPr/>
            </p:nvSpPr>
            <p:spPr bwMode="auto">
              <a:xfrm>
                <a:off x="2787" y="2152"/>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3" name="Rectangle 956"/>
              <p:cNvSpPr>
                <a:spLocks noChangeArrowheads="1"/>
              </p:cNvSpPr>
              <p:nvPr/>
            </p:nvSpPr>
            <p:spPr bwMode="auto">
              <a:xfrm>
                <a:off x="2789" y="2152"/>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4" name="Rectangle 957"/>
              <p:cNvSpPr>
                <a:spLocks noChangeArrowheads="1"/>
              </p:cNvSpPr>
              <p:nvPr/>
            </p:nvSpPr>
            <p:spPr bwMode="auto">
              <a:xfrm>
                <a:off x="2841" y="2152"/>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5" name="Rectangle 958"/>
              <p:cNvSpPr>
                <a:spLocks noChangeArrowheads="1"/>
              </p:cNvSpPr>
              <p:nvPr/>
            </p:nvSpPr>
            <p:spPr bwMode="auto">
              <a:xfrm>
                <a:off x="2843" y="2152"/>
                <a:ext cx="110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6" name="Rectangle 959"/>
              <p:cNvSpPr>
                <a:spLocks noChangeArrowheads="1"/>
              </p:cNvSpPr>
              <p:nvPr/>
            </p:nvSpPr>
            <p:spPr bwMode="auto">
              <a:xfrm>
                <a:off x="182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27" name="Rectangle 960"/>
              <p:cNvSpPr>
                <a:spLocks noChangeArrowheads="1"/>
              </p:cNvSpPr>
              <p:nvPr/>
            </p:nvSpPr>
            <p:spPr bwMode="auto">
              <a:xfrm>
                <a:off x="188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28" name="Rectangle 961"/>
              <p:cNvSpPr>
                <a:spLocks noChangeArrowheads="1"/>
              </p:cNvSpPr>
              <p:nvPr/>
            </p:nvSpPr>
            <p:spPr bwMode="auto">
              <a:xfrm>
                <a:off x="193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29" name="Rectangle 962"/>
              <p:cNvSpPr>
                <a:spLocks noChangeArrowheads="1"/>
              </p:cNvSpPr>
              <p:nvPr/>
            </p:nvSpPr>
            <p:spPr bwMode="auto">
              <a:xfrm>
                <a:off x="198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0" name="Rectangle 963"/>
              <p:cNvSpPr>
                <a:spLocks noChangeArrowheads="1"/>
              </p:cNvSpPr>
              <p:nvPr/>
            </p:nvSpPr>
            <p:spPr bwMode="auto">
              <a:xfrm>
                <a:off x="2039"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1" name="Rectangle 964"/>
              <p:cNvSpPr>
                <a:spLocks noChangeArrowheads="1"/>
              </p:cNvSpPr>
              <p:nvPr/>
            </p:nvSpPr>
            <p:spPr bwMode="auto">
              <a:xfrm>
                <a:off x="209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2" name="Rectangle 965"/>
              <p:cNvSpPr>
                <a:spLocks noChangeArrowheads="1"/>
              </p:cNvSpPr>
              <p:nvPr/>
            </p:nvSpPr>
            <p:spPr bwMode="auto">
              <a:xfrm>
                <a:off x="214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3" name="Rectangle 966"/>
              <p:cNvSpPr>
                <a:spLocks noChangeArrowheads="1"/>
              </p:cNvSpPr>
              <p:nvPr/>
            </p:nvSpPr>
            <p:spPr bwMode="auto">
              <a:xfrm>
                <a:off x="2192"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4" name="Rectangle 967"/>
              <p:cNvSpPr>
                <a:spLocks noChangeArrowheads="1"/>
              </p:cNvSpPr>
              <p:nvPr/>
            </p:nvSpPr>
            <p:spPr bwMode="auto">
              <a:xfrm>
                <a:off x="225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5" name="Rectangle 968"/>
              <p:cNvSpPr>
                <a:spLocks noChangeArrowheads="1"/>
              </p:cNvSpPr>
              <p:nvPr/>
            </p:nvSpPr>
            <p:spPr bwMode="auto">
              <a:xfrm>
                <a:off x="230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6" name="Rectangle 969"/>
              <p:cNvSpPr>
                <a:spLocks noChangeArrowheads="1"/>
              </p:cNvSpPr>
              <p:nvPr/>
            </p:nvSpPr>
            <p:spPr bwMode="auto">
              <a:xfrm>
                <a:off x="2355"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7" name="Rectangle 970"/>
              <p:cNvSpPr>
                <a:spLocks noChangeArrowheads="1"/>
              </p:cNvSpPr>
              <p:nvPr/>
            </p:nvSpPr>
            <p:spPr bwMode="auto">
              <a:xfrm>
                <a:off x="240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8" name="Rectangle 971"/>
              <p:cNvSpPr>
                <a:spLocks noChangeArrowheads="1"/>
              </p:cNvSpPr>
              <p:nvPr/>
            </p:nvSpPr>
            <p:spPr bwMode="auto">
              <a:xfrm>
                <a:off x="246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9" name="Rectangle 972"/>
              <p:cNvSpPr>
                <a:spLocks noChangeArrowheads="1"/>
              </p:cNvSpPr>
              <p:nvPr/>
            </p:nvSpPr>
            <p:spPr bwMode="auto">
              <a:xfrm>
                <a:off x="251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0" name="Rectangle 973"/>
              <p:cNvSpPr>
                <a:spLocks noChangeArrowheads="1"/>
              </p:cNvSpPr>
              <p:nvPr/>
            </p:nvSpPr>
            <p:spPr bwMode="auto">
              <a:xfrm>
                <a:off x="256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1" name="Rectangle 974"/>
              <p:cNvSpPr>
                <a:spLocks noChangeArrowheads="1"/>
              </p:cNvSpPr>
              <p:nvPr/>
            </p:nvSpPr>
            <p:spPr bwMode="auto">
              <a:xfrm>
                <a:off x="2619"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2" name="Rectangle 975"/>
              <p:cNvSpPr>
                <a:spLocks noChangeArrowheads="1"/>
              </p:cNvSpPr>
              <p:nvPr/>
            </p:nvSpPr>
            <p:spPr bwMode="auto">
              <a:xfrm>
                <a:off x="2672"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3" name="Rectangle 976"/>
              <p:cNvSpPr>
                <a:spLocks noChangeArrowheads="1"/>
              </p:cNvSpPr>
              <p:nvPr/>
            </p:nvSpPr>
            <p:spPr bwMode="auto">
              <a:xfrm>
                <a:off x="272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4" name="Rectangle 977"/>
              <p:cNvSpPr>
                <a:spLocks noChangeArrowheads="1"/>
              </p:cNvSpPr>
              <p:nvPr/>
            </p:nvSpPr>
            <p:spPr bwMode="auto">
              <a:xfrm>
                <a:off x="277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5" name="Rectangle 978"/>
              <p:cNvSpPr>
                <a:spLocks noChangeArrowheads="1"/>
              </p:cNvSpPr>
              <p:nvPr/>
            </p:nvSpPr>
            <p:spPr bwMode="auto">
              <a:xfrm>
                <a:off x="283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6" name="Rectangle 979"/>
              <p:cNvSpPr>
                <a:spLocks noChangeArrowheads="1"/>
              </p:cNvSpPr>
              <p:nvPr/>
            </p:nvSpPr>
            <p:spPr bwMode="auto">
              <a:xfrm>
                <a:off x="288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7" name="Rectangle 980"/>
              <p:cNvSpPr>
                <a:spLocks noChangeArrowheads="1"/>
              </p:cNvSpPr>
              <p:nvPr/>
            </p:nvSpPr>
            <p:spPr bwMode="auto">
              <a:xfrm>
                <a:off x="293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8" name="Rectangle 981"/>
              <p:cNvSpPr>
                <a:spLocks noChangeArrowheads="1"/>
              </p:cNvSpPr>
              <p:nvPr/>
            </p:nvSpPr>
            <p:spPr bwMode="auto">
              <a:xfrm>
                <a:off x="298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9" name="Rectangle 982"/>
              <p:cNvSpPr>
                <a:spLocks noChangeArrowheads="1"/>
              </p:cNvSpPr>
              <p:nvPr/>
            </p:nvSpPr>
            <p:spPr bwMode="auto">
              <a:xfrm>
                <a:off x="304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0" name="Rectangle 983"/>
              <p:cNvSpPr>
                <a:spLocks noChangeArrowheads="1"/>
              </p:cNvSpPr>
              <p:nvPr/>
            </p:nvSpPr>
            <p:spPr bwMode="auto">
              <a:xfrm>
                <a:off x="309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1" name="Rectangle 984"/>
              <p:cNvSpPr>
                <a:spLocks noChangeArrowheads="1"/>
              </p:cNvSpPr>
              <p:nvPr/>
            </p:nvSpPr>
            <p:spPr bwMode="auto">
              <a:xfrm>
                <a:off x="314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2" name="Rectangle 985"/>
              <p:cNvSpPr>
                <a:spLocks noChangeArrowheads="1"/>
              </p:cNvSpPr>
              <p:nvPr/>
            </p:nvSpPr>
            <p:spPr bwMode="auto">
              <a:xfrm>
                <a:off x="320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3" name="Rectangle 986"/>
              <p:cNvSpPr>
                <a:spLocks noChangeArrowheads="1"/>
              </p:cNvSpPr>
              <p:nvPr/>
            </p:nvSpPr>
            <p:spPr bwMode="auto">
              <a:xfrm>
                <a:off x="3252"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4" name="Rectangle 987"/>
              <p:cNvSpPr>
                <a:spLocks noChangeArrowheads="1"/>
              </p:cNvSpPr>
              <p:nvPr/>
            </p:nvSpPr>
            <p:spPr bwMode="auto">
              <a:xfrm>
                <a:off x="3305"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877" name="Group 1189"/>
            <p:cNvGrpSpPr>
              <a:grpSpLocks/>
            </p:cNvGrpSpPr>
            <p:nvPr/>
          </p:nvGrpSpPr>
          <p:grpSpPr bwMode="auto">
            <a:xfrm>
              <a:off x="1805" y="2274"/>
              <a:ext cx="2218" cy="78"/>
              <a:chOff x="1805" y="2274"/>
              <a:chExt cx="2218" cy="78"/>
            </a:xfrm>
            <a:grpFill/>
          </p:grpSpPr>
          <p:sp>
            <p:nvSpPr>
              <p:cNvPr id="6255" name="Rectangle 989"/>
              <p:cNvSpPr>
                <a:spLocks noChangeArrowheads="1"/>
              </p:cNvSpPr>
              <p:nvPr/>
            </p:nvSpPr>
            <p:spPr bwMode="auto">
              <a:xfrm>
                <a:off x="335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 name="Rectangle 990"/>
              <p:cNvSpPr>
                <a:spLocks noChangeArrowheads="1"/>
              </p:cNvSpPr>
              <p:nvPr/>
            </p:nvSpPr>
            <p:spPr bwMode="auto">
              <a:xfrm>
                <a:off x="341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 name="Rectangle 991"/>
              <p:cNvSpPr>
                <a:spLocks noChangeArrowheads="1"/>
              </p:cNvSpPr>
              <p:nvPr/>
            </p:nvSpPr>
            <p:spPr bwMode="auto">
              <a:xfrm>
                <a:off x="346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 name="Rectangle 992"/>
              <p:cNvSpPr>
                <a:spLocks noChangeArrowheads="1"/>
              </p:cNvSpPr>
              <p:nvPr/>
            </p:nvSpPr>
            <p:spPr bwMode="auto">
              <a:xfrm>
                <a:off x="351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 name="Rectangle 993"/>
              <p:cNvSpPr>
                <a:spLocks noChangeArrowheads="1"/>
              </p:cNvSpPr>
              <p:nvPr/>
            </p:nvSpPr>
            <p:spPr bwMode="auto">
              <a:xfrm>
                <a:off x="3569"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0" name="Rectangle 994"/>
              <p:cNvSpPr>
                <a:spLocks noChangeArrowheads="1"/>
              </p:cNvSpPr>
              <p:nvPr/>
            </p:nvSpPr>
            <p:spPr bwMode="auto">
              <a:xfrm>
                <a:off x="362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1" name="Rectangle 995"/>
              <p:cNvSpPr>
                <a:spLocks noChangeArrowheads="1"/>
              </p:cNvSpPr>
              <p:nvPr/>
            </p:nvSpPr>
            <p:spPr bwMode="auto">
              <a:xfrm>
                <a:off x="367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2" name="Rectangle 996"/>
              <p:cNvSpPr>
                <a:spLocks noChangeArrowheads="1"/>
              </p:cNvSpPr>
              <p:nvPr/>
            </p:nvSpPr>
            <p:spPr bwMode="auto">
              <a:xfrm>
                <a:off x="372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3" name="Rectangle 997"/>
              <p:cNvSpPr>
                <a:spLocks noChangeArrowheads="1"/>
              </p:cNvSpPr>
              <p:nvPr/>
            </p:nvSpPr>
            <p:spPr bwMode="auto">
              <a:xfrm>
                <a:off x="378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4" name="Rectangle 998"/>
              <p:cNvSpPr>
                <a:spLocks noChangeArrowheads="1"/>
              </p:cNvSpPr>
              <p:nvPr/>
            </p:nvSpPr>
            <p:spPr bwMode="auto">
              <a:xfrm>
                <a:off x="383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Rectangle 999"/>
              <p:cNvSpPr>
                <a:spLocks noChangeArrowheads="1"/>
              </p:cNvSpPr>
              <p:nvPr/>
            </p:nvSpPr>
            <p:spPr bwMode="auto">
              <a:xfrm>
                <a:off x="3885"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6" name="Rectangle 1000"/>
              <p:cNvSpPr>
                <a:spLocks noChangeArrowheads="1"/>
              </p:cNvSpPr>
              <p:nvPr/>
            </p:nvSpPr>
            <p:spPr bwMode="auto">
              <a:xfrm>
                <a:off x="393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7" name="Rectangle 1001"/>
              <p:cNvSpPr>
                <a:spLocks noChangeArrowheads="1"/>
              </p:cNvSpPr>
              <p:nvPr/>
            </p:nvSpPr>
            <p:spPr bwMode="auto">
              <a:xfrm>
                <a:off x="399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8" name="Rectangle 1002"/>
              <p:cNvSpPr>
                <a:spLocks noChangeArrowheads="1"/>
              </p:cNvSpPr>
              <p:nvPr/>
            </p:nvSpPr>
            <p:spPr bwMode="auto">
              <a:xfrm>
                <a:off x="180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9" name="Rectangle 1003"/>
              <p:cNvSpPr>
                <a:spLocks noChangeArrowheads="1"/>
              </p:cNvSpPr>
              <p:nvPr/>
            </p:nvSpPr>
            <p:spPr bwMode="auto">
              <a:xfrm>
                <a:off x="180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0" name="Rectangle 1004"/>
              <p:cNvSpPr>
                <a:spLocks noChangeArrowheads="1"/>
              </p:cNvSpPr>
              <p:nvPr/>
            </p:nvSpPr>
            <p:spPr bwMode="auto">
              <a:xfrm>
                <a:off x="1807"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1" name="Rectangle 1005"/>
              <p:cNvSpPr>
                <a:spLocks noChangeArrowheads="1"/>
              </p:cNvSpPr>
              <p:nvPr/>
            </p:nvSpPr>
            <p:spPr bwMode="auto">
              <a:xfrm>
                <a:off x="1858" y="227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2" name="Rectangle 1006"/>
              <p:cNvSpPr>
                <a:spLocks noChangeArrowheads="1"/>
              </p:cNvSpPr>
              <p:nvPr/>
            </p:nvSpPr>
            <p:spPr bwMode="auto">
              <a:xfrm>
                <a:off x="1859" y="2274"/>
                <a:ext cx="1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3" name="Rectangle 1007"/>
              <p:cNvSpPr>
                <a:spLocks noChangeArrowheads="1"/>
              </p:cNvSpPr>
              <p:nvPr/>
            </p:nvSpPr>
            <p:spPr bwMode="auto">
              <a:xfrm>
                <a:off x="187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4" name="Rectangle 1008"/>
              <p:cNvSpPr>
                <a:spLocks noChangeArrowheads="1"/>
              </p:cNvSpPr>
              <p:nvPr/>
            </p:nvSpPr>
            <p:spPr bwMode="auto">
              <a:xfrm>
                <a:off x="1877" y="2274"/>
                <a:ext cx="3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5" name="Rectangle 1009"/>
              <p:cNvSpPr>
                <a:spLocks noChangeArrowheads="1"/>
              </p:cNvSpPr>
              <p:nvPr/>
            </p:nvSpPr>
            <p:spPr bwMode="auto">
              <a:xfrm>
                <a:off x="190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6" name="Rectangle 1010"/>
              <p:cNvSpPr>
                <a:spLocks noChangeArrowheads="1"/>
              </p:cNvSpPr>
              <p:nvPr/>
            </p:nvSpPr>
            <p:spPr bwMode="auto">
              <a:xfrm>
                <a:off x="1909"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7" name="Rectangle 1011"/>
              <p:cNvSpPr>
                <a:spLocks noChangeArrowheads="1"/>
              </p:cNvSpPr>
              <p:nvPr/>
            </p:nvSpPr>
            <p:spPr bwMode="auto">
              <a:xfrm>
                <a:off x="196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Rectangle 1012"/>
              <p:cNvSpPr>
                <a:spLocks noChangeArrowheads="1"/>
              </p:cNvSpPr>
              <p:nvPr/>
            </p:nvSpPr>
            <p:spPr bwMode="auto">
              <a:xfrm>
                <a:off x="1965"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Rectangle 1013"/>
              <p:cNvSpPr>
                <a:spLocks noChangeArrowheads="1"/>
              </p:cNvSpPr>
              <p:nvPr/>
            </p:nvSpPr>
            <p:spPr bwMode="auto">
              <a:xfrm>
                <a:off x="201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Rectangle 1014"/>
              <p:cNvSpPr>
                <a:spLocks noChangeArrowheads="1"/>
              </p:cNvSpPr>
              <p:nvPr/>
            </p:nvSpPr>
            <p:spPr bwMode="auto">
              <a:xfrm>
                <a:off x="2018"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Rectangle 1015"/>
              <p:cNvSpPr>
                <a:spLocks noChangeArrowheads="1"/>
              </p:cNvSpPr>
              <p:nvPr/>
            </p:nvSpPr>
            <p:spPr bwMode="auto">
              <a:xfrm>
                <a:off x="206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Rectangle 1016"/>
              <p:cNvSpPr>
                <a:spLocks noChangeArrowheads="1"/>
              </p:cNvSpPr>
              <p:nvPr/>
            </p:nvSpPr>
            <p:spPr bwMode="auto">
              <a:xfrm>
                <a:off x="2067"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Rectangle 1017"/>
              <p:cNvSpPr>
                <a:spLocks noChangeArrowheads="1"/>
              </p:cNvSpPr>
              <p:nvPr/>
            </p:nvSpPr>
            <p:spPr bwMode="auto">
              <a:xfrm>
                <a:off x="212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Rectangle 1018"/>
              <p:cNvSpPr>
                <a:spLocks noChangeArrowheads="1"/>
              </p:cNvSpPr>
              <p:nvPr/>
            </p:nvSpPr>
            <p:spPr bwMode="auto">
              <a:xfrm>
                <a:off x="2123" y="2274"/>
                <a:ext cx="4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Rectangle 1019"/>
              <p:cNvSpPr>
                <a:spLocks noChangeArrowheads="1"/>
              </p:cNvSpPr>
              <p:nvPr/>
            </p:nvSpPr>
            <p:spPr bwMode="auto">
              <a:xfrm>
                <a:off x="216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Rectangle 1020"/>
              <p:cNvSpPr>
                <a:spLocks noChangeArrowheads="1"/>
              </p:cNvSpPr>
              <p:nvPr/>
            </p:nvSpPr>
            <p:spPr bwMode="auto">
              <a:xfrm>
                <a:off x="2167" y="2274"/>
                <a:ext cx="6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Rectangle 1021"/>
              <p:cNvSpPr>
                <a:spLocks noChangeArrowheads="1"/>
              </p:cNvSpPr>
              <p:nvPr/>
            </p:nvSpPr>
            <p:spPr bwMode="auto">
              <a:xfrm>
                <a:off x="222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Rectangle 1022"/>
              <p:cNvSpPr>
                <a:spLocks noChangeArrowheads="1"/>
              </p:cNvSpPr>
              <p:nvPr/>
            </p:nvSpPr>
            <p:spPr bwMode="auto">
              <a:xfrm>
                <a:off x="2229"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Rectangle 1023"/>
              <p:cNvSpPr>
                <a:spLocks noChangeArrowheads="1"/>
              </p:cNvSpPr>
              <p:nvPr/>
            </p:nvSpPr>
            <p:spPr bwMode="auto">
              <a:xfrm>
                <a:off x="2280"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Rectangle 1024"/>
              <p:cNvSpPr>
                <a:spLocks noChangeArrowheads="1"/>
              </p:cNvSpPr>
              <p:nvPr/>
            </p:nvSpPr>
            <p:spPr bwMode="auto">
              <a:xfrm>
                <a:off x="2282"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1" name="Rectangle 1025"/>
              <p:cNvSpPr>
                <a:spLocks noChangeArrowheads="1"/>
              </p:cNvSpPr>
              <p:nvPr/>
            </p:nvSpPr>
            <p:spPr bwMode="auto">
              <a:xfrm>
                <a:off x="233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2" name="Rectangle 1026"/>
              <p:cNvSpPr>
                <a:spLocks noChangeArrowheads="1"/>
              </p:cNvSpPr>
              <p:nvPr/>
            </p:nvSpPr>
            <p:spPr bwMode="auto">
              <a:xfrm>
                <a:off x="2335"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3" name="Rectangle 1027"/>
              <p:cNvSpPr>
                <a:spLocks noChangeArrowheads="1"/>
              </p:cNvSpPr>
              <p:nvPr/>
            </p:nvSpPr>
            <p:spPr bwMode="auto">
              <a:xfrm>
                <a:off x="2382" y="227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4" name="Rectangle 1028"/>
              <p:cNvSpPr>
                <a:spLocks noChangeArrowheads="1"/>
              </p:cNvSpPr>
              <p:nvPr/>
            </p:nvSpPr>
            <p:spPr bwMode="auto">
              <a:xfrm>
                <a:off x="2383" y="2274"/>
                <a:ext cx="5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5" name="Rectangle 1029"/>
              <p:cNvSpPr>
                <a:spLocks noChangeArrowheads="1"/>
              </p:cNvSpPr>
              <p:nvPr/>
            </p:nvSpPr>
            <p:spPr bwMode="auto">
              <a:xfrm>
                <a:off x="243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6" name="Rectangle 1030"/>
              <p:cNvSpPr>
                <a:spLocks noChangeArrowheads="1"/>
              </p:cNvSpPr>
              <p:nvPr/>
            </p:nvSpPr>
            <p:spPr bwMode="auto">
              <a:xfrm>
                <a:off x="2440"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7" name="Rectangle 1031"/>
              <p:cNvSpPr>
                <a:spLocks noChangeArrowheads="1"/>
              </p:cNvSpPr>
              <p:nvPr/>
            </p:nvSpPr>
            <p:spPr bwMode="auto">
              <a:xfrm>
                <a:off x="2490"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8" name="Rectangle 1032"/>
              <p:cNvSpPr>
                <a:spLocks noChangeArrowheads="1"/>
              </p:cNvSpPr>
              <p:nvPr/>
            </p:nvSpPr>
            <p:spPr bwMode="auto">
              <a:xfrm>
                <a:off x="2492" y="2274"/>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9" name="Rectangle 1033"/>
              <p:cNvSpPr>
                <a:spLocks noChangeArrowheads="1"/>
              </p:cNvSpPr>
              <p:nvPr/>
            </p:nvSpPr>
            <p:spPr bwMode="auto">
              <a:xfrm>
                <a:off x="2544"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0" name="Rectangle 1034"/>
              <p:cNvSpPr>
                <a:spLocks noChangeArrowheads="1"/>
              </p:cNvSpPr>
              <p:nvPr/>
            </p:nvSpPr>
            <p:spPr bwMode="auto">
              <a:xfrm>
                <a:off x="2546"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1" name="Rectangle 1035"/>
              <p:cNvSpPr>
                <a:spLocks noChangeArrowheads="1"/>
              </p:cNvSpPr>
              <p:nvPr/>
            </p:nvSpPr>
            <p:spPr bwMode="auto">
              <a:xfrm>
                <a:off x="259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2" name="Rectangle 1036"/>
              <p:cNvSpPr>
                <a:spLocks noChangeArrowheads="1"/>
              </p:cNvSpPr>
              <p:nvPr/>
            </p:nvSpPr>
            <p:spPr bwMode="auto">
              <a:xfrm>
                <a:off x="2598"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3" name="Rectangle 1037"/>
              <p:cNvSpPr>
                <a:spLocks noChangeArrowheads="1"/>
              </p:cNvSpPr>
              <p:nvPr/>
            </p:nvSpPr>
            <p:spPr bwMode="auto">
              <a:xfrm>
                <a:off x="264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4" name="Rectangle 1038"/>
              <p:cNvSpPr>
                <a:spLocks noChangeArrowheads="1"/>
              </p:cNvSpPr>
              <p:nvPr/>
            </p:nvSpPr>
            <p:spPr bwMode="auto">
              <a:xfrm>
                <a:off x="2647"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5" name="Rectangle 1039"/>
              <p:cNvSpPr>
                <a:spLocks noChangeArrowheads="1"/>
              </p:cNvSpPr>
              <p:nvPr/>
            </p:nvSpPr>
            <p:spPr bwMode="auto">
              <a:xfrm>
                <a:off x="269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6" name="Rectangle 1040"/>
              <p:cNvSpPr>
                <a:spLocks noChangeArrowheads="1"/>
              </p:cNvSpPr>
              <p:nvPr/>
            </p:nvSpPr>
            <p:spPr bwMode="auto">
              <a:xfrm>
                <a:off x="2700"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7" name="Rectangle 1041"/>
              <p:cNvSpPr>
                <a:spLocks noChangeArrowheads="1"/>
              </p:cNvSpPr>
              <p:nvPr/>
            </p:nvSpPr>
            <p:spPr bwMode="auto">
              <a:xfrm>
                <a:off x="2754"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8" name="Rectangle 1042"/>
              <p:cNvSpPr>
                <a:spLocks noChangeArrowheads="1"/>
              </p:cNvSpPr>
              <p:nvPr/>
            </p:nvSpPr>
            <p:spPr bwMode="auto">
              <a:xfrm>
                <a:off x="2756"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9" name="Rectangle 1043"/>
              <p:cNvSpPr>
                <a:spLocks noChangeArrowheads="1"/>
              </p:cNvSpPr>
              <p:nvPr/>
            </p:nvSpPr>
            <p:spPr bwMode="auto">
              <a:xfrm>
                <a:off x="280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0" name="Rectangle 1044"/>
              <p:cNvSpPr>
                <a:spLocks noChangeArrowheads="1"/>
              </p:cNvSpPr>
              <p:nvPr/>
            </p:nvSpPr>
            <p:spPr bwMode="auto">
              <a:xfrm>
                <a:off x="2809"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1" name="Rectangle 1045"/>
              <p:cNvSpPr>
                <a:spLocks noChangeArrowheads="1"/>
              </p:cNvSpPr>
              <p:nvPr/>
            </p:nvSpPr>
            <p:spPr bwMode="auto">
              <a:xfrm>
                <a:off x="2860"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2" name="Rectangle 1046"/>
              <p:cNvSpPr>
                <a:spLocks noChangeArrowheads="1"/>
              </p:cNvSpPr>
              <p:nvPr/>
            </p:nvSpPr>
            <p:spPr bwMode="auto">
              <a:xfrm>
                <a:off x="2862"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3" name="Rectangle 1047"/>
              <p:cNvSpPr>
                <a:spLocks noChangeArrowheads="1"/>
              </p:cNvSpPr>
              <p:nvPr/>
            </p:nvSpPr>
            <p:spPr bwMode="auto">
              <a:xfrm>
                <a:off x="291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4" name="Rectangle 1048"/>
              <p:cNvSpPr>
                <a:spLocks noChangeArrowheads="1"/>
              </p:cNvSpPr>
              <p:nvPr/>
            </p:nvSpPr>
            <p:spPr bwMode="auto">
              <a:xfrm>
                <a:off x="2915"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5" name="Rectangle 1049"/>
              <p:cNvSpPr>
                <a:spLocks noChangeArrowheads="1"/>
              </p:cNvSpPr>
              <p:nvPr/>
            </p:nvSpPr>
            <p:spPr bwMode="auto">
              <a:xfrm>
                <a:off x="296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6" name="Rectangle 1050"/>
              <p:cNvSpPr>
                <a:spLocks noChangeArrowheads="1"/>
              </p:cNvSpPr>
              <p:nvPr/>
            </p:nvSpPr>
            <p:spPr bwMode="auto">
              <a:xfrm>
                <a:off x="2968"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7" name="Rectangle 1051"/>
              <p:cNvSpPr>
                <a:spLocks noChangeArrowheads="1"/>
              </p:cNvSpPr>
              <p:nvPr/>
            </p:nvSpPr>
            <p:spPr bwMode="auto">
              <a:xfrm>
                <a:off x="301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8" name="Rectangle 1052"/>
              <p:cNvSpPr>
                <a:spLocks noChangeArrowheads="1"/>
              </p:cNvSpPr>
              <p:nvPr/>
            </p:nvSpPr>
            <p:spPr bwMode="auto">
              <a:xfrm>
                <a:off x="3020"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9" name="Rectangle 1053"/>
              <p:cNvSpPr>
                <a:spLocks noChangeArrowheads="1"/>
              </p:cNvSpPr>
              <p:nvPr/>
            </p:nvSpPr>
            <p:spPr bwMode="auto">
              <a:xfrm>
                <a:off x="306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0" name="Rectangle 1054"/>
              <p:cNvSpPr>
                <a:spLocks noChangeArrowheads="1"/>
              </p:cNvSpPr>
              <p:nvPr/>
            </p:nvSpPr>
            <p:spPr bwMode="auto">
              <a:xfrm>
                <a:off x="3070" y="2274"/>
                <a:ext cx="5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1" name="Rectangle 1055"/>
              <p:cNvSpPr>
                <a:spLocks noChangeArrowheads="1"/>
              </p:cNvSpPr>
              <p:nvPr/>
            </p:nvSpPr>
            <p:spPr bwMode="auto">
              <a:xfrm>
                <a:off x="312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2" name="Rectangle 1056"/>
              <p:cNvSpPr>
                <a:spLocks noChangeArrowheads="1"/>
              </p:cNvSpPr>
              <p:nvPr/>
            </p:nvSpPr>
            <p:spPr bwMode="auto">
              <a:xfrm>
                <a:off x="3125" y="2274"/>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3" name="Rectangle 1057"/>
              <p:cNvSpPr>
                <a:spLocks noChangeArrowheads="1"/>
              </p:cNvSpPr>
              <p:nvPr/>
            </p:nvSpPr>
            <p:spPr bwMode="auto">
              <a:xfrm>
                <a:off x="317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4" name="Rectangle 1058"/>
              <p:cNvSpPr>
                <a:spLocks noChangeArrowheads="1"/>
              </p:cNvSpPr>
              <p:nvPr/>
            </p:nvSpPr>
            <p:spPr bwMode="auto">
              <a:xfrm>
                <a:off x="3179"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5" name="Rectangle 1059"/>
              <p:cNvSpPr>
                <a:spLocks noChangeArrowheads="1"/>
              </p:cNvSpPr>
              <p:nvPr/>
            </p:nvSpPr>
            <p:spPr bwMode="auto">
              <a:xfrm>
                <a:off x="322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6" name="Rectangle 1060"/>
              <p:cNvSpPr>
                <a:spLocks noChangeArrowheads="1"/>
              </p:cNvSpPr>
              <p:nvPr/>
            </p:nvSpPr>
            <p:spPr bwMode="auto">
              <a:xfrm>
                <a:off x="3231"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7" name="Rectangle 1061"/>
              <p:cNvSpPr>
                <a:spLocks noChangeArrowheads="1"/>
              </p:cNvSpPr>
              <p:nvPr/>
            </p:nvSpPr>
            <p:spPr bwMode="auto">
              <a:xfrm>
                <a:off x="327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8" name="Rectangle 1062"/>
              <p:cNvSpPr>
                <a:spLocks noChangeArrowheads="1"/>
              </p:cNvSpPr>
              <p:nvPr/>
            </p:nvSpPr>
            <p:spPr bwMode="auto">
              <a:xfrm>
                <a:off x="3281"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9" name="Rectangle 1063"/>
              <p:cNvSpPr>
                <a:spLocks noChangeArrowheads="1"/>
              </p:cNvSpPr>
              <p:nvPr/>
            </p:nvSpPr>
            <p:spPr bwMode="auto">
              <a:xfrm>
                <a:off x="333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0" name="Rectangle 1064"/>
              <p:cNvSpPr>
                <a:spLocks noChangeArrowheads="1"/>
              </p:cNvSpPr>
              <p:nvPr/>
            </p:nvSpPr>
            <p:spPr bwMode="auto">
              <a:xfrm>
                <a:off x="3337"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1" name="Rectangle 1065"/>
              <p:cNvSpPr>
                <a:spLocks noChangeArrowheads="1"/>
              </p:cNvSpPr>
              <p:nvPr/>
            </p:nvSpPr>
            <p:spPr bwMode="auto">
              <a:xfrm>
                <a:off x="338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2" name="Rectangle 1066"/>
              <p:cNvSpPr>
                <a:spLocks noChangeArrowheads="1"/>
              </p:cNvSpPr>
              <p:nvPr/>
            </p:nvSpPr>
            <p:spPr bwMode="auto">
              <a:xfrm>
                <a:off x="3389"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3" name="Rectangle 1067"/>
              <p:cNvSpPr>
                <a:spLocks noChangeArrowheads="1"/>
              </p:cNvSpPr>
              <p:nvPr/>
            </p:nvSpPr>
            <p:spPr bwMode="auto">
              <a:xfrm>
                <a:off x="343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4" name="Rectangle 1068"/>
              <p:cNvSpPr>
                <a:spLocks noChangeArrowheads="1"/>
              </p:cNvSpPr>
              <p:nvPr/>
            </p:nvSpPr>
            <p:spPr bwMode="auto">
              <a:xfrm>
                <a:off x="3439"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5" name="Rectangle 1069"/>
              <p:cNvSpPr>
                <a:spLocks noChangeArrowheads="1"/>
              </p:cNvSpPr>
              <p:nvPr/>
            </p:nvSpPr>
            <p:spPr bwMode="auto">
              <a:xfrm>
                <a:off x="349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6" name="Rectangle 1070"/>
              <p:cNvSpPr>
                <a:spLocks noChangeArrowheads="1"/>
              </p:cNvSpPr>
              <p:nvPr/>
            </p:nvSpPr>
            <p:spPr bwMode="auto">
              <a:xfrm>
                <a:off x="3495"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7" name="Rectangle 1071"/>
              <p:cNvSpPr>
                <a:spLocks noChangeArrowheads="1"/>
              </p:cNvSpPr>
              <p:nvPr/>
            </p:nvSpPr>
            <p:spPr bwMode="auto">
              <a:xfrm>
                <a:off x="354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8" name="Rectangle 1072"/>
              <p:cNvSpPr>
                <a:spLocks noChangeArrowheads="1"/>
              </p:cNvSpPr>
              <p:nvPr/>
            </p:nvSpPr>
            <p:spPr bwMode="auto">
              <a:xfrm>
                <a:off x="3548"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9" name="Rectangle 1073"/>
              <p:cNvSpPr>
                <a:spLocks noChangeArrowheads="1"/>
              </p:cNvSpPr>
              <p:nvPr/>
            </p:nvSpPr>
            <p:spPr bwMode="auto">
              <a:xfrm>
                <a:off x="359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0" name="Rectangle 1074"/>
              <p:cNvSpPr>
                <a:spLocks noChangeArrowheads="1"/>
              </p:cNvSpPr>
              <p:nvPr/>
            </p:nvSpPr>
            <p:spPr bwMode="auto">
              <a:xfrm>
                <a:off x="3601"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1" name="Rectangle 1075"/>
              <p:cNvSpPr>
                <a:spLocks noChangeArrowheads="1"/>
              </p:cNvSpPr>
              <p:nvPr/>
            </p:nvSpPr>
            <p:spPr bwMode="auto">
              <a:xfrm>
                <a:off x="365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2" name="Rectangle 1076"/>
              <p:cNvSpPr>
                <a:spLocks noChangeArrowheads="1"/>
              </p:cNvSpPr>
              <p:nvPr/>
            </p:nvSpPr>
            <p:spPr bwMode="auto">
              <a:xfrm>
                <a:off x="3653"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3" name="Rectangle 1077"/>
              <p:cNvSpPr>
                <a:spLocks noChangeArrowheads="1"/>
              </p:cNvSpPr>
              <p:nvPr/>
            </p:nvSpPr>
            <p:spPr bwMode="auto">
              <a:xfrm>
                <a:off x="370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4" name="Rectangle 1078"/>
              <p:cNvSpPr>
                <a:spLocks noChangeArrowheads="1"/>
              </p:cNvSpPr>
              <p:nvPr/>
            </p:nvSpPr>
            <p:spPr bwMode="auto">
              <a:xfrm>
                <a:off x="3703"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5" name="Rectangle 1079"/>
              <p:cNvSpPr>
                <a:spLocks noChangeArrowheads="1"/>
              </p:cNvSpPr>
              <p:nvPr/>
            </p:nvSpPr>
            <p:spPr bwMode="auto">
              <a:xfrm>
                <a:off x="375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6" name="Rectangle 1080"/>
              <p:cNvSpPr>
                <a:spLocks noChangeArrowheads="1"/>
              </p:cNvSpPr>
              <p:nvPr/>
            </p:nvSpPr>
            <p:spPr bwMode="auto">
              <a:xfrm>
                <a:off x="3759"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7" name="Rectangle 1081"/>
              <p:cNvSpPr>
                <a:spLocks noChangeArrowheads="1"/>
              </p:cNvSpPr>
              <p:nvPr/>
            </p:nvSpPr>
            <p:spPr bwMode="auto">
              <a:xfrm>
                <a:off x="380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8" name="Rectangle 1082"/>
              <p:cNvSpPr>
                <a:spLocks noChangeArrowheads="1"/>
              </p:cNvSpPr>
              <p:nvPr/>
            </p:nvSpPr>
            <p:spPr bwMode="auto">
              <a:xfrm>
                <a:off x="3808"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Rectangle 1083"/>
              <p:cNvSpPr>
                <a:spLocks noChangeArrowheads="1"/>
              </p:cNvSpPr>
              <p:nvPr/>
            </p:nvSpPr>
            <p:spPr bwMode="auto">
              <a:xfrm>
                <a:off x="3862"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0" name="Rectangle 1084"/>
              <p:cNvSpPr>
                <a:spLocks noChangeArrowheads="1"/>
              </p:cNvSpPr>
              <p:nvPr/>
            </p:nvSpPr>
            <p:spPr bwMode="auto">
              <a:xfrm>
                <a:off x="3864"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Rectangle 1085"/>
              <p:cNvSpPr>
                <a:spLocks noChangeArrowheads="1"/>
              </p:cNvSpPr>
              <p:nvPr/>
            </p:nvSpPr>
            <p:spPr bwMode="auto">
              <a:xfrm>
                <a:off x="391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2" name="Rectangle 1086"/>
              <p:cNvSpPr>
                <a:spLocks noChangeArrowheads="1"/>
              </p:cNvSpPr>
              <p:nvPr/>
            </p:nvSpPr>
            <p:spPr bwMode="auto">
              <a:xfrm>
                <a:off x="3917" y="2274"/>
                <a:ext cx="3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Rectangle 1087"/>
              <p:cNvSpPr>
                <a:spLocks noChangeArrowheads="1"/>
              </p:cNvSpPr>
              <p:nvPr/>
            </p:nvSpPr>
            <p:spPr bwMode="auto">
              <a:xfrm>
                <a:off x="394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4" name="Rectangle 1088"/>
              <p:cNvSpPr>
                <a:spLocks noChangeArrowheads="1"/>
              </p:cNvSpPr>
              <p:nvPr/>
            </p:nvSpPr>
            <p:spPr bwMode="auto">
              <a:xfrm>
                <a:off x="3951" y="227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Rectangle 1089"/>
              <p:cNvSpPr>
                <a:spLocks noChangeArrowheads="1"/>
              </p:cNvSpPr>
              <p:nvPr/>
            </p:nvSpPr>
            <p:spPr bwMode="auto">
              <a:xfrm>
                <a:off x="3952"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6" name="Rectangle 1090"/>
              <p:cNvSpPr>
                <a:spLocks noChangeArrowheads="1"/>
              </p:cNvSpPr>
              <p:nvPr/>
            </p:nvSpPr>
            <p:spPr bwMode="auto">
              <a:xfrm>
                <a:off x="3954" y="2274"/>
                <a:ext cx="1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Rectangle 1091"/>
              <p:cNvSpPr>
                <a:spLocks noChangeArrowheads="1"/>
              </p:cNvSpPr>
              <p:nvPr/>
            </p:nvSpPr>
            <p:spPr bwMode="auto">
              <a:xfrm>
                <a:off x="396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8" name="Rectangle 1092"/>
              <p:cNvSpPr>
                <a:spLocks noChangeArrowheads="1"/>
              </p:cNvSpPr>
              <p:nvPr/>
            </p:nvSpPr>
            <p:spPr bwMode="auto">
              <a:xfrm>
                <a:off x="3970"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9" name="Rectangle 1093"/>
              <p:cNvSpPr>
                <a:spLocks noChangeArrowheads="1"/>
              </p:cNvSpPr>
              <p:nvPr/>
            </p:nvSpPr>
            <p:spPr bwMode="auto">
              <a:xfrm>
                <a:off x="402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0" name="Rectangle 1094"/>
              <p:cNvSpPr>
                <a:spLocks noChangeArrowheads="1"/>
              </p:cNvSpPr>
              <p:nvPr/>
            </p:nvSpPr>
            <p:spPr bwMode="auto">
              <a:xfrm>
                <a:off x="402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1" name="Rectangle 1095"/>
              <p:cNvSpPr>
                <a:spLocks noChangeArrowheads="1"/>
              </p:cNvSpPr>
              <p:nvPr/>
            </p:nvSpPr>
            <p:spPr bwMode="auto">
              <a:xfrm>
                <a:off x="1805"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2" name="Rectangle 1096"/>
              <p:cNvSpPr>
                <a:spLocks noChangeArrowheads="1"/>
              </p:cNvSpPr>
              <p:nvPr/>
            </p:nvSpPr>
            <p:spPr bwMode="auto">
              <a:xfrm>
                <a:off x="180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3" name="Rectangle 1097"/>
              <p:cNvSpPr>
                <a:spLocks noChangeArrowheads="1"/>
              </p:cNvSpPr>
              <p:nvPr/>
            </p:nvSpPr>
            <p:spPr bwMode="auto">
              <a:xfrm>
                <a:off x="180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4" name="Rectangle 1098"/>
              <p:cNvSpPr>
                <a:spLocks noChangeArrowheads="1"/>
              </p:cNvSpPr>
              <p:nvPr/>
            </p:nvSpPr>
            <p:spPr bwMode="auto">
              <a:xfrm>
                <a:off x="1807"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5" name="Rectangle 1099"/>
              <p:cNvSpPr>
                <a:spLocks noChangeArrowheads="1"/>
              </p:cNvSpPr>
              <p:nvPr/>
            </p:nvSpPr>
            <p:spPr bwMode="auto">
              <a:xfrm>
                <a:off x="1858" y="2276"/>
                <a:ext cx="1"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6" name="Rectangle 1100"/>
              <p:cNvSpPr>
                <a:spLocks noChangeArrowheads="1"/>
              </p:cNvSpPr>
              <p:nvPr/>
            </p:nvSpPr>
            <p:spPr bwMode="auto">
              <a:xfrm>
                <a:off x="1858" y="2350"/>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7" name="Rectangle 1101"/>
              <p:cNvSpPr>
                <a:spLocks noChangeArrowheads="1"/>
              </p:cNvSpPr>
              <p:nvPr/>
            </p:nvSpPr>
            <p:spPr bwMode="auto">
              <a:xfrm>
                <a:off x="1859"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8" name="Rectangle 1102"/>
              <p:cNvSpPr>
                <a:spLocks noChangeArrowheads="1"/>
              </p:cNvSpPr>
              <p:nvPr/>
            </p:nvSpPr>
            <p:spPr bwMode="auto">
              <a:xfrm>
                <a:off x="1907"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9" name="Rectangle 1103"/>
              <p:cNvSpPr>
                <a:spLocks noChangeArrowheads="1"/>
              </p:cNvSpPr>
              <p:nvPr/>
            </p:nvSpPr>
            <p:spPr bwMode="auto">
              <a:xfrm>
                <a:off x="190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0" name="Rectangle 1104"/>
              <p:cNvSpPr>
                <a:spLocks noChangeArrowheads="1"/>
              </p:cNvSpPr>
              <p:nvPr/>
            </p:nvSpPr>
            <p:spPr bwMode="auto">
              <a:xfrm>
                <a:off x="1909"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1" name="Rectangle 1105"/>
              <p:cNvSpPr>
                <a:spLocks noChangeArrowheads="1"/>
              </p:cNvSpPr>
              <p:nvPr/>
            </p:nvSpPr>
            <p:spPr bwMode="auto">
              <a:xfrm>
                <a:off x="196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2" name="Rectangle 1106"/>
              <p:cNvSpPr>
                <a:spLocks noChangeArrowheads="1"/>
              </p:cNvSpPr>
              <p:nvPr/>
            </p:nvSpPr>
            <p:spPr bwMode="auto">
              <a:xfrm>
                <a:off x="196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3" name="Rectangle 1107"/>
              <p:cNvSpPr>
                <a:spLocks noChangeArrowheads="1"/>
              </p:cNvSpPr>
              <p:nvPr/>
            </p:nvSpPr>
            <p:spPr bwMode="auto">
              <a:xfrm>
                <a:off x="1965"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4" name="Rectangle 1108"/>
              <p:cNvSpPr>
                <a:spLocks noChangeArrowheads="1"/>
              </p:cNvSpPr>
              <p:nvPr/>
            </p:nvSpPr>
            <p:spPr bwMode="auto">
              <a:xfrm>
                <a:off x="201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5" name="Rectangle 1109"/>
              <p:cNvSpPr>
                <a:spLocks noChangeArrowheads="1"/>
              </p:cNvSpPr>
              <p:nvPr/>
            </p:nvSpPr>
            <p:spPr bwMode="auto">
              <a:xfrm>
                <a:off x="201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6" name="Rectangle 1110"/>
              <p:cNvSpPr>
                <a:spLocks noChangeArrowheads="1"/>
              </p:cNvSpPr>
              <p:nvPr/>
            </p:nvSpPr>
            <p:spPr bwMode="auto">
              <a:xfrm>
                <a:off x="2018"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7" name="Rectangle 1111"/>
              <p:cNvSpPr>
                <a:spLocks noChangeArrowheads="1"/>
              </p:cNvSpPr>
              <p:nvPr/>
            </p:nvSpPr>
            <p:spPr bwMode="auto">
              <a:xfrm>
                <a:off x="2065"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8" name="Rectangle 1112"/>
              <p:cNvSpPr>
                <a:spLocks noChangeArrowheads="1"/>
              </p:cNvSpPr>
              <p:nvPr/>
            </p:nvSpPr>
            <p:spPr bwMode="auto">
              <a:xfrm>
                <a:off x="206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9" name="Rectangle 1113"/>
              <p:cNvSpPr>
                <a:spLocks noChangeArrowheads="1"/>
              </p:cNvSpPr>
              <p:nvPr/>
            </p:nvSpPr>
            <p:spPr bwMode="auto">
              <a:xfrm>
                <a:off x="2067"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0" name="Rectangle 1114"/>
              <p:cNvSpPr>
                <a:spLocks noChangeArrowheads="1"/>
              </p:cNvSpPr>
              <p:nvPr/>
            </p:nvSpPr>
            <p:spPr bwMode="auto">
              <a:xfrm>
                <a:off x="2121"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1" name="Rectangle 1115"/>
              <p:cNvSpPr>
                <a:spLocks noChangeArrowheads="1"/>
              </p:cNvSpPr>
              <p:nvPr/>
            </p:nvSpPr>
            <p:spPr bwMode="auto">
              <a:xfrm>
                <a:off x="212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2" name="Rectangle 1116"/>
              <p:cNvSpPr>
                <a:spLocks noChangeArrowheads="1"/>
              </p:cNvSpPr>
              <p:nvPr/>
            </p:nvSpPr>
            <p:spPr bwMode="auto">
              <a:xfrm>
                <a:off x="2123" y="2350"/>
                <a:ext cx="4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3" name="Rectangle 1117"/>
              <p:cNvSpPr>
                <a:spLocks noChangeArrowheads="1"/>
              </p:cNvSpPr>
              <p:nvPr/>
            </p:nvSpPr>
            <p:spPr bwMode="auto">
              <a:xfrm>
                <a:off x="2165"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4" name="Rectangle 1118"/>
              <p:cNvSpPr>
                <a:spLocks noChangeArrowheads="1"/>
              </p:cNvSpPr>
              <p:nvPr/>
            </p:nvSpPr>
            <p:spPr bwMode="auto">
              <a:xfrm>
                <a:off x="216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5" name="Rectangle 1119"/>
              <p:cNvSpPr>
                <a:spLocks noChangeArrowheads="1"/>
              </p:cNvSpPr>
              <p:nvPr/>
            </p:nvSpPr>
            <p:spPr bwMode="auto">
              <a:xfrm>
                <a:off x="2167" y="2350"/>
                <a:ext cx="6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6" name="Rectangle 1120"/>
              <p:cNvSpPr>
                <a:spLocks noChangeArrowheads="1"/>
              </p:cNvSpPr>
              <p:nvPr/>
            </p:nvSpPr>
            <p:spPr bwMode="auto">
              <a:xfrm>
                <a:off x="222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7" name="Rectangle 1121"/>
              <p:cNvSpPr>
                <a:spLocks noChangeArrowheads="1"/>
              </p:cNvSpPr>
              <p:nvPr/>
            </p:nvSpPr>
            <p:spPr bwMode="auto">
              <a:xfrm>
                <a:off x="222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8" name="Rectangle 1122"/>
              <p:cNvSpPr>
                <a:spLocks noChangeArrowheads="1"/>
              </p:cNvSpPr>
              <p:nvPr/>
            </p:nvSpPr>
            <p:spPr bwMode="auto">
              <a:xfrm>
                <a:off x="2229"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9" name="Rectangle 1123"/>
              <p:cNvSpPr>
                <a:spLocks noChangeArrowheads="1"/>
              </p:cNvSpPr>
              <p:nvPr/>
            </p:nvSpPr>
            <p:spPr bwMode="auto">
              <a:xfrm>
                <a:off x="2280"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0" name="Rectangle 1124"/>
              <p:cNvSpPr>
                <a:spLocks noChangeArrowheads="1"/>
              </p:cNvSpPr>
              <p:nvPr/>
            </p:nvSpPr>
            <p:spPr bwMode="auto">
              <a:xfrm>
                <a:off x="2280"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1" name="Rectangle 1125"/>
              <p:cNvSpPr>
                <a:spLocks noChangeArrowheads="1"/>
              </p:cNvSpPr>
              <p:nvPr/>
            </p:nvSpPr>
            <p:spPr bwMode="auto">
              <a:xfrm>
                <a:off x="2282"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2" name="Rectangle 1126"/>
              <p:cNvSpPr>
                <a:spLocks noChangeArrowheads="1"/>
              </p:cNvSpPr>
              <p:nvPr/>
            </p:nvSpPr>
            <p:spPr bwMode="auto">
              <a:xfrm>
                <a:off x="233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3" name="Rectangle 1127"/>
              <p:cNvSpPr>
                <a:spLocks noChangeArrowheads="1"/>
              </p:cNvSpPr>
              <p:nvPr/>
            </p:nvSpPr>
            <p:spPr bwMode="auto">
              <a:xfrm>
                <a:off x="233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4" name="Rectangle 1128"/>
              <p:cNvSpPr>
                <a:spLocks noChangeArrowheads="1"/>
              </p:cNvSpPr>
              <p:nvPr/>
            </p:nvSpPr>
            <p:spPr bwMode="auto">
              <a:xfrm>
                <a:off x="2335"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5" name="Rectangle 1129"/>
              <p:cNvSpPr>
                <a:spLocks noChangeArrowheads="1"/>
              </p:cNvSpPr>
              <p:nvPr/>
            </p:nvSpPr>
            <p:spPr bwMode="auto">
              <a:xfrm>
                <a:off x="2382" y="2276"/>
                <a:ext cx="8"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6" name="Rectangle 1130"/>
              <p:cNvSpPr>
                <a:spLocks noChangeArrowheads="1"/>
              </p:cNvSpPr>
              <p:nvPr/>
            </p:nvSpPr>
            <p:spPr bwMode="auto">
              <a:xfrm>
                <a:off x="2382" y="2350"/>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7" name="Rectangle 1131"/>
              <p:cNvSpPr>
                <a:spLocks noChangeArrowheads="1"/>
              </p:cNvSpPr>
              <p:nvPr/>
            </p:nvSpPr>
            <p:spPr bwMode="auto">
              <a:xfrm>
                <a:off x="2383" y="2350"/>
                <a:ext cx="5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8" name="Rectangle 1132"/>
              <p:cNvSpPr>
                <a:spLocks noChangeArrowheads="1"/>
              </p:cNvSpPr>
              <p:nvPr/>
            </p:nvSpPr>
            <p:spPr bwMode="auto">
              <a:xfrm>
                <a:off x="2438"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9" name="Rectangle 1133"/>
              <p:cNvSpPr>
                <a:spLocks noChangeArrowheads="1"/>
              </p:cNvSpPr>
              <p:nvPr/>
            </p:nvSpPr>
            <p:spPr bwMode="auto">
              <a:xfrm>
                <a:off x="243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0" name="Rectangle 1134"/>
              <p:cNvSpPr>
                <a:spLocks noChangeArrowheads="1"/>
              </p:cNvSpPr>
              <p:nvPr/>
            </p:nvSpPr>
            <p:spPr bwMode="auto">
              <a:xfrm>
                <a:off x="2440"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1" name="Rectangle 1135"/>
              <p:cNvSpPr>
                <a:spLocks noChangeArrowheads="1"/>
              </p:cNvSpPr>
              <p:nvPr/>
            </p:nvSpPr>
            <p:spPr bwMode="auto">
              <a:xfrm>
                <a:off x="2490"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2" name="Rectangle 1136"/>
              <p:cNvSpPr>
                <a:spLocks noChangeArrowheads="1"/>
              </p:cNvSpPr>
              <p:nvPr/>
            </p:nvSpPr>
            <p:spPr bwMode="auto">
              <a:xfrm>
                <a:off x="2490"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3" name="Rectangle 1137"/>
              <p:cNvSpPr>
                <a:spLocks noChangeArrowheads="1"/>
              </p:cNvSpPr>
              <p:nvPr/>
            </p:nvSpPr>
            <p:spPr bwMode="auto">
              <a:xfrm>
                <a:off x="2492" y="2350"/>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4" name="Rectangle 1138"/>
              <p:cNvSpPr>
                <a:spLocks noChangeArrowheads="1"/>
              </p:cNvSpPr>
              <p:nvPr/>
            </p:nvSpPr>
            <p:spPr bwMode="auto">
              <a:xfrm>
                <a:off x="2544"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5" name="Rectangle 1139"/>
              <p:cNvSpPr>
                <a:spLocks noChangeArrowheads="1"/>
              </p:cNvSpPr>
              <p:nvPr/>
            </p:nvSpPr>
            <p:spPr bwMode="auto">
              <a:xfrm>
                <a:off x="2544"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6" name="Rectangle 1140"/>
              <p:cNvSpPr>
                <a:spLocks noChangeArrowheads="1"/>
              </p:cNvSpPr>
              <p:nvPr/>
            </p:nvSpPr>
            <p:spPr bwMode="auto">
              <a:xfrm>
                <a:off x="2546"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7" name="Rectangle 1141"/>
              <p:cNvSpPr>
                <a:spLocks noChangeArrowheads="1"/>
              </p:cNvSpPr>
              <p:nvPr/>
            </p:nvSpPr>
            <p:spPr bwMode="auto">
              <a:xfrm>
                <a:off x="259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8" name="Rectangle 1142"/>
              <p:cNvSpPr>
                <a:spLocks noChangeArrowheads="1"/>
              </p:cNvSpPr>
              <p:nvPr/>
            </p:nvSpPr>
            <p:spPr bwMode="auto">
              <a:xfrm>
                <a:off x="259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9" name="Rectangle 1143"/>
              <p:cNvSpPr>
                <a:spLocks noChangeArrowheads="1"/>
              </p:cNvSpPr>
              <p:nvPr/>
            </p:nvSpPr>
            <p:spPr bwMode="auto">
              <a:xfrm>
                <a:off x="2598"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0" name="Rectangle 1144"/>
              <p:cNvSpPr>
                <a:spLocks noChangeArrowheads="1"/>
              </p:cNvSpPr>
              <p:nvPr/>
            </p:nvSpPr>
            <p:spPr bwMode="auto">
              <a:xfrm>
                <a:off x="2645"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1" name="Rectangle 1145"/>
              <p:cNvSpPr>
                <a:spLocks noChangeArrowheads="1"/>
              </p:cNvSpPr>
              <p:nvPr/>
            </p:nvSpPr>
            <p:spPr bwMode="auto">
              <a:xfrm>
                <a:off x="264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2" name="Rectangle 1146"/>
              <p:cNvSpPr>
                <a:spLocks noChangeArrowheads="1"/>
              </p:cNvSpPr>
              <p:nvPr/>
            </p:nvSpPr>
            <p:spPr bwMode="auto">
              <a:xfrm>
                <a:off x="2647"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3" name="Rectangle 1147"/>
              <p:cNvSpPr>
                <a:spLocks noChangeArrowheads="1"/>
              </p:cNvSpPr>
              <p:nvPr/>
            </p:nvSpPr>
            <p:spPr bwMode="auto">
              <a:xfrm>
                <a:off x="2698"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4" name="Rectangle 1148"/>
              <p:cNvSpPr>
                <a:spLocks noChangeArrowheads="1"/>
              </p:cNvSpPr>
              <p:nvPr/>
            </p:nvSpPr>
            <p:spPr bwMode="auto">
              <a:xfrm>
                <a:off x="269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5" name="Rectangle 1149"/>
              <p:cNvSpPr>
                <a:spLocks noChangeArrowheads="1"/>
              </p:cNvSpPr>
              <p:nvPr/>
            </p:nvSpPr>
            <p:spPr bwMode="auto">
              <a:xfrm>
                <a:off x="2700"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6" name="Rectangle 1150"/>
              <p:cNvSpPr>
                <a:spLocks noChangeArrowheads="1"/>
              </p:cNvSpPr>
              <p:nvPr/>
            </p:nvSpPr>
            <p:spPr bwMode="auto">
              <a:xfrm>
                <a:off x="2754"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7" name="Rectangle 1151"/>
              <p:cNvSpPr>
                <a:spLocks noChangeArrowheads="1"/>
              </p:cNvSpPr>
              <p:nvPr/>
            </p:nvSpPr>
            <p:spPr bwMode="auto">
              <a:xfrm>
                <a:off x="2754"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8" name="Rectangle 1152"/>
              <p:cNvSpPr>
                <a:spLocks noChangeArrowheads="1"/>
              </p:cNvSpPr>
              <p:nvPr/>
            </p:nvSpPr>
            <p:spPr bwMode="auto">
              <a:xfrm>
                <a:off x="2756"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9" name="Rectangle 1153"/>
              <p:cNvSpPr>
                <a:spLocks noChangeArrowheads="1"/>
              </p:cNvSpPr>
              <p:nvPr/>
            </p:nvSpPr>
            <p:spPr bwMode="auto">
              <a:xfrm>
                <a:off x="280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0" name="Rectangle 1154"/>
              <p:cNvSpPr>
                <a:spLocks noChangeArrowheads="1"/>
              </p:cNvSpPr>
              <p:nvPr/>
            </p:nvSpPr>
            <p:spPr bwMode="auto">
              <a:xfrm>
                <a:off x="280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1" name="Rectangle 1155"/>
              <p:cNvSpPr>
                <a:spLocks noChangeArrowheads="1"/>
              </p:cNvSpPr>
              <p:nvPr/>
            </p:nvSpPr>
            <p:spPr bwMode="auto">
              <a:xfrm>
                <a:off x="2809"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2" name="Rectangle 1156"/>
              <p:cNvSpPr>
                <a:spLocks noChangeArrowheads="1"/>
              </p:cNvSpPr>
              <p:nvPr/>
            </p:nvSpPr>
            <p:spPr bwMode="auto">
              <a:xfrm>
                <a:off x="2860"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3" name="Rectangle 1157"/>
              <p:cNvSpPr>
                <a:spLocks noChangeArrowheads="1"/>
              </p:cNvSpPr>
              <p:nvPr/>
            </p:nvSpPr>
            <p:spPr bwMode="auto">
              <a:xfrm>
                <a:off x="2860"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4" name="Rectangle 1158"/>
              <p:cNvSpPr>
                <a:spLocks noChangeArrowheads="1"/>
              </p:cNvSpPr>
              <p:nvPr/>
            </p:nvSpPr>
            <p:spPr bwMode="auto">
              <a:xfrm>
                <a:off x="2862"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5" name="Rectangle 1159"/>
              <p:cNvSpPr>
                <a:spLocks noChangeArrowheads="1"/>
              </p:cNvSpPr>
              <p:nvPr/>
            </p:nvSpPr>
            <p:spPr bwMode="auto">
              <a:xfrm>
                <a:off x="291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6" name="Rectangle 1160"/>
              <p:cNvSpPr>
                <a:spLocks noChangeArrowheads="1"/>
              </p:cNvSpPr>
              <p:nvPr/>
            </p:nvSpPr>
            <p:spPr bwMode="auto">
              <a:xfrm>
                <a:off x="291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7" name="Rectangle 1161"/>
              <p:cNvSpPr>
                <a:spLocks noChangeArrowheads="1"/>
              </p:cNvSpPr>
              <p:nvPr/>
            </p:nvSpPr>
            <p:spPr bwMode="auto">
              <a:xfrm>
                <a:off x="2915"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8" name="Rectangle 1162"/>
              <p:cNvSpPr>
                <a:spLocks noChangeArrowheads="1"/>
              </p:cNvSpPr>
              <p:nvPr/>
            </p:nvSpPr>
            <p:spPr bwMode="auto">
              <a:xfrm>
                <a:off x="296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9" name="Rectangle 1163"/>
              <p:cNvSpPr>
                <a:spLocks noChangeArrowheads="1"/>
              </p:cNvSpPr>
              <p:nvPr/>
            </p:nvSpPr>
            <p:spPr bwMode="auto">
              <a:xfrm>
                <a:off x="296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0" name="Rectangle 1164"/>
              <p:cNvSpPr>
                <a:spLocks noChangeArrowheads="1"/>
              </p:cNvSpPr>
              <p:nvPr/>
            </p:nvSpPr>
            <p:spPr bwMode="auto">
              <a:xfrm>
                <a:off x="2968"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1" name="Rectangle 1165"/>
              <p:cNvSpPr>
                <a:spLocks noChangeArrowheads="1"/>
              </p:cNvSpPr>
              <p:nvPr/>
            </p:nvSpPr>
            <p:spPr bwMode="auto">
              <a:xfrm>
                <a:off x="3018"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2" name="Rectangle 1166"/>
              <p:cNvSpPr>
                <a:spLocks noChangeArrowheads="1"/>
              </p:cNvSpPr>
              <p:nvPr/>
            </p:nvSpPr>
            <p:spPr bwMode="auto">
              <a:xfrm>
                <a:off x="301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3" name="Rectangle 1167"/>
              <p:cNvSpPr>
                <a:spLocks noChangeArrowheads="1"/>
              </p:cNvSpPr>
              <p:nvPr/>
            </p:nvSpPr>
            <p:spPr bwMode="auto">
              <a:xfrm>
                <a:off x="3020"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4" name="Rectangle 1168"/>
              <p:cNvSpPr>
                <a:spLocks noChangeArrowheads="1"/>
              </p:cNvSpPr>
              <p:nvPr/>
            </p:nvSpPr>
            <p:spPr bwMode="auto">
              <a:xfrm>
                <a:off x="3068" y="2276"/>
                <a:ext cx="8"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5" name="Rectangle 1169"/>
              <p:cNvSpPr>
                <a:spLocks noChangeArrowheads="1"/>
              </p:cNvSpPr>
              <p:nvPr/>
            </p:nvSpPr>
            <p:spPr bwMode="auto">
              <a:xfrm>
                <a:off x="306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6" name="Rectangle 1170"/>
              <p:cNvSpPr>
                <a:spLocks noChangeArrowheads="1"/>
              </p:cNvSpPr>
              <p:nvPr/>
            </p:nvSpPr>
            <p:spPr bwMode="auto">
              <a:xfrm>
                <a:off x="3070" y="2350"/>
                <a:ext cx="5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7" name="Rectangle 1171"/>
              <p:cNvSpPr>
                <a:spLocks noChangeArrowheads="1"/>
              </p:cNvSpPr>
              <p:nvPr/>
            </p:nvSpPr>
            <p:spPr bwMode="auto">
              <a:xfrm>
                <a:off x="312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8" name="Rectangle 1172"/>
              <p:cNvSpPr>
                <a:spLocks noChangeArrowheads="1"/>
              </p:cNvSpPr>
              <p:nvPr/>
            </p:nvSpPr>
            <p:spPr bwMode="auto">
              <a:xfrm>
                <a:off x="312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9" name="Rectangle 1173"/>
              <p:cNvSpPr>
                <a:spLocks noChangeArrowheads="1"/>
              </p:cNvSpPr>
              <p:nvPr/>
            </p:nvSpPr>
            <p:spPr bwMode="auto">
              <a:xfrm>
                <a:off x="3125" y="2350"/>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0" name="Rectangle 1174"/>
              <p:cNvSpPr>
                <a:spLocks noChangeArrowheads="1"/>
              </p:cNvSpPr>
              <p:nvPr/>
            </p:nvSpPr>
            <p:spPr bwMode="auto">
              <a:xfrm>
                <a:off x="317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1" name="Rectangle 1175"/>
              <p:cNvSpPr>
                <a:spLocks noChangeArrowheads="1"/>
              </p:cNvSpPr>
              <p:nvPr/>
            </p:nvSpPr>
            <p:spPr bwMode="auto">
              <a:xfrm>
                <a:off x="317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2" name="Rectangle 1176"/>
              <p:cNvSpPr>
                <a:spLocks noChangeArrowheads="1"/>
              </p:cNvSpPr>
              <p:nvPr/>
            </p:nvSpPr>
            <p:spPr bwMode="auto">
              <a:xfrm>
                <a:off x="3179"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3" name="Rectangle 1177"/>
              <p:cNvSpPr>
                <a:spLocks noChangeArrowheads="1"/>
              </p:cNvSpPr>
              <p:nvPr/>
            </p:nvSpPr>
            <p:spPr bwMode="auto">
              <a:xfrm>
                <a:off x="3229"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4" name="Rectangle 1178"/>
              <p:cNvSpPr>
                <a:spLocks noChangeArrowheads="1"/>
              </p:cNvSpPr>
              <p:nvPr/>
            </p:nvSpPr>
            <p:spPr bwMode="auto">
              <a:xfrm>
                <a:off x="3229"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5" name="Rectangle 1179"/>
              <p:cNvSpPr>
                <a:spLocks noChangeArrowheads="1"/>
              </p:cNvSpPr>
              <p:nvPr/>
            </p:nvSpPr>
            <p:spPr bwMode="auto">
              <a:xfrm>
                <a:off x="3231"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6" name="Rectangle 1180"/>
              <p:cNvSpPr>
                <a:spLocks noChangeArrowheads="1"/>
              </p:cNvSpPr>
              <p:nvPr/>
            </p:nvSpPr>
            <p:spPr bwMode="auto">
              <a:xfrm>
                <a:off x="3279"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7" name="Rectangle 1181"/>
              <p:cNvSpPr>
                <a:spLocks noChangeArrowheads="1"/>
              </p:cNvSpPr>
              <p:nvPr/>
            </p:nvSpPr>
            <p:spPr bwMode="auto">
              <a:xfrm>
                <a:off x="3279"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8" name="Rectangle 1182"/>
              <p:cNvSpPr>
                <a:spLocks noChangeArrowheads="1"/>
              </p:cNvSpPr>
              <p:nvPr/>
            </p:nvSpPr>
            <p:spPr bwMode="auto">
              <a:xfrm>
                <a:off x="3281"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9" name="Rectangle 1183"/>
              <p:cNvSpPr>
                <a:spLocks noChangeArrowheads="1"/>
              </p:cNvSpPr>
              <p:nvPr/>
            </p:nvSpPr>
            <p:spPr bwMode="auto">
              <a:xfrm>
                <a:off x="3335"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0" name="Rectangle 1184"/>
              <p:cNvSpPr>
                <a:spLocks noChangeArrowheads="1"/>
              </p:cNvSpPr>
              <p:nvPr/>
            </p:nvSpPr>
            <p:spPr bwMode="auto">
              <a:xfrm>
                <a:off x="333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1" name="Rectangle 1185"/>
              <p:cNvSpPr>
                <a:spLocks noChangeArrowheads="1"/>
              </p:cNvSpPr>
              <p:nvPr/>
            </p:nvSpPr>
            <p:spPr bwMode="auto">
              <a:xfrm>
                <a:off x="3337"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2" name="Rectangle 1186"/>
              <p:cNvSpPr>
                <a:spLocks noChangeArrowheads="1"/>
              </p:cNvSpPr>
              <p:nvPr/>
            </p:nvSpPr>
            <p:spPr bwMode="auto">
              <a:xfrm>
                <a:off x="338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3" name="Rectangle 1187"/>
              <p:cNvSpPr>
                <a:spLocks noChangeArrowheads="1"/>
              </p:cNvSpPr>
              <p:nvPr/>
            </p:nvSpPr>
            <p:spPr bwMode="auto">
              <a:xfrm>
                <a:off x="338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4" name="Rectangle 1188"/>
              <p:cNvSpPr>
                <a:spLocks noChangeArrowheads="1"/>
              </p:cNvSpPr>
              <p:nvPr/>
            </p:nvSpPr>
            <p:spPr bwMode="auto">
              <a:xfrm>
                <a:off x="3389"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78" name="Group 1390"/>
            <p:cNvGrpSpPr>
              <a:grpSpLocks/>
            </p:cNvGrpSpPr>
            <p:nvPr/>
          </p:nvGrpSpPr>
          <p:grpSpPr bwMode="auto">
            <a:xfrm>
              <a:off x="1874" y="2276"/>
              <a:ext cx="2149" cy="869"/>
              <a:chOff x="1874" y="2276"/>
              <a:chExt cx="2149" cy="869"/>
            </a:xfrm>
            <a:grpFill/>
          </p:grpSpPr>
          <p:sp>
            <p:nvSpPr>
              <p:cNvPr id="6055" name="Rectangle 1190"/>
              <p:cNvSpPr>
                <a:spLocks noChangeArrowheads="1"/>
              </p:cNvSpPr>
              <p:nvPr/>
            </p:nvSpPr>
            <p:spPr bwMode="auto">
              <a:xfrm>
                <a:off x="3437"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6" name="Rectangle 1191"/>
              <p:cNvSpPr>
                <a:spLocks noChangeArrowheads="1"/>
              </p:cNvSpPr>
              <p:nvPr/>
            </p:nvSpPr>
            <p:spPr bwMode="auto">
              <a:xfrm>
                <a:off x="343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7" name="Rectangle 1192"/>
              <p:cNvSpPr>
                <a:spLocks noChangeArrowheads="1"/>
              </p:cNvSpPr>
              <p:nvPr/>
            </p:nvSpPr>
            <p:spPr bwMode="auto">
              <a:xfrm>
                <a:off x="3439"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8" name="Rectangle 1193"/>
              <p:cNvSpPr>
                <a:spLocks noChangeArrowheads="1"/>
              </p:cNvSpPr>
              <p:nvPr/>
            </p:nvSpPr>
            <p:spPr bwMode="auto">
              <a:xfrm>
                <a:off x="349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9" name="Rectangle 1194"/>
              <p:cNvSpPr>
                <a:spLocks noChangeArrowheads="1"/>
              </p:cNvSpPr>
              <p:nvPr/>
            </p:nvSpPr>
            <p:spPr bwMode="auto">
              <a:xfrm>
                <a:off x="349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0" name="Rectangle 1195"/>
              <p:cNvSpPr>
                <a:spLocks noChangeArrowheads="1"/>
              </p:cNvSpPr>
              <p:nvPr/>
            </p:nvSpPr>
            <p:spPr bwMode="auto">
              <a:xfrm>
                <a:off x="3495"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1" name="Rectangle 1196"/>
              <p:cNvSpPr>
                <a:spLocks noChangeArrowheads="1"/>
              </p:cNvSpPr>
              <p:nvPr/>
            </p:nvSpPr>
            <p:spPr bwMode="auto">
              <a:xfrm>
                <a:off x="354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2" name="Rectangle 1197"/>
              <p:cNvSpPr>
                <a:spLocks noChangeArrowheads="1"/>
              </p:cNvSpPr>
              <p:nvPr/>
            </p:nvSpPr>
            <p:spPr bwMode="auto">
              <a:xfrm>
                <a:off x="354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3" name="Rectangle 1198"/>
              <p:cNvSpPr>
                <a:spLocks noChangeArrowheads="1"/>
              </p:cNvSpPr>
              <p:nvPr/>
            </p:nvSpPr>
            <p:spPr bwMode="auto">
              <a:xfrm>
                <a:off x="3548"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4" name="Rectangle 1199"/>
              <p:cNvSpPr>
                <a:spLocks noChangeArrowheads="1"/>
              </p:cNvSpPr>
              <p:nvPr/>
            </p:nvSpPr>
            <p:spPr bwMode="auto">
              <a:xfrm>
                <a:off x="3599"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5" name="Rectangle 1200"/>
              <p:cNvSpPr>
                <a:spLocks noChangeArrowheads="1"/>
              </p:cNvSpPr>
              <p:nvPr/>
            </p:nvSpPr>
            <p:spPr bwMode="auto">
              <a:xfrm>
                <a:off x="3599"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6" name="Rectangle 1201"/>
              <p:cNvSpPr>
                <a:spLocks noChangeArrowheads="1"/>
              </p:cNvSpPr>
              <p:nvPr/>
            </p:nvSpPr>
            <p:spPr bwMode="auto">
              <a:xfrm>
                <a:off x="3601"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7" name="Rectangle 1202"/>
              <p:cNvSpPr>
                <a:spLocks noChangeArrowheads="1"/>
              </p:cNvSpPr>
              <p:nvPr/>
            </p:nvSpPr>
            <p:spPr bwMode="auto">
              <a:xfrm>
                <a:off x="3651"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8" name="Rectangle 1203"/>
              <p:cNvSpPr>
                <a:spLocks noChangeArrowheads="1"/>
              </p:cNvSpPr>
              <p:nvPr/>
            </p:nvSpPr>
            <p:spPr bwMode="auto">
              <a:xfrm>
                <a:off x="365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9" name="Rectangle 1204"/>
              <p:cNvSpPr>
                <a:spLocks noChangeArrowheads="1"/>
              </p:cNvSpPr>
              <p:nvPr/>
            </p:nvSpPr>
            <p:spPr bwMode="auto">
              <a:xfrm>
                <a:off x="3653"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0" name="Rectangle 1205"/>
              <p:cNvSpPr>
                <a:spLocks noChangeArrowheads="1"/>
              </p:cNvSpPr>
              <p:nvPr/>
            </p:nvSpPr>
            <p:spPr bwMode="auto">
              <a:xfrm>
                <a:off x="3701" y="2276"/>
                <a:ext cx="8"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1" name="Rectangle 1206"/>
              <p:cNvSpPr>
                <a:spLocks noChangeArrowheads="1"/>
              </p:cNvSpPr>
              <p:nvPr/>
            </p:nvSpPr>
            <p:spPr bwMode="auto">
              <a:xfrm>
                <a:off x="370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2" name="Rectangle 1207"/>
              <p:cNvSpPr>
                <a:spLocks noChangeArrowheads="1"/>
              </p:cNvSpPr>
              <p:nvPr/>
            </p:nvSpPr>
            <p:spPr bwMode="auto">
              <a:xfrm>
                <a:off x="3703"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3" name="Rectangle 1208"/>
              <p:cNvSpPr>
                <a:spLocks noChangeArrowheads="1"/>
              </p:cNvSpPr>
              <p:nvPr/>
            </p:nvSpPr>
            <p:spPr bwMode="auto">
              <a:xfrm>
                <a:off x="375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4" name="Rectangle 1209"/>
              <p:cNvSpPr>
                <a:spLocks noChangeArrowheads="1"/>
              </p:cNvSpPr>
              <p:nvPr/>
            </p:nvSpPr>
            <p:spPr bwMode="auto">
              <a:xfrm>
                <a:off x="375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5" name="Rectangle 1210"/>
              <p:cNvSpPr>
                <a:spLocks noChangeArrowheads="1"/>
              </p:cNvSpPr>
              <p:nvPr/>
            </p:nvSpPr>
            <p:spPr bwMode="auto">
              <a:xfrm>
                <a:off x="3759"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6" name="Rectangle 1211"/>
              <p:cNvSpPr>
                <a:spLocks noChangeArrowheads="1"/>
              </p:cNvSpPr>
              <p:nvPr/>
            </p:nvSpPr>
            <p:spPr bwMode="auto">
              <a:xfrm>
                <a:off x="3806"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7" name="Rectangle 1212"/>
              <p:cNvSpPr>
                <a:spLocks noChangeArrowheads="1"/>
              </p:cNvSpPr>
              <p:nvPr/>
            </p:nvSpPr>
            <p:spPr bwMode="auto">
              <a:xfrm>
                <a:off x="380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8" name="Rectangle 1213"/>
              <p:cNvSpPr>
                <a:spLocks noChangeArrowheads="1"/>
              </p:cNvSpPr>
              <p:nvPr/>
            </p:nvSpPr>
            <p:spPr bwMode="auto">
              <a:xfrm>
                <a:off x="3808"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9" name="Rectangle 1214"/>
              <p:cNvSpPr>
                <a:spLocks noChangeArrowheads="1"/>
              </p:cNvSpPr>
              <p:nvPr/>
            </p:nvSpPr>
            <p:spPr bwMode="auto">
              <a:xfrm>
                <a:off x="3862"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0" name="Rectangle 1215"/>
              <p:cNvSpPr>
                <a:spLocks noChangeArrowheads="1"/>
              </p:cNvSpPr>
              <p:nvPr/>
            </p:nvSpPr>
            <p:spPr bwMode="auto">
              <a:xfrm>
                <a:off x="3862"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1" name="Rectangle 1216"/>
              <p:cNvSpPr>
                <a:spLocks noChangeArrowheads="1"/>
              </p:cNvSpPr>
              <p:nvPr/>
            </p:nvSpPr>
            <p:spPr bwMode="auto">
              <a:xfrm>
                <a:off x="3864"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2" name="Rectangle 1217"/>
              <p:cNvSpPr>
                <a:spLocks noChangeArrowheads="1"/>
              </p:cNvSpPr>
              <p:nvPr/>
            </p:nvSpPr>
            <p:spPr bwMode="auto">
              <a:xfrm>
                <a:off x="3915"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3" name="Rectangle 1218"/>
              <p:cNvSpPr>
                <a:spLocks noChangeArrowheads="1"/>
              </p:cNvSpPr>
              <p:nvPr/>
            </p:nvSpPr>
            <p:spPr bwMode="auto">
              <a:xfrm>
                <a:off x="391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4" name="Rectangle 1219"/>
              <p:cNvSpPr>
                <a:spLocks noChangeArrowheads="1"/>
              </p:cNvSpPr>
              <p:nvPr/>
            </p:nvSpPr>
            <p:spPr bwMode="auto">
              <a:xfrm>
                <a:off x="3917"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5" name="Rectangle 1220"/>
              <p:cNvSpPr>
                <a:spLocks noChangeArrowheads="1"/>
              </p:cNvSpPr>
              <p:nvPr/>
            </p:nvSpPr>
            <p:spPr bwMode="auto">
              <a:xfrm>
                <a:off x="3968"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6" name="Rectangle 1221"/>
              <p:cNvSpPr>
                <a:spLocks noChangeArrowheads="1"/>
              </p:cNvSpPr>
              <p:nvPr/>
            </p:nvSpPr>
            <p:spPr bwMode="auto">
              <a:xfrm>
                <a:off x="396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7" name="Rectangle 1222"/>
              <p:cNvSpPr>
                <a:spLocks noChangeArrowheads="1"/>
              </p:cNvSpPr>
              <p:nvPr/>
            </p:nvSpPr>
            <p:spPr bwMode="auto">
              <a:xfrm>
                <a:off x="3970"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8" name="Rectangle 1223"/>
              <p:cNvSpPr>
                <a:spLocks noChangeArrowheads="1"/>
              </p:cNvSpPr>
              <p:nvPr/>
            </p:nvSpPr>
            <p:spPr bwMode="auto">
              <a:xfrm>
                <a:off x="4021"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9" name="Rectangle 1224"/>
              <p:cNvSpPr>
                <a:spLocks noChangeArrowheads="1"/>
              </p:cNvSpPr>
              <p:nvPr/>
            </p:nvSpPr>
            <p:spPr bwMode="auto">
              <a:xfrm>
                <a:off x="402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0" name="Rectangle 1225"/>
              <p:cNvSpPr>
                <a:spLocks noChangeArrowheads="1"/>
              </p:cNvSpPr>
              <p:nvPr/>
            </p:nvSpPr>
            <p:spPr bwMode="auto">
              <a:xfrm>
                <a:off x="402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1" name="Rectangle 1226"/>
              <p:cNvSpPr>
                <a:spLocks noChangeArrowheads="1"/>
              </p:cNvSpPr>
              <p:nvPr/>
            </p:nvSpPr>
            <p:spPr bwMode="auto">
              <a:xfrm>
                <a:off x="1897" y="235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2" name="Rectangle 1227"/>
              <p:cNvSpPr>
                <a:spLocks noChangeArrowheads="1"/>
              </p:cNvSpPr>
              <p:nvPr/>
            </p:nvSpPr>
            <p:spPr bwMode="auto">
              <a:xfrm>
                <a:off x="1897" y="238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3" name="Rectangle 1228"/>
              <p:cNvSpPr>
                <a:spLocks noChangeArrowheads="1"/>
              </p:cNvSpPr>
              <p:nvPr/>
            </p:nvSpPr>
            <p:spPr bwMode="auto">
              <a:xfrm>
                <a:off x="1897"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4" name="Rectangle 1229"/>
              <p:cNvSpPr>
                <a:spLocks noChangeArrowheads="1"/>
              </p:cNvSpPr>
              <p:nvPr/>
            </p:nvSpPr>
            <p:spPr bwMode="auto">
              <a:xfrm>
                <a:off x="1991" y="2425"/>
                <a:ext cx="17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ACTIVITY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5" name="Rectangle 1230"/>
              <p:cNvSpPr>
                <a:spLocks noChangeArrowheads="1"/>
              </p:cNvSpPr>
              <p:nvPr/>
            </p:nvSpPr>
            <p:spPr bwMode="auto">
              <a:xfrm>
                <a:off x="2152"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6" name="Rectangle 1231"/>
              <p:cNvSpPr>
                <a:spLocks noChangeArrowheads="1"/>
              </p:cNvSpPr>
              <p:nvPr/>
            </p:nvSpPr>
            <p:spPr bwMode="auto">
              <a:xfrm>
                <a:off x="1991" y="2459"/>
                <a:ext cx="161"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7" name="Rectangle 1232"/>
              <p:cNvSpPr>
                <a:spLocks noChangeArrowheads="1"/>
              </p:cNvSpPr>
              <p:nvPr/>
            </p:nvSpPr>
            <p:spPr bwMode="auto">
              <a:xfrm>
                <a:off x="1991" y="2462"/>
                <a:ext cx="110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Studies which require significantly more record keeping, compounding, dispensing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8" name="Rectangle 1233"/>
              <p:cNvSpPr>
                <a:spLocks noChangeArrowheads="1"/>
              </p:cNvSpPr>
              <p:nvPr/>
            </p:nvSpPr>
            <p:spPr bwMode="auto">
              <a:xfrm>
                <a:off x="1991" y="2500"/>
                <a:ext cx="102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time, and/or patient monitoring will be charged for additional time and labor.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9" name="Rectangle 1234"/>
              <p:cNvSpPr>
                <a:spLocks noChangeArrowheads="1"/>
              </p:cNvSpPr>
              <p:nvPr/>
            </p:nvSpPr>
            <p:spPr bwMode="auto">
              <a:xfrm>
                <a:off x="3020" y="2500"/>
                <a:ext cx="2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0" name="Rectangle 1235"/>
              <p:cNvSpPr>
                <a:spLocks noChangeArrowheads="1"/>
              </p:cNvSpPr>
              <p:nvPr/>
            </p:nvSpPr>
            <p:spPr bwMode="auto">
              <a:xfrm>
                <a:off x="1991" y="2536"/>
                <a:ext cx="11"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1"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1" name="Rectangle 1236"/>
              <p:cNvSpPr>
                <a:spLocks noChangeArrowheads="1"/>
              </p:cNvSpPr>
              <p:nvPr/>
            </p:nvSpPr>
            <p:spPr bwMode="auto">
              <a:xfrm>
                <a:off x="3172" y="2425"/>
                <a:ext cx="10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RATE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2" name="Rectangle 1237"/>
              <p:cNvSpPr>
                <a:spLocks noChangeArrowheads="1"/>
              </p:cNvSpPr>
              <p:nvPr/>
            </p:nvSpPr>
            <p:spPr bwMode="auto">
              <a:xfrm>
                <a:off x="3262"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3" name="Rectangle 1238"/>
              <p:cNvSpPr>
                <a:spLocks noChangeArrowheads="1"/>
              </p:cNvSpPr>
              <p:nvPr/>
            </p:nvSpPr>
            <p:spPr bwMode="auto">
              <a:xfrm>
                <a:off x="3172" y="2459"/>
                <a:ext cx="90"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4" name="Rectangle 1239"/>
              <p:cNvSpPr>
                <a:spLocks noChangeArrowheads="1"/>
              </p:cNvSpPr>
              <p:nvPr/>
            </p:nvSpPr>
            <p:spPr bwMode="auto">
              <a:xfrm>
                <a:off x="3662" y="2425"/>
                <a:ext cx="19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SUBTOTAL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5" name="Rectangle 1240"/>
              <p:cNvSpPr>
                <a:spLocks noChangeArrowheads="1"/>
              </p:cNvSpPr>
              <p:nvPr/>
            </p:nvSpPr>
            <p:spPr bwMode="auto">
              <a:xfrm>
                <a:off x="3846"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6" name="Rectangle 1241"/>
              <p:cNvSpPr>
                <a:spLocks noChangeArrowheads="1"/>
              </p:cNvSpPr>
              <p:nvPr/>
            </p:nvSpPr>
            <p:spPr bwMode="auto">
              <a:xfrm>
                <a:off x="3662" y="2459"/>
                <a:ext cx="176"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7" name="Rectangle 1242"/>
              <p:cNvSpPr>
                <a:spLocks noChangeArrowheads="1"/>
              </p:cNvSpPr>
              <p:nvPr/>
            </p:nvSpPr>
            <p:spPr bwMode="auto">
              <a:xfrm>
                <a:off x="3662" y="2463"/>
                <a:ext cx="34"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8" name="Rectangle 1243"/>
              <p:cNvSpPr>
                <a:spLocks noChangeArrowheads="1"/>
              </p:cNvSpPr>
              <p:nvPr/>
            </p:nvSpPr>
            <p:spPr bwMode="auto">
              <a:xfrm>
                <a:off x="1897" y="2558"/>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9" name="Rectangle 1244"/>
              <p:cNvSpPr>
                <a:spLocks noChangeArrowheads="1"/>
              </p:cNvSpPr>
              <p:nvPr/>
            </p:nvSpPr>
            <p:spPr bwMode="auto">
              <a:xfrm>
                <a:off x="1909"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0" name="Rectangle 1245"/>
              <p:cNvSpPr>
                <a:spLocks noChangeArrowheads="1"/>
              </p:cNvSpPr>
              <p:nvPr/>
            </p:nvSpPr>
            <p:spPr bwMode="auto">
              <a:xfrm>
                <a:off x="1991" y="2558"/>
                <a:ext cx="1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Study Set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1" name="Rectangle 1246"/>
              <p:cNvSpPr>
                <a:spLocks noChangeArrowheads="1"/>
              </p:cNvSpPr>
              <p:nvPr/>
            </p:nvSpPr>
            <p:spPr bwMode="auto">
              <a:xfrm>
                <a:off x="2123" y="2558"/>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2" name="Rectangle 1247"/>
              <p:cNvSpPr>
                <a:spLocks noChangeArrowheads="1"/>
              </p:cNvSpPr>
              <p:nvPr/>
            </p:nvSpPr>
            <p:spPr bwMode="auto">
              <a:xfrm>
                <a:off x="2134" y="2558"/>
                <a:ext cx="19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Up and Close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3" name="Rectangle 1248"/>
              <p:cNvSpPr>
                <a:spLocks noChangeArrowheads="1"/>
              </p:cNvSpPr>
              <p:nvPr/>
            </p:nvSpPr>
            <p:spPr bwMode="auto">
              <a:xfrm>
                <a:off x="2319" y="2558"/>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4" name="Rectangle 1249"/>
              <p:cNvSpPr>
                <a:spLocks noChangeArrowheads="1"/>
              </p:cNvSpPr>
              <p:nvPr/>
            </p:nvSpPr>
            <p:spPr bwMode="auto">
              <a:xfrm>
                <a:off x="2330" y="2558"/>
                <a:ext cx="13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Out Acti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5" name="Rectangle 1250"/>
              <p:cNvSpPr>
                <a:spLocks noChangeArrowheads="1"/>
              </p:cNvSpPr>
              <p:nvPr/>
            </p:nvSpPr>
            <p:spPr bwMode="auto">
              <a:xfrm>
                <a:off x="2449" y="2558"/>
                <a:ext cx="22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vities, includes: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6" name="Rectangle 1251"/>
              <p:cNvSpPr>
                <a:spLocks noChangeArrowheads="1"/>
              </p:cNvSpPr>
              <p:nvPr/>
            </p:nvSpPr>
            <p:spPr bwMode="auto">
              <a:xfrm>
                <a:off x="2660"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7" name="Rectangle 1252"/>
              <p:cNvSpPr>
                <a:spLocks noChangeArrowheads="1"/>
              </p:cNvSpPr>
              <p:nvPr/>
            </p:nvSpPr>
            <p:spPr bwMode="auto">
              <a:xfrm>
                <a:off x="3172" y="2558"/>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8" name="Rectangle 1253"/>
              <p:cNvSpPr>
                <a:spLocks noChangeArrowheads="1"/>
              </p:cNvSpPr>
              <p:nvPr/>
            </p:nvSpPr>
            <p:spPr bwMode="auto">
              <a:xfrm>
                <a:off x="3188" y="2558"/>
                <a:ext cx="4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9" name="Rectangle 1254"/>
              <p:cNvSpPr>
                <a:spLocks noChangeArrowheads="1"/>
              </p:cNvSpPr>
              <p:nvPr/>
            </p:nvSpPr>
            <p:spPr bwMode="auto">
              <a:xfrm>
                <a:off x="3220" y="2558"/>
                <a:ext cx="4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0" name="Rectangle 1255"/>
              <p:cNvSpPr>
                <a:spLocks noChangeArrowheads="1"/>
              </p:cNvSpPr>
              <p:nvPr/>
            </p:nvSpPr>
            <p:spPr bwMode="auto">
              <a:xfrm>
                <a:off x="3253"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1" name="Rectangle 1256"/>
              <p:cNvSpPr>
                <a:spLocks noChangeArrowheads="1"/>
              </p:cNvSpPr>
              <p:nvPr/>
            </p:nvSpPr>
            <p:spPr bwMode="auto">
              <a:xfrm>
                <a:off x="3261" y="2558"/>
                <a:ext cx="3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Protocol / Initial 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2" name="Rectangle 1257"/>
              <p:cNvSpPr>
                <a:spLocks noChangeArrowheads="1"/>
              </p:cNvSpPr>
              <p:nvPr/>
            </p:nvSpPr>
            <p:spPr bwMode="auto">
              <a:xfrm>
                <a:off x="3573"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3" name="Rectangle 1258"/>
              <p:cNvSpPr>
                <a:spLocks noChangeArrowheads="1"/>
              </p:cNvSpPr>
              <p:nvPr/>
            </p:nvSpPr>
            <p:spPr bwMode="auto">
              <a:xfrm>
                <a:off x="3172" y="2595"/>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4" name="Rectangle 1259"/>
              <p:cNvSpPr>
                <a:spLocks noChangeArrowheads="1"/>
              </p:cNvSpPr>
              <p:nvPr/>
            </p:nvSpPr>
            <p:spPr bwMode="auto">
              <a:xfrm>
                <a:off x="3662" y="2558"/>
                <a:ext cx="1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5" name="Rectangle 1260"/>
              <p:cNvSpPr>
                <a:spLocks noChangeArrowheads="1"/>
              </p:cNvSpPr>
              <p:nvPr/>
            </p:nvSpPr>
            <p:spPr bwMode="auto">
              <a:xfrm>
                <a:off x="3662" y="2577"/>
                <a:ext cx="4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6" name="Rectangle 1261"/>
              <p:cNvSpPr>
                <a:spLocks noChangeArrowheads="1"/>
              </p:cNvSpPr>
              <p:nvPr/>
            </p:nvSpPr>
            <p:spPr bwMode="auto">
              <a:xfrm>
                <a:off x="3694" y="257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7" name="Rectangle 1262"/>
              <p:cNvSpPr>
                <a:spLocks noChangeArrowheads="1"/>
              </p:cNvSpPr>
              <p:nvPr/>
            </p:nvSpPr>
            <p:spPr bwMode="auto">
              <a:xfrm>
                <a:off x="1874"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8" name="Rectangle 1263"/>
              <p:cNvSpPr>
                <a:spLocks noChangeArrowheads="1"/>
              </p:cNvSpPr>
              <p:nvPr/>
            </p:nvSpPr>
            <p:spPr bwMode="auto">
              <a:xfrm>
                <a:off x="1874"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9" name="Rectangle 1264"/>
              <p:cNvSpPr>
                <a:spLocks noChangeArrowheads="1"/>
              </p:cNvSpPr>
              <p:nvPr/>
            </p:nvSpPr>
            <p:spPr bwMode="auto">
              <a:xfrm>
                <a:off x="1876"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0" name="Rectangle 1265"/>
              <p:cNvSpPr>
                <a:spLocks noChangeArrowheads="1"/>
              </p:cNvSpPr>
              <p:nvPr/>
            </p:nvSpPr>
            <p:spPr bwMode="auto">
              <a:xfrm>
                <a:off x="1878" y="2556"/>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1" name="Rectangle 1266"/>
              <p:cNvSpPr>
                <a:spLocks noChangeArrowheads="1"/>
              </p:cNvSpPr>
              <p:nvPr/>
            </p:nvSpPr>
            <p:spPr bwMode="auto">
              <a:xfrm>
                <a:off x="1969"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2" name="Rectangle 1267"/>
              <p:cNvSpPr>
                <a:spLocks noChangeArrowheads="1"/>
              </p:cNvSpPr>
              <p:nvPr/>
            </p:nvSpPr>
            <p:spPr bwMode="auto">
              <a:xfrm>
                <a:off x="1971" y="2556"/>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3" name="Rectangle 1268"/>
              <p:cNvSpPr>
                <a:spLocks noChangeArrowheads="1"/>
              </p:cNvSpPr>
              <p:nvPr/>
            </p:nvSpPr>
            <p:spPr bwMode="auto">
              <a:xfrm>
                <a:off x="3149"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4" name="Rectangle 1269"/>
              <p:cNvSpPr>
                <a:spLocks noChangeArrowheads="1"/>
              </p:cNvSpPr>
              <p:nvPr/>
            </p:nvSpPr>
            <p:spPr bwMode="auto">
              <a:xfrm>
                <a:off x="3149"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5" name="Rectangle 1270"/>
              <p:cNvSpPr>
                <a:spLocks noChangeArrowheads="1"/>
              </p:cNvSpPr>
              <p:nvPr/>
            </p:nvSpPr>
            <p:spPr bwMode="auto">
              <a:xfrm>
                <a:off x="1874" y="2558"/>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6" name="Rectangle 1271"/>
              <p:cNvSpPr>
                <a:spLocks noChangeArrowheads="1"/>
              </p:cNvSpPr>
              <p:nvPr/>
            </p:nvSpPr>
            <p:spPr bwMode="auto">
              <a:xfrm>
                <a:off x="3149" y="2558"/>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7" name="Rectangle 1272"/>
              <p:cNvSpPr>
                <a:spLocks noChangeArrowheads="1"/>
              </p:cNvSpPr>
              <p:nvPr/>
            </p:nvSpPr>
            <p:spPr bwMode="auto">
              <a:xfrm>
                <a:off x="1948" y="2616"/>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38" name="Rectangle 1273"/>
              <p:cNvSpPr>
                <a:spLocks noChangeArrowheads="1"/>
              </p:cNvSpPr>
              <p:nvPr/>
            </p:nvSpPr>
            <p:spPr bwMode="auto">
              <a:xfrm>
                <a:off x="1991" y="2616"/>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39" name="Rectangle 1274"/>
              <p:cNvSpPr>
                <a:spLocks noChangeArrowheads="1"/>
              </p:cNvSpPr>
              <p:nvPr/>
            </p:nvSpPr>
            <p:spPr bwMode="auto">
              <a:xfrm>
                <a:off x="2006" y="261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0" name="Rectangle 1275"/>
              <p:cNvSpPr>
                <a:spLocks noChangeArrowheads="1"/>
              </p:cNvSpPr>
              <p:nvPr/>
            </p:nvSpPr>
            <p:spPr bwMode="auto">
              <a:xfrm>
                <a:off x="2064" y="2616"/>
                <a:ext cx="65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Review of study design, identification of pharmacy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1" name="Rectangle 1276"/>
              <p:cNvSpPr>
                <a:spLocks noChangeArrowheads="1"/>
              </p:cNvSpPr>
              <p:nvPr/>
            </p:nvSpPr>
            <p:spPr bwMode="auto">
              <a:xfrm>
                <a:off x="2726"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2" name="Rectangle 1277"/>
              <p:cNvSpPr>
                <a:spLocks noChangeArrowheads="1"/>
              </p:cNvSpPr>
              <p:nvPr/>
            </p:nvSpPr>
            <p:spPr bwMode="auto">
              <a:xfrm>
                <a:off x="2735"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3" name="Rectangle 1278"/>
              <p:cNvSpPr>
                <a:spLocks noChangeArrowheads="1"/>
              </p:cNvSpPr>
              <p:nvPr/>
            </p:nvSpPr>
            <p:spPr bwMode="auto">
              <a:xfrm>
                <a:off x="2743" y="2616"/>
                <a:ext cx="8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issues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 name="Rectangle 1279"/>
              <p:cNvSpPr>
                <a:spLocks noChangeArrowheads="1"/>
              </p:cNvSpPr>
              <p:nvPr/>
            </p:nvSpPr>
            <p:spPr bwMode="auto">
              <a:xfrm>
                <a:off x="2820"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5" name="Rectangle 1280"/>
              <p:cNvSpPr>
                <a:spLocks noChangeArrowheads="1"/>
              </p:cNvSpPr>
              <p:nvPr/>
            </p:nvSpPr>
            <p:spPr bwMode="auto">
              <a:xfrm>
                <a:off x="3172" y="2616"/>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6" name="Rectangle 1281"/>
              <p:cNvSpPr>
                <a:spLocks noChangeArrowheads="1"/>
              </p:cNvSpPr>
              <p:nvPr/>
            </p:nvSpPr>
            <p:spPr bwMode="auto">
              <a:xfrm>
                <a:off x="3794"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1282"/>
              <p:cNvSpPr>
                <a:spLocks noChangeArrowheads="1"/>
              </p:cNvSpPr>
              <p:nvPr/>
            </p:nvSpPr>
            <p:spPr bwMode="auto">
              <a:xfrm>
                <a:off x="1874"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8" name="Rectangle 1283"/>
              <p:cNvSpPr>
                <a:spLocks noChangeArrowheads="1"/>
              </p:cNvSpPr>
              <p:nvPr/>
            </p:nvSpPr>
            <p:spPr bwMode="auto">
              <a:xfrm>
                <a:off x="1874"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9" name="Rectangle 1284"/>
              <p:cNvSpPr>
                <a:spLocks noChangeArrowheads="1"/>
              </p:cNvSpPr>
              <p:nvPr/>
            </p:nvSpPr>
            <p:spPr bwMode="auto">
              <a:xfrm>
                <a:off x="1876"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Rectangle 1285"/>
              <p:cNvSpPr>
                <a:spLocks noChangeArrowheads="1"/>
              </p:cNvSpPr>
              <p:nvPr/>
            </p:nvSpPr>
            <p:spPr bwMode="auto">
              <a:xfrm>
                <a:off x="1878" y="2614"/>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1" name="Rectangle 1286"/>
              <p:cNvSpPr>
                <a:spLocks noChangeArrowheads="1"/>
              </p:cNvSpPr>
              <p:nvPr/>
            </p:nvSpPr>
            <p:spPr bwMode="auto">
              <a:xfrm>
                <a:off x="1969"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Rectangle 1287"/>
              <p:cNvSpPr>
                <a:spLocks noChangeArrowheads="1"/>
              </p:cNvSpPr>
              <p:nvPr/>
            </p:nvSpPr>
            <p:spPr bwMode="auto">
              <a:xfrm>
                <a:off x="1971" y="2614"/>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3" name="Rectangle 1288"/>
              <p:cNvSpPr>
                <a:spLocks noChangeArrowheads="1"/>
              </p:cNvSpPr>
              <p:nvPr/>
            </p:nvSpPr>
            <p:spPr bwMode="auto">
              <a:xfrm>
                <a:off x="3149"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Rectangle 1289"/>
              <p:cNvSpPr>
                <a:spLocks noChangeArrowheads="1"/>
              </p:cNvSpPr>
              <p:nvPr/>
            </p:nvSpPr>
            <p:spPr bwMode="auto">
              <a:xfrm>
                <a:off x="3149"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5" name="Rectangle 1290"/>
              <p:cNvSpPr>
                <a:spLocks noChangeArrowheads="1"/>
              </p:cNvSpPr>
              <p:nvPr/>
            </p:nvSpPr>
            <p:spPr bwMode="auto">
              <a:xfrm>
                <a:off x="3640" y="2614"/>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Rectangle 1291"/>
              <p:cNvSpPr>
                <a:spLocks noChangeArrowheads="1"/>
              </p:cNvSpPr>
              <p:nvPr/>
            </p:nvSpPr>
            <p:spPr bwMode="auto">
              <a:xfrm>
                <a:off x="1948" y="265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1292"/>
              <p:cNvSpPr>
                <a:spLocks noChangeArrowheads="1"/>
              </p:cNvSpPr>
              <p:nvPr/>
            </p:nvSpPr>
            <p:spPr bwMode="auto">
              <a:xfrm>
                <a:off x="1991" y="2653"/>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1293"/>
              <p:cNvSpPr>
                <a:spLocks noChangeArrowheads="1"/>
              </p:cNvSpPr>
              <p:nvPr/>
            </p:nvSpPr>
            <p:spPr bwMode="auto">
              <a:xfrm>
                <a:off x="2006" y="265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1294"/>
              <p:cNvSpPr>
                <a:spLocks noChangeArrowheads="1"/>
              </p:cNvSpPr>
              <p:nvPr/>
            </p:nvSpPr>
            <p:spPr bwMode="auto">
              <a:xfrm>
                <a:off x="2064" y="2653"/>
                <a:ext cx="71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Initiate receipt and inventory of investigational agent(s)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 name="Rectangle 1295"/>
              <p:cNvSpPr>
                <a:spLocks noChangeArrowheads="1"/>
              </p:cNvSpPr>
              <p:nvPr/>
            </p:nvSpPr>
            <p:spPr bwMode="auto">
              <a:xfrm>
                <a:off x="2783" y="26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 name="Rectangle 1296"/>
              <p:cNvSpPr>
                <a:spLocks noChangeArrowheads="1"/>
              </p:cNvSpPr>
              <p:nvPr/>
            </p:nvSpPr>
            <p:spPr bwMode="auto">
              <a:xfrm>
                <a:off x="3172" y="265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 name="Rectangle 1297"/>
              <p:cNvSpPr>
                <a:spLocks noChangeArrowheads="1"/>
              </p:cNvSpPr>
              <p:nvPr/>
            </p:nvSpPr>
            <p:spPr bwMode="auto">
              <a:xfrm>
                <a:off x="3794" y="26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 name="Rectangle 1298"/>
              <p:cNvSpPr>
                <a:spLocks noChangeArrowheads="1"/>
              </p:cNvSpPr>
              <p:nvPr/>
            </p:nvSpPr>
            <p:spPr bwMode="auto">
              <a:xfrm>
                <a:off x="1948" y="269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4" name="Rectangle 1299"/>
              <p:cNvSpPr>
                <a:spLocks noChangeArrowheads="1"/>
              </p:cNvSpPr>
              <p:nvPr/>
            </p:nvSpPr>
            <p:spPr bwMode="auto">
              <a:xfrm>
                <a:off x="1991" y="2690"/>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5" name="Rectangle 1300"/>
              <p:cNvSpPr>
                <a:spLocks noChangeArrowheads="1"/>
              </p:cNvSpPr>
              <p:nvPr/>
            </p:nvSpPr>
            <p:spPr bwMode="auto">
              <a:xfrm>
                <a:off x="2006" y="268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Rectangle 1301"/>
              <p:cNvSpPr>
                <a:spLocks noChangeArrowheads="1"/>
              </p:cNvSpPr>
              <p:nvPr/>
            </p:nvSpPr>
            <p:spPr bwMode="auto">
              <a:xfrm>
                <a:off x="2064" y="2690"/>
                <a:ext cx="70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Preparation of Drug Accountability Record/Notebooks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7" name="Rectangle 1302"/>
              <p:cNvSpPr>
                <a:spLocks noChangeArrowheads="1"/>
              </p:cNvSpPr>
              <p:nvPr/>
            </p:nvSpPr>
            <p:spPr bwMode="auto">
              <a:xfrm>
                <a:off x="2772" y="26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8" name="Rectangle 1303"/>
              <p:cNvSpPr>
                <a:spLocks noChangeArrowheads="1"/>
              </p:cNvSpPr>
              <p:nvPr/>
            </p:nvSpPr>
            <p:spPr bwMode="auto">
              <a:xfrm>
                <a:off x="3172" y="269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9" name="Rectangle 1304"/>
              <p:cNvSpPr>
                <a:spLocks noChangeArrowheads="1"/>
              </p:cNvSpPr>
              <p:nvPr/>
            </p:nvSpPr>
            <p:spPr bwMode="auto">
              <a:xfrm>
                <a:off x="3794" y="26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0" name="Rectangle 1305"/>
              <p:cNvSpPr>
                <a:spLocks noChangeArrowheads="1"/>
              </p:cNvSpPr>
              <p:nvPr/>
            </p:nvSpPr>
            <p:spPr bwMode="auto">
              <a:xfrm>
                <a:off x="1948"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1" name="Rectangle 1306"/>
              <p:cNvSpPr>
                <a:spLocks noChangeArrowheads="1"/>
              </p:cNvSpPr>
              <p:nvPr/>
            </p:nvSpPr>
            <p:spPr bwMode="auto">
              <a:xfrm>
                <a:off x="1991" y="272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1307"/>
              <p:cNvSpPr>
                <a:spLocks noChangeArrowheads="1"/>
              </p:cNvSpPr>
              <p:nvPr/>
            </p:nvSpPr>
            <p:spPr bwMode="auto">
              <a:xfrm>
                <a:off x="2006" y="272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3" name="Rectangle 1308"/>
              <p:cNvSpPr>
                <a:spLocks noChangeArrowheads="1"/>
              </p:cNvSpPr>
              <p:nvPr/>
            </p:nvSpPr>
            <p:spPr bwMode="auto">
              <a:xfrm>
                <a:off x="2064" y="2727"/>
                <a:ext cx="2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Studies requirin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1309"/>
              <p:cNvSpPr>
                <a:spLocks noChangeArrowheads="1"/>
              </p:cNvSpPr>
              <p:nvPr/>
            </p:nvSpPr>
            <p:spPr bwMode="auto">
              <a:xfrm>
                <a:off x="2288" y="2727"/>
                <a:ext cx="50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g electronic drug accountability 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1310"/>
              <p:cNvSpPr>
                <a:spLocks noChangeArrowheads="1"/>
              </p:cNvSpPr>
              <p:nvPr/>
            </p:nvSpPr>
            <p:spPr bwMode="auto">
              <a:xfrm>
                <a:off x="2784" y="2727"/>
                <a:ext cx="36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/or electronic case report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6" name="Rectangle 1311"/>
              <p:cNvSpPr>
                <a:spLocks noChangeArrowheads="1"/>
              </p:cNvSpPr>
              <p:nvPr/>
            </p:nvSpPr>
            <p:spPr bwMode="auto">
              <a:xfrm>
                <a:off x="2064" y="2764"/>
                <a:ext cx="8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7" name="Rectangle 1312"/>
              <p:cNvSpPr>
                <a:spLocks noChangeArrowheads="1"/>
              </p:cNvSpPr>
              <p:nvPr/>
            </p:nvSpPr>
            <p:spPr bwMode="auto">
              <a:xfrm>
                <a:off x="2132" y="27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8" name="Rectangle 1313"/>
              <p:cNvSpPr>
                <a:spLocks noChangeArrowheads="1"/>
              </p:cNvSpPr>
              <p:nvPr/>
            </p:nvSpPr>
            <p:spPr bwMode="auto">
              <a:xfrm>
                <a:off x="2140" y="2764"/>
                <a:ext cx="16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completion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9" name="Rectangle 1314"/>
              <p:cNvSpPr>
                <a:spLocks noChangeArrowheads="1"/>
              </p:cNvSpPr>
              <p:nvPr/>
            </p:nvSpPr>
            <p:spPr bwMode="auto">
              <a:xfrm>
                <a:off x="2293" y="27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0" name="Rectangle 1315"/>
              <p:cNvSpPr>
                <a:spLocks noChangeArrowheads="1"/>
              </p:cNvSpPr>
              <p:nvPr/>
            </p:nvSpPr>
            <p:spPr bwMode="auto">
              <a:xfrm>
                <a:off x="2301" y="2764"/>
                <a:ext cx="6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will be charged an additional fee of $100/year.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1" name="Rectangle 1316"/>
              <p:cNvSpPr>
                <a:spLocks noChangeArrowheads="1"/>
              </p:cNvSpPr>
              <p:nvPr/>
            </p:nvSpPr>
            <p:spPr bwMode="auto">
              <a:xfrm>
                <a:off x="2934" y="27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2" name="Rectangle 1317"/>
              <p:cNvSpPr>
                <a:spLocks noChangeArrowheads="1"/>
              </p:cNvSpPr>
              <p:nvPr/>
            </p:nvSpPr>
            <p:spPr bwMode="auto">
              <a:xfrm>
                <a:off x="3172" y="2727"/>
                <a:ext cx="7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3" name="Rectangle 1318"/>
              <p:cNvSpPr>
                <a:spLocks noChangeArrowheads="1"/>
              </p:cNvSpPr>
              <p:nvPr/>
            </p:nvSpPr>
            <p:spPr bwMode="auto">
              <a:xfrm>
                <a:off x="3237"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4" name="Rectangle 1319"/>
              <p:cNvSpPr>
                <a:spLocks noChangeArrowheads="1"/>
              </p:cNvSpPr>
              <p:nvPr/>
            </p:nvSpPr>
            <p:spPr bwMode="auto">
              <a:xfrm>
                <a:off x="3245" y="2727"/>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5" name="Rectangle 1320"/>
              <p:cNvSpPr>
                <a:spLocks noChangeArrowheads="1"/>
              </p:cNvSpPr>
              <p:nvPr/>
            </p:nvSpPr>
            <p:spPr bwMode="auto">
              <a:xfrm>
                <a:off x="3254"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6" name="Rectangle 1321"/>
              <p:cNvSpPr>
                <a:spLocks noChangeArrowheads="1"/>
              </p:cNvSpPr>
              <p:nvPr/>
            </p:nvSpPr>
            <p:spPr bwMode="auto">
              <a:xfrm>
                <a:off x="3262" y="2727"/>
                <a:ext cx="10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Initial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7" name="Rectangle 1322"/>
              <p:cNvSpPr>
                <a:spLocks noChangeArrowheads="1"/>
              </p:cNvSpPr>
              <p:nvPr/>
            </p:nvSpPr>
            <p:spPr bwMode="auto">
              <a:xfrm>
                <a:off x="3354" y="2727"/>
                <a:ext cx="7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8" name="Rectangle 1323"/>
              <p:cNvSpPr>
                <a:spLocks noChangeArrowheads="1"/>
              </p:cNvSpPr>
              <p:nvPr/>
            </p:nvSpPr>
            <p:spPr bwMode="auto">
              <a:xfrm>
                <a:off x="3415"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9" name="Rectangle 1324"/>
              <p:cNvSpPr>
                <a:spLocks noChangeArrowheads="1"/>
              </p:cNvSpPr>
              <p:nvPr/>
            </p:nvSpPr>
            <p:spPr bwMode="auto">
              <a:xfrm>
                <a:off x="3662" y="2764"/>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1325"/>
              <p:cNvSpPr>
                <a:spLocks noChangeArrowheads="1"/>
              </p:cNvSpPr>
              <p:nvPr/>
            </p:nvSpPr>
            <p:spPr bwMode="auto">
              <a:xfrm>
                <a:off x="3678" y="276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1" name="Rectangle 1326"/>
              <p:cNvSpPr>
                <a:spLocks noChangeArrowheads="1"/>
              </p:cNvSpPr>
              <p:nvPr/>
            </p:nvSpPr>
            <p:spPr bwMode="auto">
              <a:xfrm>
                <a:off x="1948" y="280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2" name="Rectangle 1327"/>
              <p:cNvSpPr>
                <a:spLocks noChangeArrowheads="1"/>
              </p:cNvSpPr>
              <p:nvPr/>
            </p:nvSpPr>
            <p:spPr bwMode="auto">
              <a:xfrm>
                <a:off x="1991" y="2804"/>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3" name="Rectangle 1328"/>
              <p:cNvSpPr>
                <a:spLocks noChangeArrowheads="1"/>
              </p:cNvSpPr>
              <p:nvPr/>
            </p:nvSpPr>
            <p:spPr bwMode="auto">
              <a:xfrm>
                <a:off x="2006" y="280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4" name="Rectangle 1329"/>
              <p:cNvSpPr>
                <a:spLocks noChangeArrowheads="1"/>
              </p:cNvSpPr>
              <p:nvPr/>
            </p:nvSpPr>
            <p:spPr bwMode="auto">
              <a:xfrm>
                <a:off x="2064" y="2804"/>
                <a:ext cx="69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Development and distribution of dispensing guidelines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5" name="Rectangle 1330"/>
              <p:cNvSpPr>
                <a:spLocks noChangeArrowheads="1"/>
              </p:cNvSpPr>
              <p:nvPr/>
            </p:nvSpPr>
            <p:spPr bwMode="auto">
              <a:xfrm>
                <a:off x="2771" y="280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6" name="Rectangle 1331"/>
              <p:cNvSpPr>
                <a:spLocks noChangeArrowheads="1"/>
              </p:cNvSpPr>
              <p:nvPr/>
            </p:nvSpPr>
            <p:spPr bwMode="auto">
              <a:xfrm>
                <a:off x="3172" y="280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7" name="Rectangle 1332"/>
              <p:cNvSpPr>
                <a:spLocks noChangeArrowheads="1"/>
              </p:cNvSpPr>
              <p:nvPr/>
            </p:nvSpPr>
            <p:spPr bwMode="auto">
              <a:xfrm>
                <a:off x="3794" y="280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8" name="Rectangle 1333"/>
              <p:cNvSpPr>
                <a:spLocks noChangeArrowheads="1"/>
              </p:cNvSpPr>
              <p:nvPr/>
            </p:nvSpPr>
            <p:spPr bwMode="auto">
              <a:xfrm>
                <a:off x="3640" y="2802"/>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Rectangle 1334"/>
              <p:cNvSpPr>
                <a:spLocks noChangeArrowheads="1"/>
              </p:cNvSpPr>
              <p:nvPr/>
            </p:nvSpPr>
            <p:spPr bwMode="auto">
              <a:xfrm>
                <a:off x="1948" y="284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0" name="Rectangle 1335"/>
              <p:cNvSpPr>
                <a:spLocks noChangeArrowheads="1"/>
              </p:cNvSpPr>
              <p:nvPr/>
            </p:nvSpPr>
            <p:spPr bwMode="auto">
              <a:xfrm>
                <a:off x="1991" y="2841"/>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1" name="Rectangle 1336"/>
              <p:cNvSpPr>
                <a:spLocks noChangeArrowheads="1"/>
              </p:cNvSpPr>
              <p:nvPr/>
            </p:nvSpPr>
            <p:spPr bwMode="auto">
              <a:xfrm>
                <a:off x="2006" y="2839"/>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2" name="Rectangle 1337"/>
              <p:cNvSpPr>
                <a:spLocks noChangeArrowheads="1"/>
              </p:cNvSpPr>
              <p:nvPr/>
            </p:nvSpPr>
            <p:spPr bwMode="auto">
              <a:xfrm>
                <a:off x="2064" y="2841"/>
                <a:ext cx="61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Randomization and double blinding if requested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3" name="Rectangle 1338"/>
              <p:cNvSpPr>
                <a:spLocks noChangeArrowheads="1"/>
              </p:cNvSpPr>
              <p:nvPr/>
            </p:nvSpPr>
            <p:spPr bwMode="auto">
              <a:xfrm>
                <a:off x="2687" y="284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4" name="Rectangle 1339"/>
              <p:cNvSpPr>
                <a:spLocks noChangeArrowheads="1"/>
              </p:cNvSpPr>
              <p:nvPr/>
            </p:nvSpPr>
            <p:spPr bwMode="auto">
              <a:xfrm>
                <a:off x="3172" y="284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5" name="Rectangle 1340"/>
              <p:cNvSpPr>
                <a:spLocks noChangeArrowheads="1"/>
              </p:cNvSpPr>
              <p:nvPr/>
            </p:nvSpPr>
            <p:spPr bwMode="auto">
              <a:xfrm>
                <a:off x="3794" y="284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6" name="Rectangle 1341"/>
              <p:cNvSpPr>
                <a:spLocks noChangeArrowheads="1"/>
              </p:cNvSpPr>
              <p:nvPr/>
            </p:nvSpPr>
            <p:spPr bwMode="auto">
              <a:xfrm>
                <a:off x="1897" y="287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7" name="Rectangle 1342"/>
              <p:cNvSpPr>
                <a:spLocks noChangeArrowheads="1"/>
              </p:cNvSpPr>
              <p:nvPr/>
            </p:nvSpPr>
            <p:spPr bwMode="auto">
              <a:xfrm>
                <a:off x="1991" y="287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8" name="Rectangle 1343"/>
              <p:cNvSpPr>
                <a:spLocks noChangeArrowheads="1"/>
              </p:cNvSpPr>
              <p:nvPr/>
            </p:nvSpPr>
            <p:spPr bwMode="auto">
              <a:xfrm>
                <a:off x="2006" y="287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9" name="Rectangle 1344"/>
              <p:cNvSpPr>
                <a:spLocks noChangeArrowheads="1"/>
              </p:cNvSpPr>
              <p:nvPr/>
            </p:nvSpPr>
            <p:spPr bwMode="auto">
              <a:xfrm>
                <a:off x="2064" y="2878"/>
                <a:ext cx="22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Training of staff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0" name="Rectangle 1345"/>
              <p:cNvSpPr>
                <a:spLocks noChangeArrowheads="1"/>
              </p:cNvSpPr>
              <p:nvPr/>
            </p:nvSpPr>
            <p:spPr bwMode="auto">
              <a:xfrm>
                <a:off x="2284" y="28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1" name="Rectangle 1346"/>
              <p:cNvSpPr>
                <a:spLocks noChangeArrowheads="1"/>
              </p:cNvSpPr>
              <p:nvPr/>
            </p:nvSpPr>
            <p:spPr bwMode="auto">
              <a:xfrm>
                <a:off x="3172" y="287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2" name="Rectangle 1347"/>
              <p:cNvSpPr>
                <a:spLocks noChangeArrowheads="1"/>
              </p:cNvSpPr>
              <p:nvPr/>
            </p:nvSpPr>
            <p:spPr bwMode="auto">
              <a:xfrm>
                <a:off x="3794" y="28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3" name="Rectangle 1348"/>
              <p:cNvSpPr>
                <a:spLocks noChangeArrowheads="1"/>
              </p:cNvSpPr>
              <p:nvPr/>
            </p:nvSpPr>
            <p:spPr bwMode="auto">
              <a:xfrm>
                <a:off x="1897" y="291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4" name="Rectangle 1349"/>
              <p:cNvSpPr>
                <a:spLocks noChangeArrowheads="1"/>
              </p:cNvSpPr>
              <p:nvPr/>
            </p:nvSpPr>
            <p:spPr bwMode="auto">
              <a:xfrm>
                <a:off x="1991" y="2915"/>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5" name="Rectangle 1350"/>
              <p:cNvSpPr>
                <a:spLocks noChangeArrowheads="1"/>
              </p:cNvSpPr>
              <p:nvPr/>
            </p:nvSpPr>
            <p:spPr bwMode="auto">
              <a:xfrm>
                <a:off x="2006" y="2913"/>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6" name="Rectangle 1351"/>
              <p:cNvSpPr>
                <a:spLocks noChangeArrowheads="1"/>
              </p:cNvSpPr>
              <p:nvPr/>
            </p:nvSpPr>
            <p:spPr bwMode="auto">
              <a:xfrm>
                <a:off x="2064" y="2915"/>
                <a:ext cx="15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Epic Build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7" name="Rectangle 1352"/>
              <p:cNvSpPr>
                <a:spLocks noChangeArrowheads="1"/>
              </p:cNvSpPr>
              <p:nvPr/>
            </p:nvSpPr>
            <p:spPr bwMode="auto">
              <a:xfrm>
                <a:off x="2203" y="29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8" name="Rectangle 1353"/>
              <p:cNvSpPr>
                <a:spLocks noChangeArrowheads="1"/>
              </p:cNvSpPr>
              <p:nvPr/>
            </p:nvSpPr>
            <p:spPr bwMode="auto">
              <a:xfrm>
                <a:off x="3172" y="291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9" name="Rectangle 1354"/>
              <p:cNvSpPr>
                <a:spLocks noChangeArrowheads="1"/>
              </p:cNvSpPr>
              <p:nvPr/>
            </p:nvSpPr>
            <p:spPr bwMode="auto">
              <a:xfrm>
                <a:off x="3794" y="29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0" name="Rectangle 1355"/>
              <p:cNvSpPr>
                <a:spLocks noChangeArrowheads="1"/>
              </p:cNvSpPr>
              <p:nvPr/>
            </p:nvSpPr>
            <p:spPr bwMode="auto">
              <a:xfrm>
                <a:off x="1897" y="295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1" name="Rectangle 1356"/>
              <p:cNvSpPr>
                <a:spLocks noChangeArrowheads="1"/>
              </p:cNvSpPr>
              <p:nvPr/>
            </p:nvSpPr>
            <p:spPr bwMode="auto">
              <a:xfrm>
                <a:off x="1991" y="2953"/>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2" name="Rectangle 1357"/>
              <p:cNvSpPr>
                <a:spLocks noChangeArrowheads="1"/>
              </p:cNvSpPr>
              <p:nvPr/>
            </p:nvSpPr>
            <p:spPr bwMode="auto">
              <a:xfrm>
                <a:off x="2006" y="295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3" name="Rectangle 1358"/>
              <p:cNvSpPr>
                <a:spLocks noChangeArrowheads="1"/>
              </p:cNvSpPr>
              <p:nvPr/>
            </p:nvSpPr>
            <p:spPr bwMode="auto">
              <a:xfrm>
                <a:off x="2064" y="2953"/>
                <a:ext cx="30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Set up supplies, storage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Rectangle 1359"/>
              <p:cNvSpPr>
                <a:spLocks noChangeArrowheads="1"/>
              </p:cNvSpPr>
              <p:nvPr/>
            </p:nvSpPr>
            <p:spPr bwMode="auto">
              <a:xfrm>
                <a:off x="2369" y="29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5" name="Rectangle 1360"/>
              <p:cNvSpPr>
                <a:spLocks noChangeArrowheads="1"/>
              </p:cNvSpPr>
              <p:nvPr/>
            </p:nvSpPr>
            <p:spPr bwMode="auto">
              <a:xfrm>
                <a:off x="3172" y="295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6" name="Rectangle 1361"/>
              <p:cNvSpPr>
                <a:spLocks noChangeArrowheads="1"/>
              </p:cNvSpPr>
              <p:nvPr/>
            </p:nvSpPr>
            <p:spPr bwMode="auto">
              <a:xfrm>
                <a:off x="3794" y="29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7" name="Rectangle 1362"/>
              <p:cNvSpPr>
                <a:spLocks noChangeArrowheads="1"/>
              </p:cNvSpPr>
              <p:nvPr/>
            </p:nvSpPr>
            <p:spPr bwMode="auto">
              <a:xfrm>
                <a:off x="1897" y="298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8" name="Rectangle 1363"/>
              <p:cNvSpPr>
                <a:spLocks noChangeArrowheads="1"/>
              </p:cNvSpPr>
              <p:nvPr/>
            </p:nvSpPr>
            <p:spPr bwMode="auto">
              <a:xfrm>
                <a:off x="1991" y="2990"/>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9" name="Rectangle 1364"/>
              <p:cNvSpPr>
                <a:spLocks noChangeArrowheads="1"/>
              </p:cNvSpPr>
              <p:nvPr/>
            </p:nvSpPr>
            <p:spPr bwMode="auto">
              <a:xfrm>
                <a:off x="2006" y="298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1" name="Rectangle 1366"/>
              <p:cNvSpPr>
                <a:spLocks noChangeArrowheads="1"/>
              </p:cNvSpPr>
              <p:nvPr/>
            </p:nvSpPr>
            <p:spPr bwMode="auto">
              <a:xfrm>
                <a:off x="2504" y="29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2" name="Rectangle 1367"/>
              <p:cNvSpPr>
                <a:spLocks noChangeArrowheads="1"/>
              </p:cNvSpPr>
              <p:nvPr/>
            </p:nvSpPr>
            <p:spPr bwMode="auto">
              <a:xfrm>
                <a:off x="1991" y="3027"/>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Rectangle 1368"/>
              <p:cNvSpPr>
                <a:spLocks noChangeArrowheads="1"/>
              </p:cNvSpPr>
              <p:nvPr/>
            </p:nvSpPr>
            <p:spPr bwMode="auto">
              <a:xfrm>
                <a:off x="2006" y="3025"/>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4" name="Rectangle 1369"/>
              <p:cNvSpPr>
                <a:spLocks noChangeArrowheads="1"/>
              </p:cNvSpPr>
              <p:nvPr/>
            </p:nvSpPr>
            <p:spPr bwMode="auto">
              <a:xfrm>
                <a:off x="2064" y="3027"/>
                <a:ext cx="11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5" name="Rectangle 1370"/>
              <p:cNvSpPr>
                <a:spLocks noChangeArrowheads="1"/>
              </p:cNvSpPr>
              <p:nvPr/>
            </p:nvSpPr>
            <p:spPr bwMode="auto">
              <a:xfrm>
                <a:off x="2169" y="3027"/>
                <a:ext cx="62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(Drug Destruction, Temperature Monitoring etc)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 name="Rectangle 1371"/>
              <p:cNvSpPr>
                <a:spLocks noChangeArrowheads="1"/>
              </p:cNvSpPr>
              <p:nvPr/>
            </p:nvSpPr>
            <p:spPr bwMode="auto">
              <a:xfrm>
                <a:off x="2797" y="302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7" name="Rectangle 1372"/>
              <p:cNvSpPr>
                <a:spLocks noChangeArrowheads="1"/>
              </p:cNvSpPr>
              <p:nvPr/>
            </p:nvSpPr>
            <p:spPr bwMode="auto">
              <a:xfrm>
                <a:off x="3172" y="298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8" name="Rectangle 1373"/>
              <p:cNvSpPr>
                <a:spLocks noChangeArrowheads="1"/>
              </p:cNvSpPr>
              <p:nvPr/>
            </p:nvSpPr>
            <p:spPr bwMode="auto">
              <a:xfrm>
                <a:off x="3794" y="29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9" name="Rectangle 1374"/>
              <p:cNvSpPr>
                <a:spLocks noChangeArrowheads="1"/>
              </p:cNvSpPr>
              <p:nvPr/>
            </p:nvSpPr>
            <p:spPr bwMode="auto">
              <a:xfrm>
                <a:off x="1897" y="30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0" name="Rectangle 1375"/>
              <p:cNvSpPr>
                <a:spLocks noChangeArrowheads="1"/>
              </p:cNvSpPr>
              <p:nvPr/>
            </p:nvSpPr>
            <p:spPr bwMode="auto">
              <a:xfrm>
                <a:off x="1991" y="3064"/>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1" name="Rectangle 1376"/>
              <p:cNvSpPr>
                <a:spLocks noChangeArrowheads="1"/>
              </p:cNvSpPr>
              <p:nvPr/>
            </p:nvSpPr>
            <p:spPr bwMode="auto">
              <a:xfrm>
                <a:off x="2006" y="306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2" name="Rectangle 1377"/>
              <p:cNvSpPr>
                <a:spLocks noChangeArrowheads="1"/>
              </p:cNvSpPr>
              <p:nvPr/>
            </p:nvSpPr>
            <p:spPr bwMode="auto">
              <a:xfrm>
                <a:off x="2064" y="3064"/>
                <a:ext cx="10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Staff 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3" name="Rectangle 1378"/>
              <p:cNvSpPr>
                <a:spLocks noChangeArrowheads="1"/>
              </p:cNvSpPr>
              <p:nvPr/>
            </p:nvSpPr>
            <p:spPr bwMode="auto">
              <a:xfrm>
                <a:off x="2160" y="3064"/>
                <a:ext cx="2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4" name="Rectangle 1379"/>
              <p:cNvSpPr>
                <a:spLocks noChangeArrowheads="1"/>
              </p:cNvSpPr>
              <p:nvPr/>
            </p:nvSpPr>
            <p:spPr bwMode="auto">
              <a:xfrm>
                <a:off x="2171" y="3064"/>
                <a:ext cx="11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services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5" name="Rectangle 1380"/>
              <p:cNvSpPr>
                <a:spLocks noChangeArrowheads="1"/>
              </p:cNvSpPr>
              <p:nvPr/>
            </p:nvSpPr>
            <p:spPr bwMode="auto">
              <a:xfrm>
                <a:off x="2274" y="306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 name="Rectangle 1381"/>
              <p:cNvSpPr>
                <a:spLocks noChangeArrowheads="1"/>
              </p:cNvSpPr>
              <p:nvPr/>
            </p:nvSpPr>
            <p:spPr bwMode="auto">
              <a:xfrm>
                <a:off x="3172" y="30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 name="Rectangle 1382"/>
              <p:cNvSpPr>
                <a:spLocks noChangeArrowheads="1"/>
              </p:cNvSpPr>
              <p:nvPr/>
            </p:nvSpPr>
            <p:spPr bwMode="auto">
              <a:xfrm>
                <a:off x="3794" y="306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 name="Rectangle 1383"/>
              <p:cNvSpPr>
                <a:spLocks noChangeArrowheads="1"/>
              </p:cNvSpPr>
              <p:nvPr/>
            </p:nvSpPr>
            <p:spPr bwMode="auto">
              <a:xfrm>
                <a:off x="1897" y="310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 name="Rectangle 1384"/>
              <p:cNvSpPr>
                <a:spLocks noChangeArrowheads="1"/>
              </p:cNvSpPr>
              <p:nvPr/>
            </p:nvSpPr>
            <p:spPr bwMode="auto">
              <a:xfrm>
                <a:off x="1991" y="3101"/>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 name="Rectangle 1385"/>
              <p:cNvSpPr>
                <a:spLocks noChangeArrowheads="1"/>
              </p:cNvSpPr>
              <p:nvPr/>
            </p:nvSpPr>
            <p:spPr bwMode="auto">
              <a:xfrm>
                <a:off x="2006" y="3099"/>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1" name="Rectangle 1386"/>
              <p:cNvSpPr>
                <a:spLocks noChangeArrowheads="1"/>
              </p:cNvSpPr>
              <p:nvPr/>
            </p:nvSpPr>
            <p:spPr bwMode="auto">
              <a:xfrm>
                <a:off x="2064" y="3101"/>
                <a:ext cx="77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Site initiation meetings with investigators and study monitors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2" name="Rectangle 1387"/>
              <p:cNvSpPr>
                <a:spLocks noChangeArrowheads="1"/>
              </p:cNvSpPr>
              <p:nvPr/>
            </p:nvSpPr>
            <p:spPr bwMode="auto">
              <a:xfrm>
                <a:off x="2858" y="31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3" name="Rectangle 1388"/>
              <p:cNvSpPr>
                <a:spLocks noChangeArrowheads="1"/>
              </p:cNvSpPr>
              <p:nvPr/>
            </p:nvSpPr>
            <p:spPr bwMode="auto">
              <a:xfrm>
                <a:off x="3172" y="310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4" name="Rectangle 1389"/>
              <p:cNvSpPr>
                <a:spLocks noChangeArrowheads="1"/>
              </p:cNvSpPr>
              <p:nvPr/>
            </p:nvSpPr>
            <p:spPr bwMode="auto">
              <a:xfrm>
                <a:off x="3794" y="31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879" name="Rectangle 1391"/>
            <p:cNvSpPr>
              <a:spLocks noChangeArrowheads="1"/>
            </p:cNvSpPr>
            <p:nvPr/>
          </p:nvSpPr>
          <p:spPr bwMode="auto">
            <a:xfrm>
              <a:off x="1897" y="313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0" name="Rectangle 1392"/>
            <p:cNvSpPr>
              <a:spLocks noChangeArrowheads="1"/>
            </p:cNvSpPr>
            <p:nvPr/>
          </p:nvSpPr>
          <p:spPr bwMode="auto">
            <a:xfrm>
              <a:off x="1991" y="313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1" name="Rectangle 1393"/>
            <p:cNvSpPr>
              <a:spLocks noChangeArrowheads="1"/>
            </p:cNvSpPr>
            <p:nvPr/>
          </p:nvSpPr>
          <p:spPr bwMode="auto">
            <a:xfrm>
              <a:off x="2006" y="313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2" name="Rectangle 1394"/>
            <p:cNvSpPr>
              <a:spLocks noChangeArrowheads="1"/>
            </p:cNvSpPr>
            <p:nvPr/>
          </p:nvSpPr>
          <p:spPr bwMode="auto">
            <a:xfrm>
              <a:off x="2064" y="3138"/>
              <a:ext cx="58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Reconciliation of drug accountability records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3" name="Rectangle 1395"/>
            <p:cNvSpPr>
              <a:spLocks noChangeArrowheads="1"/>
            </p:cNvSpPr>
            <p:nvPr/>
          </p:nvSpPr>
          <p:spPr bwMode="auto">
            <a:xfrm>
              <a:off x="2648" y="31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4" name="Rectangle 1396"/>
            <p:cNvSpPr>
              <a:spLocks noChangeArrowheads="1"/>
            </p:cNvSpPr>
            <p:nvPr/>
          </p:nvSpPr>
          <p:spPr bwMode="auto">
            <a:xfrm>
              <a:off x="2657" y="3138"/>
              <a:ext cx="19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end of 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5" name="Rectangle 1397"/>
            <p:cNvSpPr>
              <a:spLocks noChangeArrowheads="1"/>
            </p:cNvSpPr>
            <p:nvPr/>
          </p:nvSpPr>
          <p:spPr bwMode="auto">
            <a:xfrm>
              <a:off x="2847" y="31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6" name="Rectangle 1398"/>
            <p:cNvSpPr>
              <a:spLocks noChangeArrowheads="1"/>
            </p:cNvSpPr>
            <p:nvPr/>
          </p:nvSpPr>
          <p:spPr bwMode="auto">
            <a:xfrm>
              <a:off x="3172" y="313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7" name="Rectangle 1399"/>
            <p:cNvSpPr>
              <a:spLocks noChangeArrowheads="1"/>
            </p:cNvSpPr>
            <p:nvPr/>
          </p:nvSpPr>
          <p:spPr bwMode="auto">
            <a:xfrm>
              <a:off x="3794" y="31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8" name="Rectangle 1400"/>
            <p:cNvSpPr>
              <a:spLocks noChangeArrowheads="1"/>
            </p:cNvSpPr>
            <p:nvPr/>
          </p:nvSpPr>
          <p:spPr bwMode="auto">
            <a:xfrm>
              <a:off x="1897" y="317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9" name="Rectangle 1401"/>
            <p:cNvSpPr>
              <a:spLocks noChangeArrowheads="1"/>
            </p:cNvSpPr>
            <p:nvPr/>
          </p:nvSpPr>
          <p:spPr bwMode="auto">
            <a:xfrm>
              <a:off x="1991" y="3176"/>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0" name="Rectangle 1402"/>
            <p:cNvSpPr>
              <a:spLocks noChangeArrowheads="1"/>
            </p:cNvSpPr>
            <p:nvPr/>
          </p:nvSpPr>
          <p:spPr bwMode="auto">
            <a:xfrm>
              <a:off x="2006" y="317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1" name="Rectangle 1403"/>
            <p:cNvSpPr>
              <a:spLocks noChangeArrowheads="1"/>
            </p:cNvSpPr>
            <p:nvPr/>
          </p:nvSpPr>
          <p:spPr bwMode="auto">
            <a:xfrm>
              <a:off x="2064" y="3176"/>
              <a:ext cx="87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Photocopying, return of drug, maintenance of discontinued study file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2" name="Rectangle 1404"/>
            <p:cNvSpPr>
              <a:spLocks noChangeArrowheads="1"/>
            </p:cNvSpPr>
            <p:nvPr/>
          </p:nvSpPr>
          <p:spPr bwMode="auto">
            <a:xfrm>
              <a:off x="2955" y="31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3" name="Rectangle 1405"/>
            <p:cNvSpPr>
              <a:spLocks noChangeArrowheads="1"/>
            </p:cNvSpPr>
            <p:nvPr/>
          </p:nvSpPr>
          <p:spPr bwMode="auto">
            <a:xfrm>
              <a:off x="3172" y="317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4" name="Rectangle 1406"/>
            <p:cNvSpPr>
              <a:spLocks noChangeArrowheads="1"/>
            </p:cNvSpPr>
            <p:nvPr/>
          </p:nvSpPr>
          <p:spPr bwMode="auto">
            <a:xfrm>
              <a:off x="3794" y="31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5" name="Rectangle 1407"/>
            <p:cNvSpPr>
              <a:spLocks noChangeArrowheads="1"/>
            </p:cNvSpPr>
            <p:nvPr/>
          </p:nvSpPr>
          <p:spPr bwMode="auto">
            <a:xfrm>
              <a:off x="1897" y="321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6" name="Rectangle 1408"/>
            <p:cNvSpPr>
              <a:spLocks noChangeArrowheads="1"/>
            </p:cNvSpPr>
            <p:nvPr/>
          </p:nvSpPr>
          <p:spPr bwMode="auto">
            <a:xfrm>
              <a:off x="1991" y="3213"/>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7" name="Rectangle 1409"/>
            <p:cNvSpPr>
              <a:spLocks noChangeArrowheads="1"/>
            </p:cNvSpPr>
            <p:nvPr/>
          </p:nvSpPr>
          <p:spPr bwMode="auto">
            <a:xfrm>
              <a:off x="2006" y="321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8" name="Rectangle 1410"/>
            <p:cNvSpPr>
              <a:spLocks noChangeArrowheads="1"/>
            </p:cNvSpPr>
            <p:nvPr/>
          </p:nvSpPr>
          <p:spPr bwMode="auto">
            <a:xfrm>
              <a:off x="2064" y="3213"/>
              <a:ext cx="24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Temperature Logs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9" name="Rectangle 1411"/>
            <p:cNvSpPr>
              <a:spLocks noChangeArrowheads="1"/>
            </p:cNvSpPr>
            <p:nvPr/>
          </p:nvSpPr>
          <p:spPr bwMode="auto">
            <a:xfrm>
              <a:off x="2309" y="321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0" name="Rectangle 1412"/>
            <p:cNvSpPr>
              <a:spLocks noChangeArrowheads="1"/>
            </p:cNvSpPr>
            <p:nvPr/>
          </p:nvSpPr>
          <p:spPr bwMode="auto">
            <a:xfrm>
              <a:off x="3172" y="321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1" name="Rectangle 1413"/>
            <p:cNvSpPr>
              <a:spLocks noChangeArrowheads="1"/>
            </p:cNvSpPr>
            <p:nvPr/>
          </p:nvSpPr>
          <p:spPr bwMode="auto">
            <a:xfrm>
              <a:off x="3794" y="321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2" name="Rectangle 1414"/>
            <p:cNvSpPr>
              <a:spLocks noChangeArrowheads="1"/>
            </p:cNvSpPr>
            <p:nvPr/>
          </p:nvSpPr>
          <p:spPr bwMode="auto">
            <a:xfrm>
              <a:off x="1897" y="324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3" name="Rectangle 1415"/>
            <p:cNvSpPr>
              <a:spLocks noChangeArrowheads="1"/>
            </p:cNvSpPr>
            <p:nvPr/>
          </p:nvSpPr>
          <p:spPr bwMode="auto">
            <a:xfrm>
              <a:off x="1991" y="3250"/>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4" name="Rectangle 1416"/>
            <p:cNvSpPr>
              <a:spLocks noChangeArrowheads="1"/>
            </p:cNvSpPr>
            <p:nvPr/>
          </p:nvSpPr>
          <p:spPr bwMode="auto">
            <a:xfrm>
              <a:off x="2006" y="324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5" name="Rectangle 1417"/>
            <p:cNvSpPr>
              <a:spLocks noChangeArrowheads="1"/>
            </p:cNvSpPr>
            <p:nvPr/>
          </p:nvSpPr>
          <p:spPr bwMode="auto">
            <a:xfrm>
              <a:off x="2064" y="3250"/>
              <a:ext cx="15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Study close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6" name="Rectangle 1418"/>
            <p:cNvSpPr>
              <a:spLocks noChangeArrowheads="1"/>
            </p:cNvSpPr>
            <p:nvPr/>
          </p:nvSpPr>
          <p:spPr bwMode="auto">
            <a:xfrm>
              <a:off x="2213" y="3250"/>
              <a:ext cx="2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7" name="Rectangle 1419"/>
            <p:cNvSpPr>
              <a:spLocks noChangeArrowheads="1"/>
            </p:cNvSpPr>
            <p:nvPr/>
          </p:nvSpPr>
          <p:spPr bwMode="auto">
            <a:xfrm>
              <a:off x="2224" y="3250"/>
              <a:ext cx="5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out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8" name="Rectangle 1420"/>
            <p:cNvSpPr>
              <a:spLocks noChangeArrowheads="1"/>
            </p:cNvSpPr>
            <p:nvPr/>
          </p:nvSpPr>
          <p:spPr bwMode="auto">
            <a:xfrm>
              <a:off x="2266" y="325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9" name="Rectangle 1421"/>
            <p:cNvSpPr>
              <a:spLocks noChangeArrowheads="1"/>
            </p:cNvSpPr>
            <p:nvPr/>
          </p:nvSpPr>
          <p:spPr bwMode="auto">
            <a:xfrm>
              <a:off x="3172" y="324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0" name="Rectangle 1422"/>
            <p:cNvSpPr>
              <a:spLocks noChangeArrowheads="1"/>
            </p:cNvSpPr>
            <p:nvPr/>
          </p:nvSpPr>
          <p:spPr bwMode="auto">
            <a:xfrm>
              <a:off x="3794" y="325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1" name="Rectangle 1423"/>
            <p:cNvSpPr>
              <a:spLocks noChangeArrowheads="1"/>
            </p:cNvSpPr>
            <p:nvPr/>
          </p:nvSpPr>
          <p:spPr bwMode="auto">
            <a:xfrm>
              <a:off x="1897" y="3287"/>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2" name="Rectangle 1424"/>
            <p:cNvSpPr>
              <a:spLocks noChangeArrowheads="1"/>
            </p:cNvSpPr>
            <p:nvPr/>
          </p:nvSpPr>
          <p:spPr bwMode="auto">
            <a:xfrm>
              <a:off x="1991" y="3287"/>
              <a:ext cx="1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3" name="Rectangle 1425"/>
            <p:cNvSpPr>
              <a:spLocks noChangeArrowheads="1"/>
            </p:cNvSpPr>
            <p:nvPr/>
          </p:nvSpPr>
          <p:spPr bwMode="auto">
            <a:xfrm>
              <a:off x="3172" y="328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4" name="Rectangle 1426"/>
            <p:cNvSpPr>
              <a:spLocks noChangeArrowheads="1"/>
            </p:cNvSpPr>
            <p:nvPr/>
          </p:nvSpPr>
          <p:spPr bwMode="auto">
            <a:xfrm>
              <a:off x="3794" y="32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5" name="Rectangle 1427"/>
            <p:cNvSpPr>
              <a:spLocks noChangeArrowheads="1"/>
            </p:cNvSpPr>
            <p:nvPr/>
          </p:nvSpPr>
          <p:spPr bwMode="auto">
            <a:xfrm>
              <a:off x="1897" y="3329"/>
              <a:ext cx="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6" name="Rectangle 1428"/>
            <p:cNvSpPr>
              <a:spLocks noChangeArrowheads="1"/>
            </p:cNvSpPr>
            <p:nvPr/>
          </p:nvSpPr>
          <p:spPr bwMode="auto">
            <a:xfrm>
              <a:off x="1922" y="332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7" name="Rectangle 1429"/>
            <p:cNvSpPr>
              <a:spLocks noChangeArrowheads="1"/>
            </p:cNvSpPr>
            <p:nvPr/>
          </p:nvSpPr>
          <p:spPr bwMode="auto">
            <a:xfrm>
              <a:off x="1991" y="3328"/>
              <a:ext cx="289"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Study Maintenance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8" name="Rectangle 1430"/>
            <p:cNvSpPr>
              <a:spLocks noChangeArrowheads="1"/>
            </p:cNvSpPr>
            <p:nvPr/>
          </p:nvSpPr>
          <p:spPr bwMode="auto">
            <a:xfrm>
              <a:off x="2268" y="3329"/>
              <a:ext cx="28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[not assessed for the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9" name="Rectangle 1431"/>
            <p:cNvSpPr>
              <a:spLocks noChangeArrowheads="1"/>
            </p:cNvSpPr>
            <p:nvPr/>
          </p:nvSpPr>
          <p:spPr bwMode="auto">
            <a:xfrm>
              <a:off x="2555" y="3327"/>
              <a:ext cx="26"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 b="0" i="0" u="none" strike="noStrike" cap="none" normalizeH="0" baseline="0" smtClean="0">
                  <a:ln>
                    <a:noFill/>
                  </a:ln>
                  <a:solidFill>
                    <a:srgbClr val="000000"/>
                  </a:solidFill>
                  <a:effectLst/>
                  <a:latin typeface="Times New Roman" pitchFamily="18" charset="0"/>
                  <a:cs typeface="Arial" pitchFamily="34" charset="0"/>
                </a:rPr>
                <a:t>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0" name="Rectangle 1432"/>
            <p:cNvSpPr>
              <a:spLocks noChangeArrowheads="1"/>
            </p:cNvSpPr>
            <p:nvPr/>
          </p:nvSpPr>
          <p:spPr bwMode="auto">
            <a:xfrm>
              <a:off x="2568" y="332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1" name="Rectangle 1433"/>
            <p:cNvSpPr>
              <a:spLocks noChangeArrowheads="1"/>
            </p:cNvSpPr>
            <p:nvPr/>
          </p:nvSpPr>
          <p:spPr bwMode="auto">
            <a:xfrm>
              <a:off x="2577" y="3329"/>
              <a:ext cx="7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2" name="Rectangle 1434"/>
            <p:cNvSpPr>
              <a:spLocks noChangeArrowheads="1"/>
            </p:cNvSpPr>
            <p:nvPr/>
          </p:nvSpPr>
          <p:spPr bwMode="auto">
            <a:xfrm>
              <a:off x="2643" y="332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3" name="Rectangle 1435"/>
            <p:cNvSpPr>
              <a:spLocks noChangeArrowheads="1"/>
            </p:cNvSpPr>
            <p:nvPr/>
          </p:nvSpPr>
          <p:spPr bwMode="auto">
            <a:xfrm>
              <a:off x="3172" y="3329"/>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4" name="Rectangle 1436"/>
            <p:cNvSpPr>
              <a:spLocks noChangeArrowheads="1"/>
            </p:cNvSpPr>
            <p:nvPr/>
          </p:nvSpPr>
          <p:spPr bwMode="auto">
            <a:xfrm>
              <a:off x="3188" y="3329"/>
              <a:ext cx="4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5" name="Rectangle 1437"/>
            <p:cNvSpPr>
              <a:spLocks noChangeArrowheads="1"/>
            </p:cNvSpPr>
            <p:nvPr/>
          </p:nvSpPr>
          <p:spPr bwMode="auto">
            <a:xfrm>
              <a:off x="3220" y="3329"/>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6" name="Rectangle 1438"/>
            <p:cNvSpPr>
              <a:spLocks noChangeArrowheads="1"/>
            </p:cNvSpPr>
            <p:nvPr/>
          </p:nvSpPr>
          <p:spPr bwMode="auto">
            <a:xfrm>
              <a:off x="3237" y="332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7" name="Rectangle 1439"/>
            <p:cNvSpPr>
              <a:spLocks noChangeArrowheads="1"/>
            </p:cNvSpPr>
            <p:nvPr/>
          </p:nvSpPr>
          <p:spPr bwMode="auto">
            <a:xfrm>
              <a:off x="3245" y="3329"/>
              <a:ext cx="179"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Subsequen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8" name="Rectangle 1440"/>
            <p:cNvSpPr>
              <a:spLocks noChangeArrowheads="1"/>
            </p:cNvSpPr>
            <p:nvPr/>
          </p:nvSpPr>
          <p:spPr bwMode="auto">
            <a:xfrm>
              <a:off x="3411" y="3329"/>
              <a:ext cx="10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t year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9" name="Rectangle 1441"/>
            <p:cNvSpPr>
              <a:spLocks noChangeArrowheads="1"/>
            </p:cNvSpPr>
            <p:nvPr/>
          </p:nvSpPr>
          <p:spPr bwMode="auto">
            <a:xfrm>
              <a:off x="3498" y="332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0" name="Rectangle 1442"/>
            <p:cNvSpPr>
              <a:spLocks noChangeArrowheads="1"/>
            </p:cNvSpPr>
            <p:nvPr/>
          </p:nvSpPr>
          <p:spPr bwMode="auto">
            <a:xfrm>
              <a:off x="3172" y="3366"/>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1" name="Rectangle 1443"/>
            <p:cNvSpPr>
              <a:spLocks noChangeArrowheads="1"/>
            </p:cNvSpPr>
            <p:nvPr/>
          </p:nvSpPr>
          <p:spPr bwMode="auto">
            <a:xfrm>
              <a:off x="3662" y="3329"/>
              <a:ext cx="1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2" name="Rectangle 1444"/>
            <p:cNvSpPr>
              <a:spLocks noChangeArrowheads="1"/>
            </p:cNvSpPr>
            <p:nvPr/>
          </p:nvSpPr>
          <p:spPr bwMode="auto">
            <a:xfrm>
              <a:off x="3662" y="3348"/>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3" name="Rectangle 1445"/>
            <p:cNvSpPr>
              <a:spLocks noChangeArrowheads="1"/>
            </p:cNvSpPr>
            <p:nvPr/>
          </p:nvSpPr>
          <p:spPr bwMode="auto">
            <a:xfrm>
              <a:off x="3678" y="334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4" name="Rectangle 1446"/>
            <p:cNvSpPr>
              <a:spLocks noChangeArrowheads="1"/>
            </p:cNvSpPr>
            <p:nvPr/>
          </p:nvSpPr>
          <p:spPr bwMode="auto">
            <a:xfrm>
              <a:off x="1874"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5" name="Rectangle 1447"/>
            <p:cNvSpPr>
              <a:spLocks noChangeArrowheads="1"/>
            </p:cNvSpPr>
            <p:nvPr/>
          </p:nvSpPr>
          <p:spPr bwMode="auto">
            <a:xfrm>
              <a:off x="1874"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6" name="Rectangle 1448"/>
            <p:cNvSpPr>
              <a:spLocks noChangeArrowheads="1"/>
            </p:cNvSpPr>
            <p:nvPr/>
          </p:nvSpPr>
          <p:spPr bwMode="auto">
            <a:xfrm>
              <a:off x="1876"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7" name="Rectangle 1449"/>
            <p:cNvSpPr>
              <a:spLocks noChangeArrowheads="1"/>
            </p:cNvSpPr>
            <p:nvPr/>
          </p:nvSpPr>
          <p:spPr bwMode="auto">
            <a:xfrm>
              <a:off x="1878" y="3327"/>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8" name="Rectangle 1450"/>
            <p:cNvSpPr>
              <a:spLocks noChangeArrowheads="1"/>
            </p:cNvSpPr>
            <p:nvPr/>
          </p:nvSpPr>
          <p:spPr bwMode="auto">
            <a:xfrm>
              <a:off x="1969"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9" name="Rectangle 1451"/>
            <p:cNvSpPr>
              <a:spLocks noChangeArrowheads="1"/>
            </p:cNvSpPr>
            <p:nvPr/>
          </p:nvSpPr>
          <p:spPr bwMode="auto">
            <a:xfrm>
              <a:off x="1971" y="3327"/>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0" name="Rectangle 1452"/>
            <p:cNvSpPr>
              <a:spLocks noChangeArrowheads="1"/>
            </p:cNvSpPr>
            <p:nvPr/>
          </p:nvSpPr>
          <p:spPr bwMode="auto">
            <a:xfrm>
              <a:off x="3149"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1" name="Rectangle 1453"/>
            <p:cNvSpPr>
              <a:spLocks noChangeArrowheads="1"/>
            </p:cNvSpPr>
            <p:nvPr/>
          </p:nvSpPr>
          <p:spPr bwMode="auto">
            <a:xfrm>
              <a:off x="3149"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2" name="Rectangle 1454"/>
            <p:cNvSpPr>
              <a:spLocks noChangeArrowheads="1"/>
            </p:cNvSpPr>
            <p:nvPr/>
          </p:nvSpPr>
          <p:spPr bwMode="auto">
            <a:xfrm>
              <a:off x="1874" y="3329"/>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3" name="Rectangle 1455"/>
            <p:cNvSpPr>
              <a:spLocks noChangeArrowheads="1"/>
            </p:cNvSpPr>
            <p:nvPr/>
          </p:nvSpPr>
          <p:spPr bwMode="auto">
            <a:xfrm>
              <a:off x="3149" y="3329"/>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4" name="Rectangle 1456"/>
            <p:cNvSpPr>
              <a:spLocks noChangeArrowheads="1"/>
            </p:cNvSpPr>
            <p:nvPr/>
          </p:nvSpPr>
          <p:spPr bwMode="auto">
            <a:xfrm>
              <a:off x="1897" y="338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5" name="Rectangle 1457"/>
            <p:cNvSpPr>
              <a:spLocks noChangeArrowheads="1"/>
            </p:cNvSpPr>
            <p:nvPr/>
          </p:nvSpPr>
          <p:spPr bwMode="auto">
            <a:xfrm>
              <a:off x="1991" y="3387"/>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6" name="Rectangle 1458"/>
            <p:cNvSpPr>
              <a:spLocks noChangeArrowheads="1"/>
            </p:cNvSpPr>
            <p:nvPr/>
          </p:nvSpPr>
          <p:spPr bwMode="auto">
            <a:xfrm>
              <a:off x="2006" y="3385"/>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7" name="Rectangle 1459"/>
            <p:cNvSpPr>
              <a:spLocks noChangeArrowheads="1"/>
            </p:cNvSpPr>
            <p:nvPr/>
          </p:nvSpPr>
          <p:spPr bwMode="auto">
            <a:xfrm>
              <a:off x="2064" y="3387"/>
              <a:ext cx="56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Inventory Control/Accountability (monthly)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8" name="Rectangle 1460"/>
            <p:cNvSpPr>
              <a:spLocks noChangeArrowheads="1"/>
            </p:cNvSpPr>
            <p:nvPr/>
          </p:nvSpPr>
          <p:spPr bwMode="auto">
            <a:xfrm>
              <a:off x="2634" y="33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9" name="Rectangle 1461"/>
            <p:cNvSpPr>
              <a:spLocks noChangeArrowheads="1"/>
            </p:cNvSpPr>
            <p:nvPr/>
          </p:nvSpPr>
          <p:spPr bwMode="auto">
            <a:xfrm>
              <a:off x="3172" y="33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50" name="Rectangle 1462"/>
            <p:cNvSpPr>
              <a:spLocks noChangeArrowheads="1"/>
            </p:cNvSpPr>
            <p:nvPr/>
          </p:nvSpPr>
          <p:spPr bwMode="auto">
            <a:xfrm>
              <a:off x="3794" y="33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51" name="Rectangle 1463"/>
            <p:cNvSpPr>
              <a:spLocks noChangeArrowheads="1"/>
            </p:cNvSpPr>
            <p:nvPr/>
          </p:nvSpPr>
          <p:spPr bwMode="auto">
            <a:xfrm>
              <a:off x="1874"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2" name="Rectangle 1464"/>
            <p:cNvSpPr>
              <a:spLocks noChangeArrowheads="1"/>
            </p:cNvSpPr>
            <p:nvPr/>
          </p:nvSpPr>
          <p:spPr bwMode="auto">
            <a:xfrm>
              <a:off x="1874"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3" name="Rectangle 1465"/>
            <p:cNvSpPr>
              <a:spLocks noChangeArrowheads="1"/>
            </p:cNvSpPr>
            <p:nvPr/>
          </p:nvSpPr>
          <p:spPr bwMode="auto">
            <a:xfrm>
              <a:off x="1876"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4" name="Rectangle 1466"/>
            <p:cNvSpPr>
              <a:spLocks noChangeArrowheads="1"/>
            </p:cNvSpPr>
            <p:nvPr/>
          </p:nvSpPr>
          <p:spPr bwMode="auto">
            <a:xfrm>
              <a:off x="1878" y="3385"/>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5" name="Rectangle 1467"/>
            <p:cNvSpPr>
              <a:spLocks noChangeArrowheads="1"/>
            </p:cNvSpPr>
            <p:nvPr/>
          </p:nvSpPr>
          <p:spPr bwMode="auto">
            <a:xfrm>
              <a:off x="1969"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6" name="Rectangle 1468"/>
            <p:cNvSpPr>
              <a:spLocks noChangeArrowheads="1"/>
            </p:cNvSpPr>
            <p:nvPr/>
          </p:nvSpPr>
          <p:spPr bwMode="auto">
            <a:xfrm>
              <a:off x="1971" y="3385"/>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7" name="Rectangle 1469"/>
            <p:cNvSpPr>
              <a:spLocks noChangeArrowheads="1"/>
            </p:cNvSpPr>
            <p:nvPr/>
          </p:nvSpPr>
          <p:spPr bwMode="auto">
            <a:xfrm>
              <a:off x="3149"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8" name="Rectangle 1470"/>
            <p:cNvSpPr>
              <a:spLocks noChangeArrowheads="1"/>
            </p:cNvSpPr>
            <p:nvPr/>
          </p:nvSpPr>
          <p:spPr bwMode="auto">
            <a:xfrm>
              <a:off x="3149"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9" name="Rectangle 1471"/>
            <p:cNvSpPr>
              <a:spLocks noChangeArrowheads="1"/>
            </p:cNvSpPr>
            <p:nvPr/>
          </p:nvSpPr>
          <p:spPr bwMode="auto">
            <a:xfrm>
              <a:off x="3640" y="3385"/>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0" name="Rectangle 1472"/>
            <p:cNvSpPr>
              <a:spLocks noChangeArrowheads="1"/>
            </p:cNvSpPr>
            <p:nvPr/>
          </p:nvSpPr>
          <p:spPr bwMode="auto">
            <a:xfrm>
              <a:off x="1897" y="342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1" name="Rectangle 1473"/>
            <p:cNvSpPr>
              <a:spLocks noChangeArrowheads="1"/>
            </p:cNvSpPr>
            <p:nvPr/>
          </p:nvSpPr>
          <p:spPr bwMode="auto">
            <a:xfrm>
              <a:off x="1991" y="3424"/>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2" name="Rectangle 1474"/>
            <p:cNvSpPr>
              <a:spLocks noChangeArrowheads="1"/>
            </p:cNvSpPr>
            <p:nvPr/>
          </p:nvSpPr>
          <p:spPr bwMode="auto">
            <a:xfrm>
              <a:off x="2006" y="342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3" name="Rectangle 1475"/>
            <p:cNvSpPr>
              <a:spLocks noChangeArrowheads="1"/>
            </p:cNvSpPr>
            <p:nvPr/>
          </p:nvSpPr>
          <p:spPr bwMode="auto">
            <a:xfrm>
              <a:off x="2064" y="3423"/>
              <a:ext cx="728"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Studies requiring electronic drug accountability 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4" name="Rectangle 1476"/>
            <p:cNvSpPr>
              <a:spLocks noChangeArrowheads="1"/>
            </p:cNvSpPr>
            <p:nvPr/>
          </p:nvSpPr>
          <p:spPr bwMode="auto">
            <a:xfrm>
              <a:off x="2784" y="3423"/>
              <a:ext cx="36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/or electronic case report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5" name="Rectangle 1477"/>
            <p:cNvSpPr>
              <a:spLocks noChangeArrowheads="1"/>
            </p:cNvSpPr>
            <p:nvPr/>
          </p:nvSpPr>
          <p:spPr bwMode="auto">
            <a:xfrm>
              <a:off x="2064" y="3461"/>
              <a:ext cx="8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6" name="Rectangle 1478"/>
            <p:cNvSpPr>
              <a:spLocks noChangeArrowheads="1"/>
            </p:cNvSpPr>
            <p:nvPr/>
          </p:nvSpPr>
          <p:spPr bwMode="auto">
            <a:xfrm>
              <a:off x="2132" y="346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7" name="Rectangle 1479"/>
            <p:cNvSpPr>
              <a:spLocks noChangeArrowheads="1"/>
            </p:cNvSpPr>
            <p:nvPr/>
          </p:nvSpPr>
          <p:spPr bwMode="auto">
            <a:xfrm>
              <a:off x="2140" y="3461"/>
              <a:ext cx="17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completion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8" name="Rectangle 1480"/>
            <p:cNvSpPr>
              <a:spLocks noChangeArrowheads="1"/>
            </p:cNvSpPr>
            <p:nvPr/>
          </p:nvSpPr>
          <p:spPr bwMode="auto">
            <a:xfrm>
              <a:off x="2301" y="3461"/>
              <a:ext cx="6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will be charged an additional fee of $100/year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9" name="Rectangle 1481"/>
            <p:cNvSpPr>
              <a:spLocks noChangeArrowheads="1"/>
            </p:cNvSpPr>
            <p:nvPr/>
          </p:nvSpPr>
          <p:spPr bwMode="auto">
            <a:xfrm>
              <a:off x="2925" y="34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0" name="Rectangle 1482"/>
            <p:cNvSpPr>
              <a:spLocks noChangeArrowheads="1"/>
            </p:cNvSpPr>
            <p:nvPr/>
          </p:nvSpPr>
          <p:spPr bwMode="auto">
            <a:xfrm>
              <a:off x="3172" y="3423"/>
              <a:ext cx="7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1" name="Rectangle 1483"/>
            <p:cNvSpPr>
              <a:spLocks noChangeArrowheads="1"/>
            </p:cNvSpPr>
            <p:nvPr/>
          </p:nvSpPr>
          <p:spPr bwMode="auto">
            <a:xfrm>
              <a:off x="3237" y="3423"/>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2" name="Rectangle 1484"/>
            <p:cNvSpPr>
              <a:spLocks noChangeArrowheads="1"/>
            </p:cNvSpPr>
            <p:nvPr/>
          </p:nvSpPr>
          <p:spPr bwMode="auto">
            <a:xfrm>
              <a:off x="3253" y="3423"/>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3" name="Rectangle 1485"/>
            <p:cNvSpPr>
              <a:spLocks noChangeArrowheads="1"/>
            </p:cNvSpPr>
            <p:nvPr/>
          </p:nvSpPr>
          <p:spPr bwMode="auto">
            <a:xfrm>
              <a:off x="3262" y="342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4" name="Rectangle 1486"/>
            <p:cNvSpPr>
              <a:spLocks noChangeArrowheads="1"/>
            </p:cNvSpPr>
            <p:nvPr/>
          </p:nvSpPr>
          <p:spPr bwMode="auto">
            <a:xfrm>
              <a:off x="3270" y="3423"/>
              <a:ext cx="18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Subsequent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5" name="Rectangle 1487"/>
            <p:cNvSpPr>
              <a:spLocks noChangeArrowheads="1"/>
            </p:cNvSpPr>
            <p:nvPr/>
          </p:nvSpPr>
          <p:spPr bwMode="auto">
            <a:xfrm>
              <a:off x="3438" y="3423"/>
              <a:ext cx="7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6" name="Rectangle 1488"/>
            <p:cNvSpPr>
              <a:spLocks noChangeArrowheads="1"/>
            </p:cNvSpPr>
            <p:nvPr/>
          </p:nvSpPr>
          <p:spPr bwMode="auto">
            <a:xfrm>
              <a:off x="3498" y="342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7" name="Rectangle 1489"/>
            <p:cNvSpPr>
              <a:spLocks noChangeArrowheads="1"/>
            </p:cNvSpPr>
            <p:nvPr/>
          </p:nvSpPr>
          <p:spPr bwMode="auto">
            <a:xfrm>
              <a:off x="3662" y="3461"/>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8" name="Rectangle 1490"/>
            <p:cNvSpPr>
              <a:spLocks noChangeArrowheads="1"/>
            </p:cNvSpPr>
            <p:nvPr/>
          </p:nvSpPr>
          <p:spPr bwMode="auto">
            <a:xfrm>
              <a:off x="3678" y="346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9" name="Rectangle 1491"/>
            <p:cNvSpPr>
              <a:spLocks noChangeArrowheads="1"/>
            </p:cNvSpPr>
            <p:nvPr/>
          </p:nvSpPr>
          <p:spPr bwMode="auto">
            <a:xfrm>
              <a:off x="1897" y="350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0" name="Rectangle 1492"/>
            <p:cNvSpPr>
              <a:spLocks noChangeArrowheads="1"/>
            </p:cNvSpPr>
            <p:nvPr/>
          </p:nvSpPr>
          <p:spPr bwMode="auto">
            <a:xfrm>
              <a:off x="1991" y="3501"/>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1" name="Rectangle 1493"/>
            <p:cNvSpPr>
              <a:spLocks noChangeArrowheads="1"/>
            </p:cNvSpPr>
            <p:nvPr/>
          </p:nvSpPr>
          <p:spPr bwMode="auto">
            <a:xfrm>
              <a:off x="2006" y="3499"/>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2" name="Rectangle 1494"/>
            <p:cNvSpPr>
              <a:spLocks noChangeArrowheads="1"/>
            </p:cNvSpPr>
            <p:nvPr/>
          </p:nvSpPr>
          <p:spPr bwMode="auto">
            <a:xfrm>
              <a:off x="2064" y="3501"/>
              <a:ext cx="34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Ordering and maintaining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3" name="Rectangle 1495"/>
            <p:cNvSpPr>
              <a:spLocks noChangeArrowheads="1"/>
            </p:cNvSpPr>
            <p:nvPr/>
          </p:nvSpPr>
          <p:spPr bwMode="auto">
            <a:xfrm>
              <a:off x="2406" y="3501"/>
              <a:ext cx="34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appropriate stock of drug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4" name="Rectangle 1496"/>
            <p:cNvSpPr>
              <a:spLocks noChangeArrowheads="1"/>
            </p:cNvSpPr>
            <p:nvPr/>
          </p:nvSpPr>
          <p:spPr bwMode="auto">
            <a:xfrm>
              <a:off x="2739" y="35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5" name="Rectangle 1497"/>
            <p:cNvSpPr>
              <a:spLocks noChangeArrowheads="1"/>
            </p:cNvSpPr>
            <p:nvPr/>
          </p:nvSpPr>
          <p:spPr bwMode="auto">
            <a:xfrm>
              <a:off x="3172" y="35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6" name="Rectangle 1498"/>
            <p:cNvSpPr>
              <a:spLocks noChangeArrowheads="1"/>
            </p:cNvSpPr>
            <p:nvPr/>
          </p:nvSpPr>
          <p:spPr bwMode="auto">
            <a:xfrm>
              <a:off x="3794" y="35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7" name="Rectangle 1499"/>
            <p:cNvSpPr>
              <a:spLocks noChangeArrowheads="1"/>
            </p:cNvSpPr>
            <p:nvPr/>
          </p:nvSpPr>
          <p:spPr bwMode="auto">
            <a:xfrm>
              <a:off x="3640" y="3498"/>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8" name="Rectangle 1500"/>
            <p:cNvSpPr>
              <a:spLocks noChangeArrowheads="1"/>
            </p:cNvSpPr>
            <p:nvPr/>
          </p:nvSpPr>
          <p:spPr bwMode="auto">
            <a:xfrm>
              <a:off x="1897" y="353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9" name="Rectangle 1501"/>
            <p:cNvSpPr>
              <a:spLocks noChangeArrowheads="1"/>
            </p:cNvSpPr>
            <p:nvPr/>
          </p:nvSpPr>
          <p:spPr bwMode="auto">
            <a:xfrm>
              <a:off x="1991" y="353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0" name="Rectangle 1502"/>
            <p:cNvSpPr>
              <a:spLocks noChangeArrowheads="1"/>
            </p:cNvSpPr>
            <p:nvPr/>
          </p:nvSpPr>
          <p:spPr bwMode="auto">
            <a:xfrm>
              <a:off x="2006" y="353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1" name="Rectangle 1503"/>
            <p:cNvSpPr>
              <a:spLocks noChangeArrowheads="1"/>
            </p:cNvSpPr>
            <p:nvPr/>
          </p:nvSpPr>
          <p:spPr bwMode="auto">
            <a:xfrm>
              <a:off x="2064" y="3538"/>
              <a:ext cx="18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Drug Receipt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2" name="Rectangle 1504"/>
            <p:cNvSpPr>
              <a:spLocks noChangeArrowheads="1"/>
            </p:cNvSpPr>
            <p:nvPr/>
          </p:nvSpPr>
          <p:spPr bwMode="auto">
            <a:xfrm>
              <a:off x="2245" y="35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3" name="Rectangle 1505"/>
            <p:cNvSpPr>
              <a:spLocks noChangeArrowheads="1"/>
            </p:cNvSpPr>
            <p:nvPr/>
          </p:nvSpPr>
          <p:spPr bwMode="auto">
            <a:xfrm>
              <a:off x="3172" y="35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4" name="Rectangle 1506"/>
            <p:cNvSpPr>
              <a:spLocks noChangeArrowheads="1"/>
            </p:cNvSpPr>
            <p:nvPr/>
          </p:nvSpPr>
          <p:spPr bwMode="auto">
            <a:xfrm>
              <a:off x="3794" y="35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5" name="Rectangle 1507"/>
            <p:cNvSpPr>
              <a:spLocks noChangeArrowheads="1"/>
            </p:cNvSpPr>
            <p:nvPr/>
          </p:nvSpPr>
          <p:spPr bwMode="auto">
            <a:xfrm>
              <a:off x="1897" y="357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6" name="Rectangle 1508"/>
            <p:cNvSpPr>
              <a:spLocks noChangeArrowheads="1"/>
            </p:cNvSpPr>
            <p:nvPr/>
          </p:nvSpPr>
          <p:spPr bwMode="auto">
            <a:xfrm>
              <a:off x="1991" y="3575"/>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7" name="Rectangle 1509"/>
            <p:cNvSpPr>
              <a:spLocks noChangeArrowheads="1"/>
            </p:cNvSpPr>
            <p:nvPr/>
          </p:nvSpPr>
          <p:spPr bwMode="auto">
            <a:xfrm>
              <a:off x="2006" y="3573"/>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8" name="Rectangle 1510"/>
            <p:cNvSpPr>
              <a:spLocks noChangeArrowheads="1"/>
            </p:cNvSpPr>
            <p:nvPr/>
          </p:nvSpPr>
          <p:spPr bwMode="auto">
            <a:xfrm>
              <a:off x="2064" y="3575"/>
              <a:ext cx="89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Checking for expired drugs; date extension and relabeling of drugs prn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9" name="Rectangle 1511"/>
            <p:cNvSpPr>
              <a:spLocks noChangeArrowheads="1"/>
            </p:cNvSpPr>
            <p:nvPr/>
          </p:nvSpPr>
          <p:spPr bwMode="auto">
            <a:xfrm>
              <a:off x="2978" y="357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0" name="Rectangle 1512"/>
            <p:cNvSpPr>
              <a:spLocks noChangeArrowheads="1"/>
            </p:cNvSpPr>
            <p:nvPr/>
          </p:nvSpPr>
          <p:spPr bwMode="auto">
            <a:xfrm>
              <a:off x="3172" y="357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1" name="Rectangle 1513"/>
            <p:cNvSpPr>
              <a:spLocks noChangeArrowheads="1"/>
            </p:cNvSpPr>
            <p:nvPr/>
          </p:nvSpPr>
          <p:spPr bwMode="auto">
            <a:xfrm>
              <a:off x="3794" y="357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2" name="Rectangle 1514"/>
            <p:cNvSpPr>
              <a:spLocks noChangeArrowheads="1"/>
            </p:cNvSpPr>
            <p:nvPr/>
          </p:nvSpPr>
          <p:spPr bwMode="auto">
            <a:xfrm>
              <a:off x="1897" y="361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3" name="Rectangle 1515"/>
            <p:cNvSpPr>
              <a:spLocks noChangeArrowheads="1"/>
            </p:cNvSpPr>
            <p:nvPr/>
          </p:nvSpPr>
          <p:spPr bwMode="auto">
            <a:xfrm>
              <a:off x="1991" y="3612"/>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4" name="Rectangle 1516"/>
            <p:cNvSpPr>
              <a:spLocks noChangeArrowheads="1"/>
            </p:cNvSpPr>
            <p:nvPr/>
          </p:nvSpPr>
          <p:spPr bwMode="auto">
            <a:xfrm>
              <a:off x="2006" y="3610"/>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5" name="Rectangle 1517"/>
            <p:cNvSpPr>
              <a:spLocks noChangeArrowheads="1"/>
            </p:cNvSpPr>
            <p:nvPr/>
          </p:nvSpPr>
          <p:spPr bwMode="auto">
            <a:xfrm>
              <a:off x="2064" y="3612"/>
              <a:ext cx="18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Monitor visits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6" name="Rectangle 1518"/>
            <p:cNvSpPr>
              <a:spLocks noChangeArrowheads="1"/>
            </p:cNvSpPr>
            <p:nvPr/>
          </p:nvSpPr>
          <p:spPr bwMode="auto">
            <a:xfrm>
              <a:off x="2246" y="361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7" name="Rectangle 1519"/>
            <p:cNvSpPr>
              <a:spLocks noChangeArrowheads="1"/>
            </p:cNvSpPr>
            <p:nvPr/>
          </p:nvSpPr>
          <p:spPr bwMode="auto">
            <a:xfrm>
              <a:off x="3172" y="361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8" name="Rectangle 1520"/>
            <p:cNvSpPr>
              <a:spLocks noChangeArrowheads="1"/>
            </p:cNvSpPr>
            <p:nvPr/>
          </p:nvSpPr>
          <p:spPr bwMode="auto">
            <a:xfrm>
              <a:off x="3794" y="361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9" name="Rectangle 1521"/>
            <p:cNvSpPr>
              <a:spLocks noChangeArrowheads="1"/>
            </p:cNvSpPr>
            <p:nvPr/>
          </p:nvSpPr>
          <p:spPr bwMode="auto">
            <a:xfrm>
              <a:off x="1897" y="364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0" name="Rectangle 1522"/>
            <p:cNvSpPr>
              <a:spLocks noChangeArrowheads="1"/>
            </p:cNvSpPr>
            <p:nvPr/>
          </p:nvSpPr>
          <p:spPr bwMode="auto">
            <a:xfrm>
              <a:off x="1991" y="3649"/>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1" name="Rectangle 1523"/>
            <p:cNvSpPr>
              <a:spLocks noChangeArrowheads="1"/>
            </p:cNvSpPr>
            <p:nvPr/>
          </p:nvSpPr>
          <p:spPr bwMode="auto">
            <a:xfrm>
              <a:off x="2006" y="3647"/>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2" name="Rectangle 1524"/>
            <p:cNvSpPr>
              <a:spLocks noChangeArrowheads="1"/>
            </p:cNvSpPr>
            <p:nvPr/>
          </p:nvSpPr>
          <p:spPr bwMode="auto">
            <a:xfrm>
              <a:off x="2064" y="3649"/>
              <a:ext cx="24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Internal QA audits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3" name="Rectangle 1525"/>
            <p:cNvSpPr>
              <a:spLocks noChangeArrowheads="1"/>
            </p:cNvSpPr>
            <p:nvPr/>
          </p:nvSpPr>
          <p:spPr bwMode="auto">
            <a:xfrm>
              <a:off x="2304" y="364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4" name="Rectangle 1526"/>
            <p:cNvSpPr>
              <a:spLocks noChangeArrowheads="1"/>
            </p:cNvSpPr>
            <p:nvPr/>
          </p:nvSpPr>
          <p:spPr bwMode="auto">
            <a:xfrm>
              <a:off x="3172" y="364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5" name="Rectangle 1527"/>
            <p:cNvSpPr>
              <a:spLocks noChangeArrowheads="1"/>
            </p:cNvSpPr>
            <p:nvPr/>
          </p:nvSpPr>
          <p:spPr bwMode="auto">
            <a:xfrm>
              <a:off x="3794" y="364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6" name="Rectangle 1528"/>
            <p:cNvSpPr>
              <a:spLocks noChangeArrowheads="1"/>
            </p:cNvSpPr>
            <p:nvPr/>
          </p:nvSpPr>
          <p:spPr bwMode="auto">
            <a:xfrm>
              <a:off x="1897" y="3686"/>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7" name="Rectangle 1529"/>
            <p:cNvSpPr>
              <a:spLocks noChangeArrowheads="1"/>
            </p:cNvSpPr>
            <p:nvPr/>
          </p:nvSpPr>
          <p:spPr bwMode="auto">
            <a:xfrm>
              <a:off x="2064" y="3685"/>
              <a:ext cx="33"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8" name="Rectangle 1530"/>
            <p:cNvSpPr>
              <a:spLocks noChangeArrowheads="1"/>
            </p:cNvSpPr>
            <p:nvPr/>
          </p:nvSpPr>
          <p:spPr bwMode="auto">
            <a:xfrm>
              <a:off x="2079" y="3687"/>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9" name="Rectangle 1531"/>
            <p:cNvSpPr>
              <a:spLocks noChangeArrowheads="1"/>
            </p:cNvSpPr>
            <p:nvPr/>
          </p:nvSpPr>
          <p:spPr bwMode="auto">
            <a:xfrm>
              <a:off x="2136" y="3689"/>
              <a:ext cx="28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Temperature Reports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0" name="Rectangle 1532"/>
            <p:cNvSpPr>
              <a:spLocks noChangeArrowheads="1"/>
            </p:cNvSpPr>
            <p:nvPr/>
          </p:nvSpPr>
          <p:spPr bwMode="auto">
            <a:xfrm>
              <a:off x="2418" y="368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1" name="Rectangle 1533"/>
            <p:cNvSpPr>
              <a:spLocks noChangeArrowheads="1"/>
            </p:cNvSpPr>
            <p:nvPr/>
          </p:nvSpPr>
          <p:spPr bwMode="auto">
            <a:xfrm>
              <a:off x="3172" y="368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2" name="Rectangle 1534"/>
            <p:cNvSpPr>
              <a:spLocks noChangeArrowheads="1"/>
            </p:cNvSpPr>
            <p:nvPr/>
          </p:nvSpPr>
          <p:spPr bwMode="auto">
            <a:xfrm>
              <a:off x="3794" y="368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3" name="Rectangle 1535"/>
            <p:cNvSpPr>
              <a:spLocks noChangeArrowheads="1"/>
            </p:cNvSpPr>
            <p:nvPr/>
          </p:nvSpPr>
          <p:spPr bwMode="auto">
            <a:xfrm>
              <a:off x="1897" y="37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4" name="Rectangle 1536"/>
            <p:cNvSpPr>
              <a:spLocks noChangeArrowheads="1"/>
            </p:cNvSpPr>
            <p:nvPr/>
          </p:nvSpPr>
          <p:spPr bwMode="auto">
            <a:xfrm>
              <a:off x="2064" y="3724"/>
              <a:ext cx="33"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5" name="Rectangle 1537"/>
            <p:cNvSpPr>
              <a:spLocks noChangeArrowheads="1"/>
            </p:cNvSpPr>
            <p:nvPr/>
          </p:nvSpPr>
          <p:spPr bwMode="auto">
            <a:xfrm>
              <a:off x="2079" y="372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6" name="Rectangle 1538"/>
            <p:cNvSpPr>
              <a:spLocks noChangeArrowheads="1"/>
            </p:cNvSpPr>
            <p:nvPr/>
          </p:nvSpPr>
          <p:spPr bwMode="auto">
            <a:xfrm>
              <a:off x="2136" y="3728"/>
              <a:ext cx="71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Copying  drug accountability logs and shipment  reports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7" name="Rectangle 1539"/>
            <p:cNvSpPr>
              <a:spLocks noChangeArrowheads="1"/>
            </p:cNvSpPr>
            <p:nvPr/>
          </p:nvSpPr>
          <p:spPr bwMode="auto">
            <a:xfrm>
              <a:off x="2863" y="372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8" name="Rectangle 1540"/>
            <p:cNvSpPr>
              <a:spLocks noChangeArrowheads="1"/>
            </p:cNvSpPr>
            <p:nvPr/>
          </p:nvSpPr>
          <p:spPr bwMode="auto">
            <a:xfrm>
              <a:off x="3172" y="372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9" name="Rectangle 1541"/>
            <p:cNvSpPr>
              <a:spLocks noChangeArrowheads="1"/>
            </p:cNvSpPr>
            <p:nvPr/>
          </p:nvSpPr>
          <p:spPr bwMode="auto">
            <a:xfrm>
              <a:off x="3794" y="372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0" name="Rectangle 1542"/>
            <p:cNvSpPr>
              <a:spLocks noChangeArrowheads="1"/>
            </p:cNvSpPr>
            <p:nvPr/>
          </p:nvSpPr>
          <p:spPr bwMode="auto">
            <a:xfrm>
              <a:off x="1897" y="376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 name="Rectangle 1543"/>
            <p:cNvSpPr>
              <a:spLocks noChangeArrowheads="1"/>
            </p:cNvSpPr>
            <p:nvPr/>
          </p:nvSpPr>
          <p:spPr bwMode="auto">
            <a:xfrm>
              <a:off x="2064" y="3764"/>
              <a:ext cx="33"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2" name="Rectangle 1544"/>
            <p:cNvSpPr>
              <a:spLocks noChangeArrowheads="1"/>
            </p:cNvSpPr>
            <p:nvPr/>
          </p:nvSpPr>
          <p:spPr bwMode="auto">
            <a:xfrm>
              <a:off x="2079" y="376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3" name="Rectangle 1545"/>
            <p:cNvSpPr>
              <a:spLocks noChangeArrowheads="1"/>
            </p:cNvSpPr>
            <p:nvPr/>
          </p:nvSpPr>
          <p:spPr bwMode="auto">
            <a:xfrm>
              <a:off x="2136" y="3768"/>
              <a:ext cx="9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Makin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4" name="Rectangle 1546"/>
            <p:cNvSpPr>
              <a:spLocks noChangeArrowheads="1"/>
            </p:cNvSpPr>
            <p:nvPr/>
          </p:nvSpPr>
          <p:spPr bwMode="auto">
            <a:xfrm>
              <a:off x="2221" y="3768"/>
              <a:ext cx="32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g scripts, printing copies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5" name="Rectangle 1547"/>
            <p:cNvSpPr>
              <a:spLocks noChangeArrowheads="1"/>
            </p:cNvSpPr>
            <p:nvPr/>
          </p:nvSpPr>
          <p:spPr bwMode="auto">
            <a:xfrm>
              <a:off x="2538" y="376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6" name="Rectangle 1548"/>
            <p:cNvSpPr>
              <a:spLocks noChangeArrowheads="1"/>
            </p:cNvSpPr>
            <p:nvPr/>
          </p:nvSpPr>
          <p:spPr bwMode="auto">
            <a:xfrm>
              <a:off x="3172" y="376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7" name="Rectangle 1549"/>
            <p:cNvSpPr>
              <a:spLocks noChangeArrowheads="1"/>
            </p:cNvSpPr>
            <p:nvPr/>
          </p:nvSpPr>
          <p:spPr bwMode="auto">
            <a:xfrm>
              <a:off x="3794" y="376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8" name="Rectangle 1550"/>
            <p:cNvSpPr>
              <a:spLocks noChangeArrowheads="1"/>
            </p:cNvSpPr>
            <p:nvPr/>
          </p:nvSpPr>
          <p:spPr bwMode="auto">
            <a:xfrm>
              <a:off x="1897" y="380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9" name="Rectangle 1551"/>
            <p:cNvSpPr>
              <a:spLocks noChangeArrowheads="1"/>
            </p:cNvSpPr>
            <p:nvPr/>
          </p:nvSpPr>
          <p:spPr bwMode="auto">
            <a:xfrm>
              <a:off x="1991" y="3805"/>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0" name="Rectangle 1552"/>
            <p:cNvSpPr>
              <a:spLocks noChangeArrowheads="1"/>
            </p:cNvSpPr>
            <p:nvPr/>
          </p:nvSpPr>
          <p:spPr bwMode="auto">
            <a:xfrm>
              <a:off x="1991" y="3823"/>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1" name="Rectangle 1553"/>
            <p:cNvSpPr>
              <a:spLocks noChangeArrowheads="1"/>
            </p:cNvSpPr>
            <p:nvPr/>
          </p:nvSpPr>
          <p:spPr bwMode="auto">
            <a:xfrm>
              <a:off x="1991" y="3842"/>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2" name="Rectangle 1554"/>
            <p:cNvSpPr>
              <a:spLocks noChangeArrowheads="1"/>
            </p:cNvSpPr>
            <p:nvPr/>
          </p:nvSpPr>
          <p:spPr bwMode="auto">
            <a:xfrm>
              <a:off x="1991" y="3860"/>
              <a:ext cx="3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Complete preparation/d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3" name="Rectangle 1555"/>
            <p:cNvSpPr>
              <a:spLocks noChangeArrowheads="1"/>
            </p:cNvSpPr>
            <p:nvPr/>
          </p:nvSpPr>
          <p:spPr bwMode="auto">
            <a:xfrm>
              <a:off x="2324" y="3860"/>
              <a:ext cx="738"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ispensing costs and estimated total charge on page 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4" name="Rectangle 1556"/>
            <p:cNvSpPr>
              <a:spLocks noChangeArrowheads="1"/>
            </p:cNvSpPr>
            <p:nvPr/>
          </p:nvSpPr>
          <p:spPr bwMode="auto">
            <a:xfrm>
              <a:off x="3054" y="386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5" name="Rectangle 1557"/>
            <p:cNvSpPr>
              <a:spLocks noChangeArrowheads="1"/>
            </p:cNvSpPr>
            <p:nvPr/>
          </p:nvSpPr>
          <p:spPr bwMode="auto">
            <a:xfrm>
              <a:off x="3172" y="3818"/>
              <a:ext cx="16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Estimated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6" name="Rectangle 1558"/>
            <p:cNvSpPr>
              <a:spLocks noChangeArrowheads="1"/>
            </p:cNvSpPr>
            <p:nvPr/>
          </p:nvSpPr>
          <p:spPr bwMode="auto">
            <a:xfrm>
              <a:off x="3320" y="3818"/>
              <a:ext cx="1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Set Up/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7" name="Rectangle 1559"/>
            <p:cNvSpPr>
              <a:spLocks noChangeArrowheads="1"/>
            </p:cNvSpPr>
            <p:nvPr/>
          </p:nvSpPr>
          <p:spPr bwMode="auto">
            <a:xfrm>
              <a:off x="3430" y="3818"/>
              <a:ext cx="20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Maintenance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8" name="Rectangle 1560"/>
            <p:cNvSpPr>
              <a:spLocks noChangeArrowheads="1"/>
            </p:cNvSpPr>
            <p:nvPr/>
          </p:nvSpPr>
          <p:spPr bwMode="auto">
            <a:xfrm>
              <a:off x="3172" y="3855"/>
              <a:ext cx="7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9" name="Rectangle 1561"/>
            <p:cNvSpPr>
              <a:spLocks noChangeArrowheads="1"/>
            </p:cNvSpPr>
            <p:nvPr/>
          </p:nvSpPr>
          <p:spPr bwMode="auto">
            <a:xfrm>
              <a:off x="3235" y="3855"/>
              <a:ext cx="9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0" name="Rectangle 1562"/>
            <p:cNvSpPr>
              <a:spLocks noChangeArrowheads="1"/>
            </p:cNvSpPr>
            <p:nvPr/>
          </p:nvSpPr>
          <p:spPr bwMode="auto">
            <a:xfrm>
              <a:off x="3316" y="3855"/>
              <a:ext cx="17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(Sub Total)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1" name="Rectangle 1563"/>
            <p:cNvSpPr>
              <a:spLocks noChangeArrowheads="1"/>
            </p:cNvSpPr>
            <p:nvPr/>
          </p:nvSpPr>
          <p:spPr bwMode="auto">
            <a:xfrm>
              <a:off x="3472" y="385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2" name="Rectangle 1564"/>
            <p:cNvSpPr>
              <a:spLocks noChangeArrowheads="1"/>
            </p:cNvSpPr>
            <p:nvPr/>
          </p:nvSpPr>
          <p:spPr bwMode="auto">
            <a:xfrm>
              <a:off x="3662" y="3869"/>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3" name="Rectangle 1565"/>
            <p:cNvSpPr>
              <a:spLocks noChangeArrowheads="1"/>
            </p:cNvSpPr>
            <p:nvPr/>
          </p:nvSpPr>
          <p:spPr bwMode="auto">
            <a:xfrm>
              <a:off x="3678" y="38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4" name="Rectangle 1566"/>
            <p:cNvSpPr>
              <a:spLocks noChangeArrowheads="1"/>
            </p:cNvSpPr>
            <p:nvPr/>
          </p:nvSpPr>
          <p:spPr bwMode="auto">
            <a:xfrm>
              <a:off x="3640" y="3906"/>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38484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Research Committee (NRC)</a:t>
            </a:r>
            <a:endParaRPr lang="en-US" dirty="0"/>
          </a:p>
        </p:txBody>
      </p:sp>
      <p:sp>
        <p:nvSpPr>
          <p:cNvPr id="3" name="Content Placeholder 2"/>
          <p:cNvSpPr>
            <a:spLocks noGrp="1"/>
          </p:cNvSpPr>
          <p:nvPr>
            <p:ph idx="1"/>
          </p:nvPr>
        </p:nvSpPr>
        <p:spPr/>
        <p:txBody>
          <a:bodyPr/>
          <a:lstStyle/>
          <a:p>
            <a:pPr marL="0" indent="0">
              <a:buNone/>
            </a:pPr>
            <a:r>
              <a:rPr lang="en-US" dirty="0" smtClean="0"/>
              <a:t>Per UIHC policy N-A-12.001, NRC must approve any research that will involve:</a:t>
            </a:r>
          </a:p>
          <a:p>
            <a:pPr lvl="1"/>
            <a:r>
              <a:rPr lang="en-US" dirty="0"/>
              <a:t>P</a:t>
            </a:r>
            <a:r>
              <a:rPr lang="en-US" dirty="0" smtClean="0"/>
              <a:t>articipation of nursing staff, patients or supplies</a:t>
            </a:r>
          </a:p>
          <a:p>
            <a:pPr lvl="1"/>
            <a:r>
              <a:rPr lang="en-US" dirty="0"/>
              <a:t>P</a:t>
            </a:r>
            <a:r>
              <a:rPr lang="en-US" dirty="0" smtClean="0"/>
              <a:t>rocedures not standard of care in the nursing unit or clinic</a:t>
            </a:r>
          </a:p>
          <a:p>
            <a:pPr lvl="1"/>
            <a:r>
              <a:rPr lang="en-US" dirty="0" smtClean="0"/>
              <a:t>Development of instruments or procedures</a:t>
            </a:r>
          </a:p>
          <a:p>
            <a:pPr lvl="1"/>
            <a:r>
              <a:rPr lang="en-US" dirty="0"/>
              <a:t>More information: </a:t>
            </a:r>
            <a:r>
              <a:rPr lang="en-US" dirty="0">
                <a:hlinkClick r:id="rId2"/>
              </a:rPr>
              <a:t>https://</a:t>
            </a:r>
            <a:r>
              <a:rPr lang="en-US" dirty="0" smtClean="0">
                <a:hlinkClick r:id="rId2"/>
              </a:rPr>
              <a:t>hso.research.uiowa.edu/nursing-research-committee</a:t>
            </a:r>
            <a:endParaRPr lang="en-US" dirty="0"/>
          </a:p>
        </p:txBody>
      </p:sp>
      <p:pic>
        <p:nvPicPr>
          <p:cNvPr id="3079" name="Picture 7" descr="C:\Users\niadams\AppData\Local\Microsoft\Windows\Temporary Internet Files\Content.IE5\I9032LTE\royalty-free-nurse-clipart-illustration-438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257799"/>
            <a:ext cx="1357690" cy="142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8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9" name="Rectangle 8768"/>
          <p:cNvSpPr/>
          <p:nvPr/>
        </p:nvSpPr>
        <p:spPr bwMode="auto">
          <a:xfrm>
            <a:off x="4724400" y="1600200"/>
            <a:ext cx="3733800" cy="4799013"/>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762000" y="1600200"/>
            <a:ext cx="3810000" cy="4799013"/>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Nursing Research Committee (NRC)</a:t>
            </a:r>
            <a:endParaRPr lang="en-US" dirty="0"/>
          </a:p>
        </p:txBody>
      </p:sp>
      <p:grpSp>
        <p:nvGrpSpPr>
          <p:cNvPr id="4" name="Group 7"/>
          <p:cNvGrpSpPr>
            <a:grpSpLocks noChangeAspect="1"/>
          </p:cNvGrpSpPr>
          <p:nvPr/>
        </p:nvGrpSpPr>
        <p:grpSpPr bwMode="auto">
          <a:xfrm>
            <a:off x="838200" y="1752600"/>
            <a:ext cx="3575050" cy="4525963"/>
            <a:chOff x="528" y="1104"/>
            <a:chExt cx="2252" cy="2851"/>
          </a:xfrm>
          <a:noFill/>
        </p:grpSpPr>
        <p:sp>
          <p:nvSpPr>
            <p:cNvPr id="5" name="AutoShape 6"/>
            <p:cNvSpPr>
              <a:spLocks noChangeAspect="1" noChangeArrowheads="1" noTextEdit="1"/>
            </p:cNvSpPr>
            <p:nvPr/>
          </p:nvSpPr>
          <p:spPr bwMode="auto">
            <a:xfrm>
              <a:off x="528" y="1104"/>
              <a:ext cx="2252" cy="28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8"/>
            <p:cNvGrpSpPr>
              <a:grpSpLocks/>
            </p:cNvGrpSpPr>
            <p:nvPr/>
          </p:nvGrpSpPr>
          <p:grpSpPr bwMode="auto">
            <a:xfrm>
              <a:off x="554" y="1103"/>
              <a:ext cx="2249" cy="1995"/>
              <a:chOff x="554" y="1103"/>
              <a:chExt cx="2249" cy="1995"/>
            </a:xfrm>
            <a:grpFill/>
          </p:grpSpPr>
          <p:sp>
            <p:nvSpPr>
              <p:cNvPr id="8316" name="Rectangle 8"/>
              <p:cNvSpPr>
                <a:spLocks noChangeArrowheads="1"/>
              </p:cNvSpPr>
              <p:nvPr/>
            </p:nvSpPr>
            <p:spPr bwMode="auto">
              <a:xfrm>
                <a:off x="1152" y="1103"/>
                <a:ext cx="11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7" name="Rectangle 9"/>
              <p:cNvSpPr>
                <a:spLocks noChangeArrowheads="1"/>
              </p:cNvSpPr>
              <p:nvPr/>
            </p:nvSpPr>
            <p:spPr bwMode="auto">
              <a:xfrm>
                <a:off x="1232" y="11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8" name="Rectangle 10"/>
              <p:cNvSpPr>
                <a:spLocks noChangeArrowheads="1"/>
              </p:cNvSpPr>
              <p:nvPr/>
            </p:nvSpPr>
            <p:spPr bwMode="auto">
              <a:xfrm>
                <a:off x="1245" y="1103"/>
                <a:ext cx="93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University of Iowa Hospitals and 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9" name="Rectangle 11"/>
              <p:cNvSpPr>
                <a:spLocks noChangeArrowheads="1"/>
              </p:cNvSpPr>
              <p:nvPr/>
            </p:nvSpPr>
            <p:spPr bwMode="auto">
              <a:xfrm>
                <a:off x="2087" y="11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0" name="Rectangle 12"/>
              <p:cNvSpPr>
                <a:spLocks noChangeArrowheads="1"/>
              </p:cNvSpPr>
              <p:nvPr/>
            </p:nvSpPr>
            <p:spPr bwMode="auto">
              <a:xfrm>
                <a:off x="1074" y="1163"/>
                <a:ext cx="1217"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Department of Nursing Services and Patient Care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1" name="Rectangle 13"/>
              <p:cNvSpPr>
                <a:spLocks noChangeArrowheads="1"/>
              </p:cNvSpPr>
              <p:nvPr/>
            </p:nvSpPr>
            <p:spPr bwMode="auto">
              <a:xfrm>
                <a:off x="2166" y="1163"/>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2" name="Rectangle 14"/>
              <p:cNvSpPr>
                <a:spLocks noChangeArrowheads="1"/>
              </p:cNvSpPr>
              <p:nvPr/>
            </p:nvSpPr>
            <p:spPr bwMode="auto">
              <a:xfrm>
                <a:off x="1620" y="1222"/>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3" name="Rectangle 15"/>
              <p:cNvSpPr>
                <a:spLocks noChangeArrowheads="1"/>
              </p:cNvSpPr>
              <p:nvPr/>
            </p:nvSpPr>
            <p:spPr bwMode="auto">
              <a:xfrm>
                <a:off x="1509" y="1282"/>
                <a:ext cx="265"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Times New Roman" pitchFamily="18" charset="0"/>
                    <a:cs typeface="Arial" pitchFamily="34" charset="0"/>
                  </a:rPr>
                  <a:t>FORM 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4" name="Rectangle 16"/>
              <p:cNvSpPr>
                <a:spLocks noChangeArrowheads="1"/>
              </p:cNvSpPr>
              <p:nvPr/>
            </p:nvSpPr>
            <p:spPr bwMode="auto">
              <a:xfrm>
                <a:off x="1731" y="1282"/>
                <a:ext cx="43"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5" name="Rectangle 17"/>
              <p:cNvSpPr>
                <a:spLocks noChangeArrowheads="1"/>
              </p:cNvSpPr>
              <p:nvPr/>
            </p:nvSpPr>
            <p:spPr bwMode="auto">
              <a:xfrm>
                <a:off x="1245" y="1363"/>
                <a:ext cx="840"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Request for Approval of Research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6" name="Rectangle 18"/>
              <p:cNvSpPr>
                <a:spLocks noChangeArrowheads="1"/>
              </p:cNvSpPr>
              <p:nvPr/>
            </p:nvSpPr>
            <p:spPr bwMode="auto">
              <a:xfrm>
                <a:off x="1995" y="1363"/>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7" name="Rectangle 19"/>
              <p:cNvSpPr>
                <a:spLocks noChangeArrowheads="1"/>
              </p:cNvSpPr>
              <p:nvPr/>
            </p:nvSpPr>
            <p:spPr bwMode="auto">
              <a:xfrm>
                <a:off x="1620" y="1422"/>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8" name="Rectangle 20"/>
              <p:cNvSpPr>
                <a:spLocks noChangeArrowheads="1"/>
              </p:cNvSpPr>
              <p:nvPr/>
            </p:nvSpPr>
            <p:spPr bwMode="auto">
              <a:xfrm>
                <a:off x="554" y="148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9" name="Rectangle 21"/>
              <p:cNvSpPr>
                <a:spLocks noChangeArrowheads="1"/>
              </p:cNvSpPr>
              <p:nvPr/>
            </p:nvSpPr>
            <p:spPr bwMode="auto">
              <a:xfrm>
                <a:off x="559" y="1555"/>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30" name="Rectangle 22"/>
              <p:cNvSpPr>
                <a:spLocks noChangeArrowheads="1"/>
              </p:cNvSpPr>
              <p:nvPr/>
            </p:nvSpPr>
            <p:spPr bwMode="auto">
              <a:xfrm>
                <a:off x="608" y="154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1" name="Rectangle 23"/>
              <p:cNvSpPr>
                <a:spLocks noChangeArrowheads="1"/>
              </p:cNvSpPr>
              <p:nvPr/>
            </p:nvSpPr>
            <p:spPr bwMode="auto">
              <a:xfrm>
                <a:off x="655" y="1541"/>
                <a:ext cx="2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New Study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2" name="Rectangle 24"/>
              <p:cNvSpPr>
                <a:spLocks noChangeArrowheads="1"/>
              </p:cNvSpPr>
              <p:nvPr/>
            </p:nvSpPr>
            <p:spPr bwMode="auto">
              <a:xfrm>
                <a:off x="898" y="154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3" name="Rectangle 25"/>
              <p:cNvSpPr>
                <a:spLocks noChangeArrowheads="1"/>
              </p:cNvSpPr>
              <p:nvPr/>
            </p:nvSpPr>
            <p:spPr bwMode="auto">
              <a:xfrm>
                <a:off x="698" y="1609"/>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34" name="Rectangle 26"/>
              <p:cNvSpPr>
                <a:spLocks noChangeArrowheads="1"/>
              </p:cNvSpPr>
              <p:nvPr/>
            </p:nvSpPr>
            <p:spPr bwMode="auto">
              <a:xfrm>
                <a:off x="747" y="1605"/>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5" name="Rectangle 27"/>
              <p:cNvSpPr>
                <a:spLocks noChangeArrowheads="1"/>
              </p:cNvSpPr>
              <p:nvPr/>
            </p:nvSpPr>
            <p:spPr bwMode="auto">
              <a:xfrm>
                <a:off x="759" y="1605"/>
                <a:ext cx="208"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6" name="Rectangle 28"/>
              <p:cNvSpPr>
                <a:spLocks noChangeArrowheads="1"/>
              </p:cNvSpPr>
              <p:nvPr/>
            </p:nvSpPr>
            <p:spPr bwMode="auto">
              <a:xfrm>
                <a:off x="948"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7" name="Rectangle 29"/>
              <p:cNvSpPr>
                <a:spLocks noChangeArrowheads="1"/>
              </p:cNvSpPr>
              <p:nvPr/>
            </p:nvSpPr>
            <p:spPr bwMode="auto">
              <a:xfrm>
                <a:off x="973"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8" name="Rectangle 30"/>
              <p:cNvSpPr>
                <a:spLocks noChangeArrowheads="1"/>
              </p:cNvSpPr>
              <p:nvPr/>
            </p:nvSpPr>
            <p:spPr bwMode="auto">
              <a:xfrm>
                <a:off x="999"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9" name="Rectangle 31"/>
              <p:cNvSpPr>
                <a:spLocks noChangeArrowheads="1"/>
              </p:cNvSpPr>
              <p:nvPr/>
            </p:nvSpPr>
            <p:spPr bwMode="auto">
              <a:xfrm>
                <a:off x="1025"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0" name="Rectangle 32"/>
              <p:cNvSpPr>
                <a:spLocks noChangeArrowheads="1"/>
              </p:cNvSpPr>
              <p:nvPr/>
            </p:nvSpPr>
            <p:spPr bwMode="auto">
              <a:xfrm>
                <a:off x="1051"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1" name="Rectangle 33"/>
              <p:cNvSpPr>
                <a:spLocks noChangeArrowheads="1"/>
              </p:cNvSpPr>
              <p:nvPr/>
            </p:nvSpPr>
            <p:spPr bwMode="auto">
              <a:xfrm>
                <a:off x="1077"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2" name="Rectangle 34"/>
              <p:cNvSpPr>
                <a:spLocks noChangeArrowheads="1"/>
              </p:cNvSpPr>
              <p:nvPr/>
            </p:nvSpPr>
            <p:spPr bwMode="auto">
              <a:xfrm>
                <a:off x="694" y="1677"/>
                <a:ext cx="45"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43" name="Rectangle 35"/>
              <p:cNvSpPr>
                <a:spLocks noChangeArrowheads="1"/>
              </p:cNvSpPr>
              <p:nvPr/>
            </p:nvSpPr>
            <p:spPr bwMode="auto">
              <a:xfrm>
                <a:off x="744" y="1673"/>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4" name="Rectangle 36"/>
              <p:cNvSpPr>
                <a:spLocks noChangeArrowheads="1"/>
              </p:cNvSpPr>
              <p:nvPr/>
            </p:nvSpPr>
            <p:spPr bwMode="auto">
              <a:xfrm>
                <a:off x="756" y="1673"/>
                <a:ext cx="265"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5" name="Rectangle 37"/>
              <p:cNvSpPr>
                <a:spLocks noChangeArrowheads="1"/>
              </p:cNvSpPr>
              <p:nvPr/>
            </p:nvSpPr>
            <p:spPr bwMode="auto">
              <a:xfrm>
                <a:off x="1001"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6" name="Rectangle 38"/>
              <p:cNvSpPr>
                <a:spLocks noChangeArrowheads="1"/>
              </p:cNvSpPr>
              <p:nvPr/>
            </p:nvSpPr>
            <p:spPr bwMode="auto">
              <a:xfrm>
                <a:off x="1026"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7" name="Rectangle 39"/>
              <p:cNvSpPr>
                <a:spLocks noChangeArrowheads="1"/>
              </p:cNvSpPr>
              <p:nvPr/>
            </p:nvSpPr>
            <p:spPr bwMode="auto">
              <a:xfrm>
                <a:off x="1052"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8" name="Rectangle 40"/>
              <p:cNvSpPr>
                <a:spLocks noChangeArrowheads="1"/>
              </p:cNvSpPr>
              <p:nvPr/>
            </p:nvSpPr>
            <p:spPr bwMode="auto">
              <a:xfrm>
                <a:off x="1078"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9" name="Rectangle 41"/>
              <p:cNvSpPr>
                <a:spLocks noChangeArrowheads="1"/>
              </p:cNvSpPr>
              <p:nvPr/>
            </p:nvSpPr>
            <p:spPr bwMode="auto">
              <a:xfrm>
                <a:off x="1104"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0" name="Rectangle 42"/>
              <p:cNvSpPr>
                <a:spLocks noChangeArrowheads="1"/>
              </p:cNvSpPr>
              <p:nvPr/>
            </p:nvSpPr>
            <p:spPr bwMode="auto">
              <a:xfrm>
                <a:off x="1129"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1" name="Rectangle 43"/>
              <p:cNvSpPr>
                <a:spLocks noChangeArrowheads="1"/>
              </p:cNvSpPr>
              <p:nvPr/>
            </p:nvSpPr>
            <p:spPr bwMode="auto">
              <a:xfrm>
                <a:off x="1215" y="154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2" name="Rectangle 44"/>
              <p:cNvSpPr>
                <a:spLocks noChangeArrowheads="1"/>
              </p:cNvSpPr>
              <p:nvPr/>
            </p:nvSpPr>
            <p:spPr bwMode="auto">
              <a:xfrm>
                <a:off x="1277" y="1555"/>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53" name="Rectangle 45"/>
              <p:cNvSpPr>
                <a:spLocks noChangeArrowheads="1"/>
              </p:cNvSpPr>
              <p:nvPr/>
            </p:nvSpPr>
            <p:spPr bwMode="auto">
              <a:xfrm>
                <a:off x="1326" y="154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4" name="Rectangle 46"/>
              <p:cNvSpPr>
                <a:spLocks noChangeArrowheads="1"/>
              </p:cNvSpPr>
              <p:nvPr/>
            </p:nvSpPr>
            <p:spPr bwMode="auto">
              <a:xfrm>
                <a:off x="1369" y="1541"/>
                <a:ext cx="139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Modifications to a previously approved study which changes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5" name="Rectangle 47"/>
              <p:cNvSpPr>
                <a:spLocks noChangeArrowheads="1"/>
              </p:cNvSpPr>
              <p:nvPr/>
            </p:nvSpPr>
            <p:spPr bwMode="auto">
              <a:xfrm>
                <a:off x="1369" y="1600"/>
                <a:ext cx="138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nursing involvement, nursing resources or evaluates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6" name="Rectangle 48"/>
              <p:cNvSpPr>
                <a:spLocks noChangeArrowheads="1"/>
              </p:cNvSpPr>
              <p:nvPr/>
            </p:nvSpPr>
            <p:spPr bwMode="auto">
              <a:xfrm>
                <a:off x="1369" y="1660"/>
                <a:ext cx="143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practices.  Indicate below which venue previously approved thi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7" name="Rectangle 49"/>
              <p:cNvSpPr>
                <a:spLocks noChangeArrowheads="1"/>
              </p:cNvSpPr>
              <p:nvPr/>
            </p:nvSpPr>
            <p:spPr bwMode="auto">
              <a:xfrm>
                <a:off x="2671" y="1660"/>
                <a:ext cx="5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8" name="Rectangle 50"/>
              <p:cNvSpPr>
                <a:spLocks noChangeArrowheads="1"/>
              </p:cNvSpPr>
              <p:nvPr/>
            </p:nvSpPr>
            <p:spPr bwMode="auto">
              <a:xfrm>
                <a:off x="1369" y="1719"/>
                <a:ext cx="15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9" name="Rectangle 51"/>
              <p:cNvSpPr>
                <a:spLocks noChangeArrowheads="1"/>
              </p:cNvSpPr>
              <p:nvPr/>
            </p:nvSpPr>
            <p:spPr bwMode="auto">
              <a:xfrm>
                <a:off x="1494" y="171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0" name="Rectangle 52"/>
              <p:cNvSpPr>
                <a:spLocks noChangeArrowheads="1"/>
              </p:cNvSpPr>
              <p:nvPr/>
            </p:nvSpPr>
            <p:spPr bwMode="auto">
              <a:xfrm>
                <a:off x="581" y="1782"/>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1" name="Rectangle 53"/>
              <p:cNvSpPr>
                <a:spLocks noChangeArrowheads="1"/>
              </p:cNvSpPr>
              <p:nvPr/>
            </p:nvSpPr>
            <p:spPr bwMode="auto">
              <a:xfrm>
                <a:off x="655"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2" name="Rectangle 54"/>
              <p:cNvSpPr>
                <a:spLocks noChangeArrowheads="1"/>
              </p:cNvSpPr>
              <p:nvPr/>
            </p:nvSpPr>
            <p:spPr bwMode="auto">
              <a:xfrm>
                <a:off x="1215"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3" name="Rectangle 55"/>
              <p:cNvSpPr>
                <a:spLocks noChangeArrowheads="1"/>
              </p:cNvSpPr>
              <p:nvPr/>
            </p:nvSpPr>
            <p:spPr bwMode="auto">
              <a:xfrm>
                <a:off x="1297" y="1782"/>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4" name="Rectangle 56"/>
              <p:cNvSpPr>
                <a:spLocks noChangeArrowheads="1"/>
              </p:cNvSpPr>
              <p:nvPr/>
            </p:nvSpPr>
            <p:spPr bwMode="auto">
              <a:xfrm>
                <a:off x="1409" y="1787"/>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65" name="Rectangle 57"/>
              <p:cNvSpPr>
                <a:spLocks noChangeArrowheads="1"/>
              </p:cNvSpPr>
              <p:nvPr/>
            </p:nvSpPr>
            <p:spPr bwMode="auto">
              <a:xfrm>
                <a:off x="1458" y="1783"/>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6" name="Rectangle 58"/>
              <p:cNvSpPr>
                <a:spLocks noChangeArrowheads="1"/>
              </p:cNvSpPr>
              <p:nvPr/>
            </p:nvSpPr>
            <p:spPr bwMode="auto">
              <a:xfrm>
                <a:off x="1500" y="1783"/>
                <a:ext cx="208"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7" name="Rectangle 59"/>
              <p:cNvSpPr>
                <a:spLocks noChangeArrowheads="1"/>
              </p:cNvSpPr>
              <p:nvPr/>
            </p:nvSpPr>
            <p:spPr bwMode="auto">
              <a:xfrm>
                <a:off x="1689"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8" name="Rectangle 60"/>
              <p:cNvSpPr>
                <a:spLocks noChangeArrowheads="1"/>
              </p:cNvSpPr>
              <p:nvPr/>
            </p:nvSpPr>
            <p:spPr bwMode="auto">
              <a:xfrm>
                <a:off x="1715"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9" name="Rectangle 61"/>
              <p:cNvSpPr>
                <a:spLocks noChangeArrowheads="1"/>
              </p:cNvSpPr>
              <p:nvPr/>
            </p:nvSpPr>
            <p:spPr bwMode="auto">
              <a:xfrm>
                <a:off x="1740"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0" name="Rectangle 62"/>
              <p:cNvSpPr>
                <a:spLocks noChangeArrowheads="1"/>
              </p:cNvSpPr>
              <p:nvPr/>
            </p:nvSpPr>
            <p:spPr bwMode="auto">
              <a:xfrm>
                <a:off x="1766"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1" name="Rectangle 63"/>
              <p:cNvSpPr>
                <a:spLocks noChangeArrowheads="1"/>
              </p:cNvSpPr>
              <p:nvPr/>
            </p:nvSpPr>
            <p:spPr bwMode="auto">
              <a:xfrm>
                <a:off x="1792"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2" name="Rectangle 64"/>
              <p:cNvSpPr>
                <a:spLocks noChangeArrowheads="1"/>
              </p:cNvSpPr>
              <p:nvPr/>
            </p:nvSpPr>
            <p:spPr bwMode="auto">
              <a:xfrm>
                <a:off x="1818"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3" name="Rectangle 65"/>
              <p:cNvSpPr>
                <a:spLocks noChangeArrowheads="1"/>
              </p:cNvSpPr>
              <p:nvPr/>
            </p:nvSpPr>
            <p:spPr bwMode="auto">
              <a:xfrm>
                <a:off x="581" y="1870"/>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4" name="Rectangle 66"/>
              <p:cNvSpPr>
                <a:spLocks noChangeArrowheads="1"/>
              </p:cNvSpPr>
              <p:nvPr/>
            </p:nvSpPr>
            <p:spPr bwMode="auto">
              <a:xfrm>
                <a:off x="655" y="18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5" name="Rectangle 67"/>
              <p:cNvSpPr>
                <a:spLocks noChangeArrowheads="1"/>
              </p:cNvSpPr>
              <p:nvPr/>
            </p:nvSpPr>
            <p:spPr bwMode="auto">
              <a:xfrm>
                <a:off x="1215" y="18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6" name="Rectangle 68"/>
              <p:cNvSpPr>
                <a:spLocks noChangeArrowheads="1"/>
              </p:cNvSpPr>
              <p:nvPr/>
            </p:nvSpPr>
            <p:spPr bwMode="auto">
              <a:xfrm>
                <a:off x="1297" y="1870"/>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7" name="Rectangle 69"/>
              <p:cNvSpPr>
                <a:spLocks noChangeArrowheads="1"/>
              </p:cNvSpPr>
              <p:nvPr/>
            </p:nvSpPr>
            <p:spPr bwMode="auto">
              <a:xfrm>
                <a:off x="1409" y="1851"/>
                <a:ext cx="44" cy="45"/>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78" name="Rectangle 70"/>
              <p:cNvSpPr>
                <a:spLocks noChangeArrowheads="1"/>
              </p:cNvSpPr>
              <p:nvPr/>
            </p:nvSpPr>
            <p:spPr bwMode="auto">
              <a:xfrm>
                <a:off x="1458" y="1848"/>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9" name="Rectangle 71"/>
              <p:cNvSpPr>
                <a:spLocks noChangeArrowheads="1"/>
              </p:cNvSpPr>
              <p:nvPr/>
            </p:nvSpPr>
            <p:spPr bwMode="auto">
              <a:xfrm>
                <a:off x="1500" y="1848"/>
                <a:ext cx="624"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Research and Evidence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0" name="Rectangle 72"/>
              <p:cNvSpPr>
                <a:spLocks noChangeArrowheads="1"/>
              </p:cNvSpPr>
              <p:nvPr/>
            </p:nvSpPr>
            <p:spPr bwMode="auto">
              <a:xfrm>
                <a:off x="2105" y="1848"/>
                <a:ext cx="35"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1" name="Rectangle 73"/>
              <p:cNvSpPr>
                <a:spLocks noChangeArrowheads="1"/>
              </p:cNvSpPr>
              <p:nvPr/>
            </p:nvSpPr>
            <p:spPr bwMode="auto">
              <a:xfrm>
                <a:off x="2120" y="1848"/>
                <a:ext cx="533"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Based Practice Committee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2" name="Rectangle 74"/>
              <p:cNvSpPr>
                <a:spLocks noChangeArrowheads="1"/>
              </p:cNvSpPr>
              <p:nvPr/>
            </p:nvSpPr>
            <p:spPr bwMode="auto">
              <a:xfrm>
                <a:off x="1500" y="1902"/>
                <a:ext cx="179"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(NREC)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3" name="Rectangle 75"/>
              <p:cNvSpPr>
                <a:spLocks noChangeArrowheads="1"/>
              </p:cNvSpPr>
              <p:nvPr/>
            </p:nvSpPr>
            <p:spPr bwMode="auto">
              <a:xfrm>
                <a:off x="1658" y="18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4" name="Rectangle 76"/>
              <p:cNvSpPr>
                <a:spLocks noChangeArrowheads="1"/>
              </p:cNvSpPr>
              <p:nvPr/>
            </p:nvSpPr>
            <p:spPr bwMode="auto">
              <a:xfrm>
                <a:off x="581" y="1958"/>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5" name="Rectangle 77"/>
              <p:cNvSpPr>
                <a:spLocks noChangeArrowheads="1"/>
              </p:cNvSpPr>
              <p:nvPr/>
            </p:nvSpPr>
            <p:spPr bwMode="auto">
              <a:xfrm>
                <a:off x="655"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6" name="Rectangle 78"/>
              <p:cNvSpPr>
                <a:spLocks noChangeArrowheads="1"/>
              </p:cNvSpPr>
              <p:nvPr/>
            </p:nvSpPr>
            <p:spPr bwMode="auto">
              <a:xfrm>
                <a:off x="1215"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7" name="Rectangle 79"/>
              <p:cNvSpPr>
                <a:spLocks noChangeArrowheads="1"/>
              </p:cNvSpPr>
              <p:nvPr/>
            </p:nvSpPr>
            <p:spPr bwMode="auto">
              <a:xfrm>
                <a:off x="1297" y="1958"/>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8" name="Rectangle 80"/>
              <p:cNvSpPr>
                <a:spLocks noChangeArrowheads="1"/>
              </p:cNvSpPr>
              <p:nvPr/>
            </p:nvSpPr>
            <p:spPr bwMode="auto">
              <a:xfrm>
                <a:off x="1409" y="1964"/>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89" name="Rectangle 81"/>
              <p:cNvSpPr>
                <a:spLocks noChangeArrowheads="1"/>
              </p:cNvSpPr>
              <p:nvPr/>
            </p:nvSpPr>
            <p:spPr bwMode="auto">
              <a:xfrm>
                <a:off x="1458" y="1960"/>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0" name="Rectangle 82"/>
              <p:cNvSpPr>
                <a:spLocks noChangeArrowheads="1"/>
              </p:cNvSpPr>
              <p:nvPr/>
            </p:nvSpPr>
            <p:spPr bwMode="auto">
              <a:xfrm>
                <a:off x="1500" y="1960"/>
                <a:ext cx="265"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1" name="Rectangle 83"/>
              <p:cNvSpPr>
                <a:spLocks noChangeArrowheads="1"/>
              </p:cNvSpPr>
              <p:nvPr/>
            </p:nvSpPr>
            <p:spPr bwMode="auto">
              <a:xfrm>
                <a:off x="1746"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2" name="Rectangle 84"/>
              <p:cNvSpPr>
                <a:spLocks noChangeArrowheads="1"/>
              </p:cNvSpPr>
              <p:nvPr/>
            </p:nvSpPr>
            <p:spPr bwMode="auto">
              <a:xfrm>
                <a:off x="1771"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3" name="Rectangle 85"/>
              <p:cNvSpPr>
                <a:spLocks noChangeArrowheads="1"/>
              </p:cNvSpPr>
              <p:nvPr/>
            </p:nvSpPr>
            <p:spPr bwMode="auto">
              <a:xfrm>
                <a:off x="1797"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4" name="Rectangle 86"/>
              <p:cNvSpPr>
                <a:spLocks noChangeArrowheads="1"/>
              </p:cNvSpPr>
              <p:nvPr/>
            </p:nvSpPr>
            <p:spPr bwMode="auto">
              <a:xfrm>
                <a:off x="1823"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5" name="Rectangle 87"/>
              <p:cNvSpPr>
                <a:spLocks noChangeArrowheads="1"/>
              </p:cNvSpPr>
              <p:nvPr/>
            </p:nvSpPr>
            <p:spPr bwMode="auto">
              <a:xfrm>
                <a:off x="1849"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6" name="Rectangle 88"/>
              <p:cNvSpPr>
                <a:spLocks noChangeArrowheads="1"/>
              </p:cNvSpPr>
              <p:nvPr/>
            </p:nvSpPr>
            <p:spPr bwMode="auto">
              <a:xfrm>
                <a:off x="1874"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7" name="Rectangle 89"/>
              <p:cNvSpPr>
                <a:spLocks noChangeArrowheads="1"/>
              </p:cNvSpPr>
              <p:nvPr/>
            </p:nvSpPr>
            <p:spPr bwMode="auto">
              <a:xfrm>
                <a:off x="554" y="201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8" name="Rectangle 90"/>
              <p:cNvSpPr>
                <a:spLocks noChangeArrowheads="1"/>
              </p:cNvSpPr>
              <p:nvPr/>
            </p:nvSpPr>
            <p:spPr bwMode="auto">
              <a:xfrm>
                <a:off x="1408" y="201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9" name="Rectangle 91"/>
              <p:cNvSpPr>
                <a:spLocks noChangeArrowheads="1"/>
              </p:cNvSpPr>
              <p:nvPr/>
            </p:nvSpPr>
            <p:spPr bwMode="auto">
              <a:xfrm>
                <a:off x="554" y="2073"/>
                <a:ext cx="14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0" name="Rectangle 92"/>
              <p:cNvSpPr>
                <a:spLocks noChangeArrowheads="1"/>
              </p:cNvSpPr>
              <p:nvPr/>
            </p:nvSpPr>
            <p:spPr bwMode="auto">
              <a:xfrm>
                <a:off x="666"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1" name="Rectangle 93"/>
              <p:cNvSpPr>
                <a:spLocks noChangeArrowheads="1"/>
              </p:cNvSpPr>
              <p:nvPr/>
            </p:nvSpPr>
            <p:spPr bwMode="auto">
              <a:xfrm>
                <a:off x="1408"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2" name="Rectangle 94"/>
              <p:cNvSpPr>
                <a:spLocks noChangeArrowheads="1"/>
              </p:cNvSpPr>
              <p:nvPr/>
            </p:nvSpPr>
            <p:spPr bwMode="auto">
              <a:xfrm>
                <a:off x="1434"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3" name="Rectangle 95"/>
              <p:cNvSpPr>
                <a:spLocks noChangeArrowheads="1"/>
              </p:cNvSpPr>
              <p:nvPr/>
            </p:nvSpPr>
            <p:spPr bwMode="auto">
              <a:xfrm>
                <a:off x="1459"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4" name="Rectangle 96"/>
              <p:cNvSpPr>
                <a:spLocks noChangeArrowheads="1"/>
              </p:cNvSpPr>
              <p:nvPr/>
            </p:nvSpPr>
            <p:spPr bwMode="auto">
              <a:xfrm>
                <a:off x="1485"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5" name="Rectangle 97"/>
              <p:cNvSpPr>
                <a:spLocks noChangeArrowheads="1"/>
              </p:cNvSpPr>
              <p:nvPr/>
            </p:nvSpPr>
            <p:spPr bwMode="auto">
              <a:xfrm>
                <a:off x="1511"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6" name="Rectangle 98"/>
              <p:cNvSpPr>
                <a:spLocks noChangeArrowheads="1"/>
              </p:cNvSpPr>
              <p:nvPr/>
            </p:nvSpPr>
            <p:spPr bwMode="auto">
              <a:xfrm>
                <a:off x="1537"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7" name="Rectangle 99"/>
              <p:cNvSpPr>
                <a:spLocks noChangeArrowheads="1"/>
              </p:cNvSpPr>
              <p:nvPr/>
            </p:nvSpPr>
            <p:spPr bwMode="auto">
              <a:xfrm>
                <a:off x="554" y="21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8" name="Rectangle 100"/>
              <p:cNvSpPr>
                <a:spLocks noChangeArrowheads="1"/>
              </p:cNvSpPr>
              <p:nvPr/>
            </p:nvSpPr>
            <p:spPr bwMode="auto">
              <a:xfrm>
                <a:off x="1408" y="21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9" name="Rectangle 101"/>
              <p:cNvSpPr>
                <a:spLocks noChangeArrowheads="1"/>
              </p:cNvSpPr>
              <p:nvPr/>
            </p:nvSpPr>
            <p:spPr bwMode="auto">
              <a:xfrm>
                <a:off x="1385" y="2133"/>
                <a:ext cx="139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0" name="Rectangle 102"/>
              <p:cNvSpPr>
                <a:spLocks noChangeArrowheads="1"/>
              </p:cNvSpPr>
              <p:nvPr/>
            </p:nvSpPr>
            <p:spPr bwMode="auto">
              <a:xfrm>
                <a:off x="554" y="2179"/>
                <a:ext cx="37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Title of Project: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1" name="Rectangle 103"/>
              <p:cNvSpPr>
                <a:spLocks noChangeArrowheads="1"/>
              </p:cNvSpPr>
              <p:nvPr/>
            </p:nvSpPr>
            <p:spPr bwMode="auto">
              <a:xfrm>
                <a:off x="880"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2" name="Rectangle 104"/>
              <p:cNvSpPr>
                <a:spLocks noChangeArrowheads="1"/>
              </p:cNvSpPr>
              <p:nvPr/>
            </p:nvSpPr>
            <p:spPr bwMode="auto">
              <a:xfrm>
                <a:off x="1408"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3" name="Rectangle 105"/>
              <p:cNvSpPr>
                <a:spLocks noChangeArrowheads="1"/>
              </p:cNvSpPr>
              <p:nvPr/>
            </p:nvSpPr>
            <p:spPr bwMode="auto">
              <a:xfrm>
                <a:off x="1434"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4" name="Rectangle 106"/>
              <p:cNvSpPr>
                <a:spLocks noChangeArrowheads="1"/>
              </p:cNvSpPr>
              <p:nvPr/>
            </p:nvSpPr>
            <p:spPr bwMode="auto">
              <a:xfrm>
                <a:off x="1459"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5" name="Rectangle 107"/>
              <p:cNvSpPr>
                <a:spLocks noChangeArrowheads="1"/>
              </p:cNvSpPr>
              <p:nvPr/>
            </p:nvSpPr>
            <p:spPr bwMode="auto">
              <a:xfrm>
                <a:off x="1485"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6" name="Rectangle 108"/>
              <p:cNvSpPr>
                <a:spLocks noChangeArrowheads="1"/>
              </p:cNvSpPr>
              <p:nvPr/>
            </p:nvSpPr>
            <p:spPr bwMode="auto">
              <a:xfrm>
                <a:off x="1511"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7" name="Rectangle 109"/>
              <p:cNvSpPr>
                <a:spLocks noChangeArrowheads="1"/>
              </p:cNvSpPr>
              <p:nvPr/>
            </p:nvSpPr>
            <p:spPr bwMode="auto">
              <a:xfrm>
                <a:off x="1537"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8" name="Rectangle 110"/>
              <p:cNvSpPr>
                <a:spLocks noChangeArrowheads="1"/>
              </p:cNvSpPr>
              <p:nvPr/>
            </p:nvSpPr>
            <p:spPr bwMode="auto">
              <a:xfrm>
                <a:off x="554" y="2242"/>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9" name="Rectangle 111"/>
              <p:cNvSpPr>
                <a:spLocks noChangeArrowheads="1"/>
              </p:cNvSpPr>
              <p:nvPr/>
            </p:nvSpPr>
            <p:spPr bwMode="auto">
              <a:xfrm>
                <a:off x="1408" y="2242"/>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0" name="Rectangle 112"/>
              <p:cNvSpPr>
                <a:spLocks noChangeArrowheads="1"/>
              </p:cNvSpPr>
              <p:nvPr/>
            </p:nvSpPr>
            <p:spPr bwMode="auto">
              <a:xfrm>
                <a:off x="1385" y="2239"/>
                <a:ext cx="139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1" name="Rectangle 113"/>
              <p:cNvSpPr>
                <a:spLocks noChangeArrowheads="1"/>
              </p:cNvSpPr>
              <p:nvPr/>
            </p:nvSpPr>
            <p:spPr bwMode="auto">
              <a:xfrm>
                <a:off x="554" y="2285"/>
                <a:ext cx="62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Principal Investigator (PI):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2" name="Rectangle 114"/>
              <p:cNvSpPr>
                <a:spLocks noChangeArrowheads="1"/>
              </p:cNvSpPr>
              <p:nvPr/>
            </p:nvSpPr>
            <p:spPr bwMode="auto">
              <a:xfrm>
                <a:off x="1106"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3" name="Rectangle 115"/>
              <p:cNvSpPr>
                <a:spLocks noChangeArrowheads="1"/>
              </p:cNvSpPr>
              <p:nvPr/>
            </p:nvSpPr>
            <p:spPr bwMode="auto">
              <a:xfrm>
                <a:off x="1408"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4" name="Rectangle 116"/>
              <p:cNvSpPr>
                <a:spLocks noChangeArrowheads="1"/>
              </p:cNvSpPr>
              <p:nvPr/>
            </p:nvSpPr>
            <p:spPr bwMode="auto">
              <a:xfrm>
                <a:off x="1434"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5" name="Rectangle 117"/>
              <p:cNvSpPr>
                <a:spLocks noChangeArrowheads="1"/>
              </p:cNvSpPr>
              <p:nvPr/>
            </p:nvSpPr>
            <p:spPr bwMode="auto">
              <a:xfrm>
                <a:off x="1459"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6" name="Rectangle 118"/>
              <p:cNvSpPr>
                <a:spLocks noChangeArrowheads="1"/>
              </p:cNvSpPr>
              <p:nvPr/>
            </p:nvSpPr>
            <p:spPr bwMode="auto">
              <a:xfrm>
                <a:off x="1485"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7" name="Rectangle 119"/>
              <p:cNvSpPr>
                <a:spLocks noChangeArrowheads="1"/>
              </p:cNvSpPr>
              <p:nvPr/>
            </p:nvSpPr>
            <p:spPr bwMode="auto">
              <a:xfrm>
                <a:off x="1511"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8" name="Rectangle 120"/>
              <p:cNvSpPr>
                <a:spLocks noChangeArrowheads="1"/>
              </p:cNvSpPr>
              <p:nvPr/>
            </p:nvSpPr>
            <p:spPr bwMode="auto">
              <a:xfrm>
                <a:off x="1537"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9" name="Rectangle 121"/>
              <p:cNvSpPr>
                <a:spLocks noChangeArrowheads="1"/>
              </p:cNvSpPr>
              <p:nvPr/>
            </p:nvSpPr>
            <p:spPr bwMode="auto">
              <a:xfrm>
                <a:off x="554" y="2348"/>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0" name="Rectangle 122"/>
              <p:cNvSpPr>
                <a:spLocks noChangeArrowheads="1"/>
              </p:cNvSpPr>
              <p:nvPr/>
            </p:nvSpPr>
            <p:spPr bwMode="auto">
              <a:xfrm>
                <a:off x="1408" y="2348"/>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1" name="Rectangle 123"/>
              <p:cNvSpPr>
                <a:spLocks noChangeArrowheads="1"/>
              </p:cNvSpPr>
              <p:nvPr/>
            </p:nvSpPr>
            <p:spPr bwMode="auto">
              <a:xfrm>
                <a:off x="1385" y="2345"/>
                <a:ext cx="139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2" name="Rectangle 124"/>
              <p:cNvSpPr>
                <a:spLocks noChangeArrowheads="1"/>
              </p:cNvSpPr>
              <p:nvPr/>
            </p:nvSpPr>
            <p:spPr bwMode="auto">
              <a:xfrm>
                <a:off x="554" y="2391"/>
                <a:ext cx="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Co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3" name="Rectangle 125"/>
              <p:cNvSpPr>
                <a:spLocks noChangeArrowheads="1"/>
              </p:cNvSpPr>
              <p:nvPr/>
            </p:nvSpPr>
            <p:spPr bwMode="auto">
              <a:xfrm>
                <a:off x="614" y="239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4" name="Rectangle 126"/>
              <p:cNvSpPr>
                <a:spLocks noChangeArrowheads="1"/>
              </p:cNvSpPr>
              <p:nvPr/>
            </p:nvSpPr>
            <p:spPr bwMode="auto">
              <a:xfrm>
                <a:off x="632" y="2391"/>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Investigators: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5" name="Rectangle 127"/>
              <p:cNvSpPr>
                <a:spLocks noChangeArrowheads="1"/>
              </p:cNvSpPr>
              <p:nvPr/>
            </p:nvSpPr>
            <p:spPr bwMode="auto">
              <a:xfrm>
                <a:off x="912"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6" name="Rectangle 128"/>
              <p:cNvSpPr>
                <a:spLocks noChangeArrowheads="1"/>
              </p:cNvSpPr>
              <p:nvPr/>
            </p:nvSpPr>
            <p:spPr bwMode="auto">
              <a:xfrm>
                <a:off x="1002"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7" name="Rectangle 129"/>
              <p:cNvSpPr>
                <a:spLocks noChangeArrowheads="1"/>
              </p:cNvSpPr>
              <p:nvPr/>
            </p:nvSpPr>
            <p:spPr bwMode="auto">
              <a:xfrm>
                <a:off x="1027"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8" name="Rectangle 130"/>
              <p:cNvSpPr>
                <a:spLocks noChangeArrowheads="1"/>
              </p:cNvSpPr>
              <p:nvPr/>
            </p:nvSpPr>
            <p:spPr bwMode="auto">
              <a:xfrm>
                <a:off x="1053"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9" name="Rectangle 131"/>
              <p:cNvSpPr>
                <a:spLocks noChangeArrowheads="1"/>
              </p:cNvSpPr>
              <p:nvPr/>
            </p:nvSpPr>
            <p:spPr bwMode="auto">
              <a:xfrm>
                <a:off x="1079"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0" name="Rectangle 132"/>
              <p:cNvSpPr>
                <a:spLocks noChangeArrowheads="1"/>
              </p:cNvSpPr>
              <p:nvPr/>
            </p:nvSpPr>
            <p:spPr bwMode="auto">
              <a:xfrm>
                <a:off x="1105"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1" name="Rectangle 133"/>
              <p:cNvSpPr>
                <a:spLocks noChangeArrowheads="1"/>
              </p:cNvSpPr>
              <p:nvPr/>
            </p:nvSpPr>
            <p:spPr bwMode="auto">
              <a:xfrm>
                <a:off x="1130"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2" name="Rectangle 134"/>
              <p:cNvSpPr>
                <a:spLocks noChangeArrowheads="1"/>
              </p:cNvSpPr>
              <p:nvPr/>
            </p:nvSpPr>
            <p:spPr bwMode="auto">
              <a:xfrm>
                <a:off x="554" y="2454"/>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3" name="Rectangle 135"/>
              <p:cNvSpPr>
                <a:spLocks noChangeArrowheads="1"/>
              </p:cNvSpPr>
              <p:nvPr/>
            </p:nvSpPr>
            <p:spPr bwMode="auto">
              <a:xfrm>
                <a:off x="1002" y="2454"/>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4" name="Rectangle 136"/>
              <p:cNvSpPr>
                <a:spLocks noChangeArrowheads="1"/>
              </p:cNvSpPr>
              <p:nvPr/>
            </p:nvSpPr>
            <p:spPr bwMode="auto">
              <a:xfrm>
                <a:off x="978" y="2451"/>
                <a:ext cx="179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5" name="Rectangle 137"/>
              <p:cNvSpPr>
                <a:spLocks noChangeArrowheads="1"/>
              </p:cNvSpPr>
              <p:nvPr/>
            </p:nvSpPr>
            <p:spPr bwMode="auto">
              <a:xfrm>
                <a:off x="554" y="2497"/>
                <a:ext cx="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6" name="Rectangle 138"/>
              <p:cNvSpPr>
                <a:spLocks noChangeArrowheads="1"/>
              </p:cNvSpPr>
              <p:nvPr/>
            </p:nvSpPr>
            <p:spPr bwMode="auto">
              <a:xfrm>
                <a:off x="612" y="2497"/>
                <a:ext cx="22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7" name="Rectangle 139"/>
              <p:cNvSpPr>
                <a:spLocks noChangeArrowheads="1"/>
              </p:cNvSpPr>
              <p:nvPr/>
            </p:nvSpPr>
            <p:spPr bwMode="auto">
              <a:xfrm>
                <a:off x="796"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8" name="Rectangle 140"/>
              <p:cNvSpPr>
                <a:spLocks noChangeArrowheads="1"/>
              </p:cNvSpPr>
              <p:nvPr/>
            </p:nvSpPr>
            <p:spPr bwMode="auto">
              <a:xfrm>
                <a:off x="924"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9" name="Rectangle 141"/>
              <p:cNvSpPr>
                <a:spLocks noChangeArrowheads="1"/>
              </p:cNvSpPr>
              <p:nvPr/>
            </p:nvSpPr>
            <p:spPr bwMode="auto">
              <a:xfrm>
                <a:off x="950"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0" name="Rectangle 142"/>
              <p:cNvSpPr>
                <a:spLocks noChangeArrowheads="1"/>
              </p:cNvSpPr>
              <p:nvPr/>
            </p:nvSpPr>
            <p:spPr bwMode="auto">
              <a:xfrm>
                <a:off x="976"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1" name="Rectangle 143"/>
              <p:cNvSpPr>
                <a:spLocks noChangeArrowheads="1"/>
              </p:cNvSpPr>
              <p:nvPr/>
            </p:nvSpPr>
            <p:spPr bwMode="auto">
              <a:xfrm>
                <a:off x="1002"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2" name="Rectangle 144"/>
              <p:cNvSpPr>
                <a:spLocks noChangeArrowheads="1"/>
              </p:cNvSpPr>
              <p:nvPr/>
            </p:nvSpPr>
            <p:spPr bwMode="auto">
              <a:xfrm>
                <a:off x="1027"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3" name="Rectangle 145"/>
              <p:cNvSpPr>
                <a:spLocks noChangeArrowheads="1"/>
              </p:cNvSpPr>
              <p:nvPr/>
            </p:nvSpPr>
            <p:spPr bwMode="auto">
              <a:xfrm>
                <a:off x="1053"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4" name="Rectangle 146"/>
              <p:cNvSpPr>
                <a:spLocks noChangeArrowheads="1"/>
              </p:cNvSpPr>
              <p:nvPr/>
            </p:nvSpPr>
            <p:spPr bwMode="auto">
              <a:xfrm>
                <a:off x="554" y="2560"/>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5" name="Rectangle 147"/>
              <p:cNvSpPr>
                <a:spLocks noChangeArrowheads="1"/>
              </p:cNvSpPr>
              <p:nvPr/>
            </p:nvSpPr>
            <p:spPr bwMode="auto">
              <a:xfrm>
                <a:off x="924" y="2560"/>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6" name="Rectangle 148"/>
              <p:cNvSpPr>
                <a:spLocks noChangeArrowheads="1"/>
              </p:cNvSpPr>
              <p:nvPr/>
            </p:nvSpPr>
            <p:spPr bwMode="auto">
              <a:xfrm>
                <a:off x="901" y="2556"/>
                <a:ext cx="187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7" name="Rectangle 149"/>
              <p:cNvSpPr>
                <a:spLocks noChangeArrowheads="1"/>
              </p:cNvSpPr>
              <p:nvPr/>
            </p:nvSpPr>
            <p:spPr bwMode="auto">
              <a:xfrm>
                <a:off x="554" y="2603"/>
                <a:ext cx="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8" name="Rectangle 150"/>
              <p:cNvSpPr>
                <a:spLocks noChangeArrowheads="1"/>
              </p:cNvSpPr>
              <p:nvPr/>
            </p:nvSpPr>
            <p:spPr bwMode="auto">
              <a:xfrm>
                <a:off x="612" y="2603"/>
                <a:ext cx="27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Telephone: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9" name="Rectangle 151"/>
              <p:cNvSpPr>
                <a:spLocks noChangeArrowheads="1"/>
              </p:cNvSpPr>
              <p:nvPr/>
            </p:nvSpPr>
            <p:spPr bwMode="auto">
              <a:xfrm>
                <a:off x="845"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0" name="Rectangle 152"/>
              <p:cNvSpPr>
                <a:spLocks noChangeArrowheads="1"/>
              </p:cNvSpPr>
              <p:nvPr/>
            </p:nvSpPr>
            <p:spPr bwMode="auto">
              <a:xfrm>
                <a:off x="924"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1" name="Rectangle 153"/>
              <p:cNvSpPr>
                <a:spLocks noChangeArrowheads="1"/>
              </p:cNvSpPr>
              <p:nvPr/>
            </p:nvSpPr>
            <p:spPr bwMode="auto">
              <a:xfrm>
                <a:off x="950"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2" name="Rectangle 154"/>
              <p:cNvSpPr>
                <a:spLocks noChangeArrowheads="1"/>
              </p:cNvSpPr>
              <p:nvPr/>
            </p:nvSpPr>
            <p:spPr bwMode="auto">
              <a:xfrm>
                <a:off x="976"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3" name="Rectangle 155"/>
              <p:cNvSpPr>
                <a:spLocks noChangeArrowheads="1"/>
              </p:cNvSpPr>
              <p:nvPr/>
            </p:nvSpPr>
            <p:spPr bwMode="auto">
              <a:xfrm>
                <a:off x="1002"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4" name="Rectangle 156"/>
              <p:cNvSpPr>
                <a:spLocks noChangeArrowheads="1"/>
              </p:cNvSpPr>
              <p:nvPr/>
            </p:nvSpPr>
            <p:spPr bwMode="auto">
              <a:xfrm>
                <a:off x="1027"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5" name="Rectangle 157"/>
              <p:cNvSpPr>
                <a:spLocks noChangeArrowheads="1"/>
              </p:cNvSpPr>
              <p:nvPr/>
            </p:nvSpPr>
            <p:spPr bwMode="auto">
              <a:xfrm>
                <a:off x="1053"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6" name="Rectangle 158"/>
              <p:cNvSpPr>
                <a:spLocks noChangeArrowheads="1"/>
              </p:cNvSpPr>
              <p:nvPr/>
            </p:nvSpPr>
            <p:spPr bwMode="auto">
              <a:xfrm>
                <a:off x="1639" y="2603"/>
                <a:ext cx="43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PI Email 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7" name="Rectangle 159"/>
              <p:cNvSpPr>
                <a:spLocks noChangeArrowheads="1"/>
              </p:cNvSpPr>
              <p:nvPr/>
            </p:nvSpPr>
            <p:spPr bwMode="auto">
              <a:xfrm>
                <a:off x="2016"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8" name="Rectangle 160"/>
              <p:cNvSpPr>
                <a:spLocks noChangeArrowheads="1"/>
              </p:cNvSpPr>
              <p:nvPr/>
            </p:nvSpPr>
            <p:spPr bwMode="auto">
              <a:xfrm>
                <a:off x="2102"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9" name="Rectangle 161"/>
              <p:cNvSpPr>
                <a:spLocks noChangeArrowheads="1"/>
              </p:cNvSpPr>
              <p:nvPr/>
            </p:nvSpPr>
            <p:spPr bwMode="auto">
              <a:xfrm>
                <a:off x="2128"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0" name="Rectangle 162"/>
              <p:cNvSpPr>
                <a:spLocks noChangeArrowheads="1"/>
              </p:cNvSpPr>
              <p:nvPr/>
            </p:nvSpPr>
            <p:spPr bwMode="auto">
              <a:xfrm>
                <a:off x="2154"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1" name="Rectangle 163"/>
              <p:cNvSpPr>
                <a:spLocks noChangeArrowheads="1"/>
              </p:cNvSpPr>
              <p:nvPr/>
            </p:nvSpPr>
            <p:spPr bwMode="auto">
              <a:xfrm>
                <a:off x="2180"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2" name="Rectangle 164"/>
              <p:cNvSpPr>
                <a:spLocks noChangeArrowheads="1"/>
              </p:cNvSpPr>
              <p:nvPr/>
            </p:nvSpPr>
            <p:spPr bwMode="auto">
              <a:xfrm>
                <a:off x="2205"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3" name="Rectangle 165"/>
              <p:cNvSpPr>
                <a:spLocks noChangeArrowheads="1"/>
              </p:cNvSpPr>
              <p:nvPr/>
            </p:nvSpPr>
            <p:spPr bwMode="auto">
              <a:xfrm>
                <a:off x="2231"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4" name="Rectangle 166"/>
              <p:cNvSpPr>
                <a:spLocks noChangeArrowheads="1"/>
              </p:cNvSpPr>
              <p:nvPr/>
            </p:nvSpPr>
            <p:spPr bwMode="auto">
              <a:xfrm>
                <a:off x="554"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5" name="Rectangle 167"/>
              <p:cNvSpPr>
                <a:spLocks noChangeArrowheads="1"/>
              </p:cNvSpPr>
              <p:nvPr/>
            </p:nvSpPr>
            <p:spPr bwMode="auto">
              <a:xfrm>
                <a:off x="924"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6" name="Rectangle 168"/>
              <p:cNvSpPr>
                <a:spLocks noChangeArrowheads="1"/>
              </p:cNvSpPr>
              <p:nvPr/>
            </p:nvSpPr>
            <p:spPr bwMode="auto">
              <a:xfrm>
                <a:off x="1639"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7" name="Rectangle 169"/>
              <p:cNvSpPr>
                <a:spLocks noChangeArrowheads="1"/>
              </p:cNvSpPr>
              <p:nvPr/>
            </p:nvSpPr>
            <p:spPr bwMode="auto">
              <a:xfrm>
                <a:off x="2102"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8" name="Rectangle 170"/>
              <p:cNvSpPr>
                <a:spLocks noChangeArrowheads="1"/>
              </p:cNvSpPr>
              <p:nvPr/>
            </p:nvSpPr>
            <p:spPr bwMode="auto">
              <a:xfrm>
                <a:off x="901" y="2662"/>
                <a:ext cx="71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9" name="Rectangle 171"/>
              <p:cNvSpPr>
                <a:spLocks noChangeArrowheads="1"/>
              </p:cNvSpPr>
              <p:nvPr/>
            </p:nvSpPr>
            <p:spPr bwMode="auto">
              <a:xfrm>
                <a:off x="2079" y="2662"/>
                <a:ext cx="69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0" name="Rectangle 172"/>
              <p:cNvSpPr>
                <a:spLocks noChangeArrowheads="1"/>
              </p:cNvSpPr>
              <p:nvPr/>
            </p:nvSpPr>
            <p:spPr bwMode="auto">
              <a:xfrm>
                <a:off x="554" y="2708"/>
                <a:ext cx="36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Advisor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1" name="Rectangle 173"/>
              <p:cNvSpPr>
                <a:spLocks noChangeArrowheads="1"/>
              </p:cNvSpPr>
              <p:nvPr/>
            </p:nvSpPr>
            <p:spPr bwMode="auto">
              <a:xfrm>
                <a:off x="870"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2" name="Rectangle 174"/>
              <p:cNvSpPr>
                <a:spLocks noChangeArrowheads="1"/>
              </p:cNvSpPr>
              <p:nvPr/>
            </p:nvSpPr>
            <p:spPr bwMode="auto">
              <a:xfrm>
                <a:off x="924"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3" name="Rectangle 175"/>
              <p:cNvSpPr>
                <a:spLocks noChangeArrowheads="1"/>
              </p:cNvSpPr>
              <p:nvPr/>
            </p:nvSpPr>
            <p:spPr bwMode="auto">
              <a:xfrm>
                <a:off x="950"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4" name="Rectangle 176"/>
              <p:cNvSpPr>
                <a:spLocks noChangeArrowheads="1"/>
              </p:cNvSpPr>
              <p:nvPr/>
            </p:nvSpPr>
            <p:spPr bwMode="auto">
              <a:xfrm>
                <a:off x="976"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5" name="Rectangle 177"/>
              <p:cNvSpPr>
                <a:spLocks noChangeArrowheads="1"/>
              </p:cNvSpPr>
              <p:nvPr/>
            </p:nvSpPr>
            <p:spPr bwMode="auto">
              <a:xfrm>
                <a:off x="1002"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6" name="Rectangle 178"/>
              <p:cNvSpPr>
                <a:spLocks noChangeArrowheads="1"/>
              </p:cNvSpPr>
              <p:nvPr/>
            </p:nvSpPr>
            <p:spPr bwMode="auto">
              <a:xfrm>
                <a:off x="1027"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7" name="Rectangle 179"/>
              <p:cNvSpPr>
                <a:spLocks noChangeArrowheads="1"/>
              </p:cNvSpPr>
              <p:nvPr/>
            </p:nvSpPr>
            <p:spPr bwMode="auto">
              <a:xfrm>
                <a:off x="1053"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8" name="Rectangle 180"/>
              <p:cNvSpPr>
                <a:spLocks noChangeArrowheads="1"/>
              </p:cNvSpPr>
              <p:nvPr/>
            </p:nvSpPr>
            <p:spPr bwMode="auto">
              <a:xfrm>
                <a:off x="554" y="2769"/>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9" name="Rectangle 181"/>
              <p:cNvSpPr>
                <a:spLocks noChangeArrowheads="1"/>
              </p:cNvSpPr>
              <p:nvPr/>
            </p:nvSpPr>
            <p:spPr bwMode="auto">
              <a:xfrm>
                <a:off x="924" y="2769"/>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0" name="Rectangle 182"/>
              <p:cNvSpPr>
                <a:spLocks noChangeArrowheads="1"/>
              </p:cNvSpPr>
              <p:nvPr/>
            </p:nvSpPr>
            <p:spPr bwMode="auto">
              <a:xfrm>
                <a:off x="554" y="2812"/>
                <a:ext cx="55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Advisor Email 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1" name="Rectangle 183"/>
              <p:cNvSpPr>
                <a:spLocks noChangeArrowheads="1"/>
              </p:cNvSpPr>
              <p:nvPr/>
            </p:nvSpPr>
            <p:spPr bwMode="auto">
              <a:xfrm>
                <a:off x="1052"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2" name="Rectangle 184"/>
              <p:cNvSpPr>
                <a:spLocks noChangeArrowheads="1"/>
              </p:cNvSpPr>
              <p:nvPr/>
            </p:nvSpPr>
            <p:spPr bwMode="auto">
              <a:xfrm>
                <a:off x="1639"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3" name="Rectangle 185"/>
              <p:cNvSpPr>
                <a:spLocks noChangeArrowheads="1"/>
              </p:cNvSpPr>
              <p:nvPr/>
            </p:nvSpPr>
            <p:spPr bwMode="auto">
              <a:xfrm>
                <a:off x="1665"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4" name="Rectangle 186"/>
              <p:cNvSpPr>
                <a:spLocks noChangeArrowheads="1"/>
              </p:cNvSpPr>
              <p:nvPr/>
            </p:nvSpPr>
            <p:spPr bwMode="auto">
              <a:xfrm>
                <a:off x="1690"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5" name="Rectangle 187"/>
              <p:cNvSpPr>
                <a:spLocks noChangeArrowheads="1"/>
              </p:cNvSpPr>
              <p:nvPr/>
            </p:nvSpPr>
            <p:spPr bwMode="auto">
              <a:xfrm>
                <a:off x="1716"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6" name="Rectangle 188"/>
              <p:cNvSpPr>
                <a:spLocks noChangeArrowheads="1"/>
              </p:cNvSpPr>
              <p:nvPr/>
            </p:nvSpPr>
            <p:spPr bwMode="auto">
              <a:xfrm>
                <a:off x="1742"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7" name="Rectangle 189"/>
              <p:cNvSpPr>
                <a:spLocks noChangeArrowheads="1"/>
              </p:cNvSpPr>
              <p:nvPr/>
            </p:nvSpPr>
            <p:spPr bwMode="auto">
              <a:xfrm>
                <a:off x="1768"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8" name="Rectangle 190"/>
              <p:cNvSpPr>
                <a:spLocks noChangeArrowheads="1"/>
              </p:cNvSpPr>
              <p:nvPr/>
            </p:nvSpPr>
            <p:spPr bwMode="auto">
              <a:xfrm>
                <a:off x="554" y="2873"/>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 name="Rectangle 191"/>
              <p:cNvSpPr>
                <a:spLocks noChangeArrowheads="1"/>
              </p:cNvSpPr>
              <p:nvPr/>
            </p:nvSpPr>
            <p:spPr bwMode="auto">
              <a:xfrm>
                <a:off x="1639" y="2873"/>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 name="Rectangle 192"/>
              <p:cNvSpPr>
                <a:spLocks noChangeArrowheads="1"/>
              </p:cNvSpPr>
              <p:nvPr/>
            </p:nvSpPr>
            <p:spPr bwMode="auto">
              <a:xfrm>
                <a:off x="554" y="2916"/>
                <a:ext cx="81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Research Study Coordinator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 name="Rectangle 193"/>
              <p:cNvSpPr>
                <a:spLocks noChangeArrowheads="1"/>
              </p:cNvSpPr>
              <p:nvPr/>
            </p:nvSpPr>
            <p:spPr bwMode="auto">
              <a:xfrm>
                <a:off x="1288"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 name="Rectangle 194"/>
              <p:cNvSpPr>
                <a:spLocks noChangeArrowheads="1"/>
              </p:cNvSpPr>
              <p:nvPr/>
            </p:nvSpPr>
            <p:spPr bwMode="auto">
              <a:xfrm>
                <a:off x="1639"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3" name="Rectangle 195"/>
              <p:cNvSpPr>
                <a:spLocks noChangeArrowheads="1"/>
              </p:cNvSpPr>
              <p:nvPr/>
            </p:nvSpPr>
            <p:spPr bwMode="auto">
              <a:xfrm>
                <a:off x="1665"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4" name="Rectangle 196"/>
              <p:cNvSpPr>
                <a:spLocks noChangeArrowheads="1"/>
              </p:cNvSpPr>
              <p:nvPr/>
            </p:nvSpPr>
            <p:spPr bwMode="auto">
              <a:xfrm>
                <a:off x="1690"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5" name="Rectangle 197"/>
              <p:cNvSpPr>
                <a:spLocks noChangeArrowheads="1"/>
              </p:cNvSpPr>
              <p:nvPr/>
            </p:nvSpPr>
            <p:spPr bwMode="auto">
              <a:xfrm>
                <a:off x="1716"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6" name="Rectangle 198"/>
              <p:cNvSpPr>
                <a:spLocks noChangeArrowheads="1"/>
              </p:cNvSpPr>
              <p:nvPr/>
            </p:nvSpPr>
            <p:spPr bwMode="auto">
              <a:xfrm>
                <a:off x="1742"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7" name="Rectangle 199"/>
              <p:cNvSpPr>
                <a:spLocks noChangeArrowheads="1"/>
              </p:cNvSpPr>
              <p:nvPr/>
            </p:nvSpPr>
            <p:spPr bwMode="auto">
              <a:xfrm>
                <a:off x="1768"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8" name="Rectangle 200"/>
              <p:cNvSpPr>
                <a:spLocks noChangeArrowheads="1"/>
              </p:cNvSpPr>
              <p:nvPr/>
            </p:nvSpPr>
            <p:spPr bwMode="auto">
              <a:xfrm>
                <a:off x="554" y="2977"/>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9" name="Rectangle 201"/>
              <p:cNvSpPr>
                <a:spLocks noChangeArrowheads="1"/>
              </p:cNvSpPr>
              <p:nvPr/>
            </p:nvSpPr>
            <p:spPr bwMode="auto">
              <a:xfrm>
                <a:off x="1639" y="2977"/>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0" name="Rectangle 202"/>
              <p:cNvSpPr>
                <a:spLocks noChangeArrowheads="1"/>
              </p:cNvSpPr>
              <p:nvPr/>
            </p:nvSpPr>
            <p:spPr bwMode="auto">
              <a:xfrm>
                <a:off x="554" y="3020"/>
                <a:ext cx="101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Research Study Coordinator Email 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1" name="Rectangle 203"/>
              <p:cNvSpPr>
                <a:spLocks noChangeArrowheads="1"/>
              </p:cNvSpPr>
              <p:nvPr/>
            </p:nvSpPr>
            <p:spPr bwMode="auto">
              <a:xfrm>
                <a:off x="1469"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2" name="Rectangle 204"/>
              <p:cNvSpPr>
                <a:spLocks noChangeArrowheads="1"/>
              </p:cNvSpPr>
              <p:nvPr/>
            </p:nvSpPr>
            <p:spPr bwMode="auto">
              <a:xfrm>
                <a:off x="1793"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3" name="Rectangle 205"/>
              <p:cNvSpPr>
                <a:spLocks noChangeArrowheads="1"/>
              </p:cNvSpPr>
              <p:nvPr/>
            </p:nvSpPr>
            <p:spPr bwMode="auto">
              <a:xfrm>
                <a:off x="1819"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4" name="Rectangle 206"/>
              <p:cNvSpPr>
                <a:spLocks noChangeArrowheads="1"/>
              </p:cNvSpPr>
              <p:nvPr/>
            </p:nvSpPr>
            <p:spPr bwMode="auto">
              <a:xfrm>
                <a:off x="1845"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5" name="Rectangle 207"/>
              <p:cNvSpPr>
                <a:spLocks noChangeArrowheads="1"/>
              </p:cNvSpPr>
              <p:nvPr/>
            </p:nvSpPr>
            <p:spPr bwMode="auto">
              <a:xfrm>
                <a:off x="1871"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9"/>
            <p:cNvSpPr>
              <a:spLocks noChangeArrowheads="1"/>
            </p:cNvSpPr>
            <p:nvPr/>
          </p:nvSpPr>
          <p:spPr bwMode="auto">
            <a:xfrm>
              <a:off x="1896"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10"/>
            <p:cNvSpPr>
              <a:spLocks noChangeArrowheads="1"/>
            </p:cNvSpPr>
            <p:nvPr/>
          </p:nvSpPr>
          <p:spPr bwMode="auto">
            <a:xfrm>
              <a:off x="1922"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11"/>
            <p:cNvSpPr>
              <a:spLocks noChangeArrowheads="1"/>
            </p:cNvSpPr>
            <p:nvPr/>
          </p:nvSpPr>
          <p:spPr bwMode="auto">
            <a:xfrm>
              <a:off x="554" y="3081"/>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12"/>
            <p:cNvSpPr>
              <a:spLocks noChangeArrowheads="1"/>
            </p:cNvSpPr>
            <p:nvPr/>
          </p:nvSpPr>
          <p:spPr bwMode="auto">
            <a:xfrm>
              <a:off x="1793" y="3081"/>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13"/>
            <p:cNvSpPr>
              <a:spLocks noChangeArrowheads="1"/>
            </p:cNvSpPr>
            <p:nvPr/>
          </p:nvSpPr>
          <p:spPr bwMode="auto">
            <a:xfrm>
              <a:off x="554" y="3123"/>
              <a:ext cx="6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Clinical Services Areas to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4"/>
            <p:cNvSpPr>
              <a:spLocks noChangeArrowheads="1"/>
            </p:cNvSpPr>
            <p:nvPr/>
          </p:nvSpPr>
          <p:spPr bwMode="auto">
            <a:xfrm>
              <a:off x="1103" y="3123"/>
              <a:ext cx="9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be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5"/>
            <p:cNvSpPr>
              <a:spLocks noChangeArrowheads="1"/>
            </p:cNvSpPr>
            <p:nvPr/>
          </p:nvSpPr>
          <p:spPr bwMode="auto">
            <a:xfrm>
              <a:off x="1164" y="3123"/>
              <a:ext cx="17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Used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6"/>
            <p:cNvSpPr>
              <a:spLocks noChangeArrowheads="1"/>
            </p:cNvSpPr>
            <p:nvPr/>
          </p:nvSpPr>
          <p:spPr bwMode="auto">
            <a:xfrm>
              <a:off x="1300" y="3123"/>
              <a:ext cx="10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list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17"/>
            <p:cNvSpPr>
              <a:spLocks noChangeArrowheads="1"/>
            </p:cNvSpPr>
            <p:nvPr/>
          </p:nvSpPr>
          <p:spPr bwMode="auto">
            <a:xfrm>
              <a:off x="1376" y="3123"/>
              <a:ext cx="51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specific units/clinics):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8"/>
            <p:cNvSpPr>
              <a:spLocks noChangeArrowheads="1"/>
            </p:cNvSpPr>
            <p:nvPr/>
          </p:nvSpPr>
          <p:spPr bwMode="auto">
            <a:xfrm>
              <a:off x="1829" y="31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9"/>
            <p:cNvSpPr>
              <a:spLocks noChangeArrowheads="1"/>
            </p:cNvSpPr>
            <p:nvPr/>
          </p:nvSpPr>
          <p:spPr bwMode="auto">
            <a:xfrm>
              <a:off x="631" y="3182"/>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20"/>
            <p:cNvSpPr>
              <a:spLocks noChangeArrowheads="1"/>
            </p:cNvSpPr>
            <p:nvPr/>
          </p:nvSpPr>
          <p:spPr bwMode="auto">
            <a:xfrm>
              <a:off x="655" y="318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21"/>
            <p:cNvSpPr>
              <a:spLocks noChangeArrowheads="1"/>
            </p:cNvSpPr>
            <p:nvPr/>
          </p:nvSpPr>
          <p:spPr bwMode="auto">
            <a:xfrm>
              <a:off x="709"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22"/>
            <p:cNvSpPr>
              <a:spLocks noChangeArrowheads="1"/>
            </p:cNvSpPr>
            <p:nvPr/>
          </p:nvSpPr>
          <p:spPr bwMode="auto">
            <a:xfrm>
              <a:off x="734"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3"/>
            <p:cNvSpPr>
              <a:spLocks noChangeArrowheads="1"/>
            </p:cNvSpPr>
            <p:nvPr/>
          </p:nvSpPr>
          <p:spPr bwMode="auto">
            <a:xfrm>
              <a:off x="760"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4"/>
            <p:cNvSpPr>
              <a:spLocks noChangeArrowheads="1"/>
            </p:cNvSpPr>
            <p:nvPr/>
          </p:nvSpPr>
          <p:spPr bwMode="auto">
            <a:xfrm>
              <a:off x="786"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5"/>
            <p:cNvSpPr>
              <a:spLocks noChangeArrowheads="1"/>
            </p:cNvSpPr>
            <p:nvPr/>
          </p:nvSpPr>
          <p:spPr bwMode="auto">
            <a:xfrm>
              <a:off x="812"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6"/>
            <p:cNvSpPr>
              <a:spLocks noChangeArrowheads="1"/>
            </p:cNvSpPr>
            <p:nvPr/>
          </p:nvSpPr>
          <p:spPr bwMode="auto">
            <a:xfrm>
              <a:off x="837"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7"/>
            <p:cNvSpPr>
              <a:spLocks noChangeArrowheads="1"/>
            </p:cNvSpPr>
            <p:nvPr/>
          </p:nvSpPr>
          <p:spPr bwMode="auto">
            <a:xfrm>
              <a:off x="1598" y="3182"/>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28"/>
            <p:cNvSpPr>
              <a:spLocks noChangeArrowheads="1"/>
            </p:cNvSpPr>
            <p:nvPr/>
          </p:nvSpPr>
          <p:spPr bwMode="auto">
            <a:xfrm>
              <a:off x="1621" y="318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9"/>
            <p:cNvSpPr>
              <a:spLocks noChangeArrowheads="1"/>
            </p:cNvSpPr>
            <p:nvPr/>
          </p:nvSpPr>
          <p:spPr bwMode="auto">
            <a:xfrm>
              <a:off x="1675"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0"/>
            <p:cNvSpPr>
              <a:spLocks noChangeArrowheads="1"/>
            </p:cNvSpPr>
            <p:nvPr/>
          </p:nvSpPr>
          <p:spPr bwMode="auto">
            <a:xfrm>
              <a:off x="1701"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31"/>
            <p:cNvSpPr>
              <a:spLocks noChangeArrowheads="1"/>
            </p:cNvSpPr>
            <p:nvPr/>
          </p:nvSpPr>
          <p:spPr bwMode="auto">
            <a:xfrm>
              <a:off x="1726"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32"/>
            <p:cNvSpPr>
              <a:spLocks noChangeArrowheads="1"/>
            </p:cNvSpPr>
            <p:nvPr/>
          </p:nvSpPr>
          <p:spPr bwMode="auto">
            <a:xfrm>
              <a:off x="1752"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33"/>
            <p:cNvSpPr>
              <a:spLocks noChangeArrowheads="1"/>
            </p:cNvSpPr>
            <p:nvPr/>
          </p:nvSpPr>
          <p:spPr bwMode="auto">
            <a:xfrm>
              <a:off x="1778"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 name="Rectangle 234"/>
            <p:cNvSpPr>
              <a:spLocks noChangeArrowheads="1"/>
            </p:cNvSpPr>
            <p:nvPr/>
          </p:nvSpPr>
          <p:spPr bwMode="auto">
            <a:xfrm>
              <a:off x="1804"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 name="Rectangle 235"/>
            <p:cNvSpPr>
              <a:spLocks noChangeArrowheads="1"/>
            </p:cNvSpPr>
            <p:nvPr/>
          </p:nvSpPr>
          <p:spPr bwMode="auto">
            <a:xfrm>
              <a:off x="2313" y="3182"/>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236"/>
            <p:cNvSpPr>
              <a:spLocks noChangeArrowheads="1"/>
            </p:cNvSpPr>
            <p:nvPr/>
          </p:nvSpPr>
          <p:spPr bwMode="auto">
            <a:xfrm>
              <a:off x="2337" y="318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8" name="Rectangle 237"/>
            <p:cNvSpPr>
              <a:spLocks noChangeArrowheads="1"/>
            </p:cNvSpPr>
            <p:nvPr/>
          </p:nvSpPr>
          <p:spPr bwMode="auto">
            <a:xfrm>
              <a:off x="2391"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9" name="Rectangle 238"/>
            <p:cNvSpPr>
              <a:spLocks noChangeArrowheads="1"/>
            </p:cNvSpPr>
            <p:nvPr/>
          </p:nvSpPr>
          <p:spPr bwMode="auto">
            <a:xfrm>
              <a:off x="2416"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239"/>
            <p:cNvSpPr>
              <a:spLocks noChangeArrowheads="1"/>
            </p:cNvSpPr>
            <p:nvPr/>
          </p:nvSpPr>
          <p:spPr bwMode="auto">
            <a:xfrm>
              <a:off x="2442"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Rectangle 240"/>
            <p:cNvSpPr>
              <a:spLocks noChangeArrowheads="1"/>
            </p:cNvSpPr>
            <p:nvPr/>
          </p:nvSpPr>
          <p:spPr bwMode="auto">
            <a:xfrm>
              <a:off x="2468"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2" name="Rectangle 241"/>
            <p:cNvSpPr>
              <a:spLocks noChangeArrowheads="1"/>
            </p:cNvSpPr>
            <p:nvPr/>
          </p:nvSpPr>
          <p:spPr bwMode="auto">
            <a:xfrm>
              <a:off x="2494"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242"/>
            <p:cNvSpPr>
              <a:spLocks noChangeArrowheads="1"/>
            </p:cNvSpPr>
            <p:nvPr/>
          </p:nvSpPr>
          <p:spPr bwMode="auto">
            <a:xfrm>
              <a:off x="2519"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243"/>
            <p:cNvSpPr>
              <a:spLocks noChangeArrowheads="1"/>
            </p:cNvSpPr>
            <p:nvPr/>
          </p:nvSpPr>
          <p:spPr bwMode="auto">
            <a:xfrm>
              <a:off x="631" y="3245"/>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5" name="Rectangle 244"/>
            <p:cNvSpPr>
              <a:spLocks noChangeArrowheads="1"/>
            </p:cNvSpPr>
            <p:nvPr/>
          </p:nvSpPr>
          <p:spPr bwMode="auto">
            <a:xfrm>
              <a:off x="655" y="324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245"/>
            <p:cNvSpPr>
              <a:spLocks noChangeArrowheads="1"/>
            </p:cNvSpPr>
            <p:nvPr/>
          </p:nvSpPr>
          <p:spPr bwMode="auto">
            <a:xfrm>
              <a:off x="709"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246"/>
            <p:cNvSpPr>
              <a:spLocks noChangeArrowheads="1"/>
            </p:cNvSpPr>
            <p:nvPr/>
          </p:nvSpPr>
          <p:spPr bwMode="auto">
            <a:xfrm>
              <a:off x="734"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8" name="Rectangle 247"/>
            <p:cNvSpPr>
              <a:spLocks noChangeArrowheads="1"/>
            </p:cNvSpPr>
            <p:nvPr/>
          </p:nvSpPr>
          <p:spPr bwMode="auto">
            <a:xfrm>
              <a:off x="760"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9" name="Rectangle 248"/>
            <p:cNvSpPr>
              <a:spLocks noChangeArrowheads="1"/>
            </p:cNvSpPr>
            <p:nvPr/>
          </p:nvSpPr>
          <p:spPr bwMode="auto">
            <a:xfrm>
              <a:off x="786"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0" name="Rectangle 249"/>
            <p:cNvSpPr>
              <a:spLocks noChangeArrowheads="1"/>
            </p:cNvSpPr>
            <p:nvPr/>
          </p:nvSpPr>
          <p:spPr bwMode="auto">
            <a:xfrm>
              <a:off x="812"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250"/>
            <p:cNvSpPr>
              <a:spLocks noChangeArrowheads="1"/>
            </p:cNvSpPr>
            <p:nvPr/>
          </p:nvSpPr>
          <p:spPr bwMode="auto">
            <a:xfrm>
              <a:off x="837"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2" name="Rectangle 251"/>
            <p:cNvSpPr>
              <a:spLocks noChangeArrowheads="1"/>
            </p:cNvSpPr>
            <p:nvPr/>
          </p:nvSpPr>
          <p:spPr bwMode="auto">
            <a:xfrm>
              <a:off x="1598" y="3245"/>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3" name="Rectangle 252"/>
            <p:cNvSpPr>
              <a:spLocks noChangeArrowheads="1"/>
            </p:cNvSpPr>
            <p:nvPr/>
          </p:nvSpPr>
          <p:spPr bwMode="auto">
            <a:xfrm>
              <a:off x="1621" y="324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4" name="Rectangle 253"/>
            <p:cNvSpPr>
              <a:spLocks noChangeArrowheads="1"/>
            </p:cNvSpPr>
            <p:nvPr/>
          </p:nvSpPr>
          <p:spPr bwMode="auto">
            <a:xfrm>
              <a:off x="1675"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5" name="Rectangle 254"/>
            <p:cNvSpPr>
              <a:spLocks noChangeArrowheads="1"/>
            </p:cNvSpPr>
            <p:nvPr/>
          </p:nvSpPr>
          <p:spPr bwMode="auto">
            <a:xfrm>
              <a:off x="1701"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6" name="Rectangle 255"/>
            <p:cNvSpPr>
              <a:spLocks noChangeArrowheads="1"/>
            </p:cNvSpPr>
            <p:nvPr/>
          </p:nvSpPr>
          <p:spPr bwMode="auto">
            <a:xfrm>
              <a:off x="1726"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7" name="Rectangle 256"/>
            <p:cNvSpPr>
              <a:spLocks noChangeArrowheads="1"/>
            </p:cNvSpPr>
            <p:nvPr/>
          </p:nvSpPr>
          <p:spPr bwMode="auto">
            <a:xfrm>
              <a:off x="1752"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8" name="Rectangle 257"/>
            <p:cNvSpPr>
              <a:spLocks noChangeArrowheads="1"/>
            </p:cNvSpPr>
            <p:nvPr/>
          </p:nvSpPr>
          <p:spPr bwMode="auto">
            <a:xfrm>
              <a:off x="1778"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9" name="Rectangle 258"/>
            <p:cNvSpPr>
              <a:spLocks noChangeArrowheads="1"/>
            </p:cNvSpPr>
            <p:nvPr/>
          </p:nvSpPr>
          <p:spPr bwMode="auto">
            <a:xfrm>
              <a:off x="1804"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0" name="Rectangle 259"/>
            <p:cNvSpPr>
              <a:spLocks noChangeArrowheads="1"/>
            </p:cNvSpPr>
            <p:nvPr/>
          </p:nvSpPr>
          <p:spPr bwMode="auto">
            <a:xfrm>
              <a:off x="2313" y="3245"/>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1" name="Rectangle 260"/>
            <p:cNvSpPr>
              <a:spLocks noChangeArrowheads="1"/>
            </p:cNvSpPr>
            <p:nvPr/>
          </p:nvSpPr>
          <p:spPr bwMode="auto">
            <a:xfrm>
              <a:off x="2337" y="324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2" name="Rectangle 261"/>
            <p:cNvSpPr>
              <a:spLocks noChangeArrowheads="1"/>
            </p:cNvSpPr>
            <p:nvPr/>
          </p:nvSpPr>
          <p:spPr bwMode="auto">
            <a:xfrm>
              <a:off x="2391"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3" name="Rectangle 262"/>
            <p:cNvSpPr>
              <a:spLocks noChangeArrowheads="1"/>
            </p:cNvSpPr>
            <p:nvPr/>
          </p:nvSpPr>
          <p:spPr bwMode="auto">
            <a:xfrm>
              <a:off x="2416"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4" name="Rectangle 263"/>
            <p:cNvSpPr>
              <a:spLocks noChangeArrowheads="1"/>
            </p:cNvSpPr>
            <p:nvPr/>
          </p:nvSpPr>
          <p:spPr bwMode="auto">
            <a:xfrm>
              <a:off x="2442"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5" name="Rectangle 264"/>
            <p:cNvSpPr>
              <a:spLocks noChangeArrowheads="1"/>
            </p:cNvSpPr>
            <p:nvPr/>
          </p:nvSpPr>
          <p:spPr bwMode="auto">
            <a:xfrm>
              <a:off x="2468"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6" name="Rectangle 265"/>
            <p:cNvSpPr>
              <a:spLocks noChangeArrowheads="1"/>
            </p:cNvSpPr>
            <p:nvPr/>
          </p:nvSpPr>
          <p:spPr bwMode="auto">
            <a:xfrm>
              <a:off x="2494"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7" name="Rectangle 266"/>
            <p:cNvSpPr>
              <a:spLocks noChangeArrowheads="1"/>
            </p:cNvSpPr>
            <p:nvPr/>
          </p:nvSpPr>
          <p:spPr bwMode="auto">
            <a:xfrm>
              <a:off x="2519"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8" name="Rectangle 267"/>
            <p:cNvSpPr>
              <a:spLocks noChangeArrowheads="1"/>
            </p:cNvSpPr>
            <p:nvPr/>
          </p:nvSpPr>
          <p:spPr bwMode="auto">
            <a:xfrm>
              <a:off x="631" y="3307"/>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9" name="Rectangle 268"/>
            <p:cNvSpPr>
              <a:spLocks noChangeArrowheads="1"/>
            </p:cNvSpPr>
            <p:nvPr/>
          </p:nvSpPr>
          <p:spPr bwMode="auto">
            <a:xfrm>
              <a:off x="655" y="331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0" name="Rectangle 269"/>
            <p:cNvSpPr>
              <a:spLocks noChangeArrowheads="1"/>
            </p:cNvSpPr>
            <p:nvPr/>
          </p:nvSpPr>
          <p:spPr bwMode="auto">
            <a:xfrm>
              <a:off x="709"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1" name="Rectangle 270"/>
            <p:cNvSpPr>
              <a:spLocks noChangeArrowheads="1"/>
            </p:cNvSpPr>
            <p:nvPr/>
          </p:nvSpPr>
          <p:spPr bwMode="auto">
            <a:xfrm>
              <a:off x="734"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2" name="Rectangle 271"/>
            <p:cNvSpPr>
              <a:spLocks noChangeArrowheads="1"/>
            </p:cNvSpPr>
            <p:nvPr/>
          </p:nvSpPr>
          <p:spPr bwMode="auto">
            <a:xfrm>
              <a:off x="760"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3" name="Rectangle 272"/>
            <p:cNvSpPr>
              <a:spLocks noChangeArrowheads="1"/>
            </p:cNvSpPr>
            <p:nvPr/>
          </p:nvSpPr>
          <p:spPr bwMode="auto">
            <a:xfrm>
              <a:off x="786"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4" name="Rectangle 273"/>
            <p:cNvSpPr>
              <a:spLocks noChangeArrowheads="1"/>
            </p:cNvSpPr>
            <p:nvPr/>
          </p:nvSpPr>
          <p:spPr bwMode="auto">
            <a:xfrm>
              <a:off x="812"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5" name="Rectangle 274"/>
            <p:cNvSpPr>
              <a:spLocks noChangeArrowheads="1"/>
            </p:cNvSpPr>
            <p:nvPr/>
          </p:nvSpPr>
          <p:spPr bwMode="auto">
            <a:xfrm>
              <a:off x="837"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6" name="Rectangle 275"/>
            <p:cNvSpPr>
              <a:spLocks noChangeArrowheads="1"/>
            </p:cNvSpPr>
            <p:nvPr/>
          </p:nvSpPr>
          <p:spPr bwMode="auto">
            <a:xfrm>
              <a:off x="1598" y="3307"/>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7" name="Rectangle 276"/>
            <p:cNvSpPr>
              <a:spLocks noChangeArrowheads="1"/>
            </p:cNvSpPr>
            <p:nvPr/>
          </p:nvSpPr>
          <p:spPr bwMode="auto">
            <a:xfrm>
              <a:off x="1621" y="331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8" name="Rectangle 277"/>
            <p:cNvSpPr>
              <a:spLocks noChangeArrowheads="1"/>
            </p:cNvSpPr>
            <p:nvPr/>
          </p:nvSpPr>
          <p:spPr bwMode="auto">
            <a:xfrm>
              <a:off x="1675"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9" name="Rectangle 278"/>
            <p:cNvSpPr>
              <a:spLocks noChangeArrowheads="1"/>
            </p:cNvSpPr>
            <p:nvPr/>
          </p:nvSpPr>
          <p:spPr bwMode="auto">
            <a:xfrm>
              <a:off x="1701"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0" name="Rectangle 279"/>
            <p:cNvSpPr>
              <a:spLocks noChangeArrowheads="1"/>
            </p:cNvSpPr>
            <p:nvPr/>
          </p:nvSpPr>
          <p:spPr bwMode="auto">
            <a:xfrm>
              <a:off x="1726"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1" name="Rectangle 280"/>
            <p:cNvSpPr>
              <a:spLocks noChangeArrowheads="1"/>
            </p:cNvSpPr>
            <p:nvPr/>
          </p:nvSpPr>
          <p:spPr bwMode="auto">
            <a:xfrm>
              <a:off x="1752"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2" name="Rectangle 281"/>
            <p:cNvSpPr>
              <a:spLocks noChangeArrowheads="1"/>
            </p:cNvSpPr>
            <p:nvPr/>
          </p:nvSpPr>
          <p:spPr bwMode="auto">
            <a:xfrm>
              <a:off x="1778"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3" name="Rectangle 282"/>
            <p:cNvSpPr>
              <a:spLocks noChangeArrowheads="1"/>
            </p:cNvSpPr>
            <p:nvPr/>
          </p:nvSpPr>
          <p:spPr bwMode="auto">
            <a:xfrm>
              <a:off x="1804"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4" name="Rectangle 283"/>
            <p:cNvSpPr>
              <a:spLocks noChangeArrowheads="1"/>
            </p:cNvSpPr>
            <p:nvPr/>
          </p:nvSpPr>
          <p:spPr bwMode="auto">
            <a:xfrm>
              <a:off x="2313" y="3307"/>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5" name="Rectangle 284"/>
            <p:cNvSpPr>
              <a:spLocks noChangeArrowheads="1"/>
            </p:cNvSpPr>
            <p:nvPr/>
          </p:nvSpPr>
          <p:spPr bwMode="auto">
            <a:xfrm>
              <a:off x="2337" y="331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6" name="Rectangle 285"/>
            <p:cNvSpPr>
              <a:spLocks noChangeArrowheads="1"/>
            </p:cNvSpPr>
            <p:nvPr/>
          </p:nvSpPr>
          <p:spPr bwMode="auto">
            <a:xfrm>
              <a:off x="2391"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7" name="Rectangle 286"/>
            <p:cNvSpPr>
              <a:spLocks noChangeArrowheads="1"/>
            </p:cNvSpPr>
            <p:nvPr/>
          </p:nvSpPr>
          <p:spPr bwMode="auto">
            <a:xfrm>
              <a:off x="2416"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8" name="Rectangle 287"/>
            <p:cNvSpPr>
              <a:spLocks noChangeArrowheads="1"/>
            </p:cNvSpPr>
            <p:nvPr/>
          </p:nvSpPr>
          <p:spPr bwMode="auto">
            <a:xfrm>
              <a:off x="2442"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9" name="Rectangle 288"/>
            <p:cNvSpPr>
              <a:spLocks noChangeArrowheads="1"/>
            </p:cNvSpPr>
            <p:nvPr/>
          </p:nvSpPr>
          <p:spPr bwMode="auto">
            <a:xfrm>
              <a:off x="2468"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0" name="Rectangle 289"/>
            <p:cNvSpPr>
              <a:spLocks noChangeArrowheads="1"/>
            </p:cNvSpPr>
            <p:nvPr/>
          </p:nvSpPr>
          <p:spPr bwMode="auto">
            <a:xfrm>
              <a:off x="2494"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1" name="Rectangle 290"/>
            <p:cNvSpPr>
              <a:spLocks noChangeArrowheads="1"/>
            </p:cNvSpPr>
            <p:nvPr/>
          </p:nvSpPr>
          <p:spPr bwMode="auto">
            <a:xfrm>
              <a:off x="2519"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2" name="Rectangle 291"/>
            <p:cNvSpPr>
              <a:spLocks noChangeArrowheads="1"/>
            </p:cNvSpPr>
            <p:nvPr/>
          </p:nvSpPr>
          <p:spPr bwMode="auto">
            <a:xfrm>
              <a:off x="631" y="3370"/>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3" name="Rectangle 292"/>
            <p:cNvSpPr>
              <a:spLocks noChangeArrowheads="1"/>
            </p:cNvSpPr>
            <p:nvPr/>
          </p:nvSpPr>
          <p:spPr bwMode="auto">
            <a:xfrm>
              <a:off x="655" y="3374"/>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4" name="Rectangle 293"/>
            <p:cNvSpPr>
              <a:spLocks noChangeArrowheads="1"/>
            </p:cNvSpPr>
            <p:nvPr/>
          </p:nvSpPr>
          <p:spPr bwMode="auto">
            <a:xfrm>
              <a:off x="709" y="3375"/>
              <a:ext cx="53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Other (please specify):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5" name="Rectangle 294"/>
            <p:cNvSpPr>
              <a:spLocks noChangeArrowheads="1"/>
            </p:cNvSpPr>
            <p:nvPr/>
          </p:nvSpPr>
          <p:spPr bwMode="auto">
            <a:xfrm>
              <a:off x="1177"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6" name="Rectangle 295"/>
            <p:cNvSpPr>
              <a:spLocks noChangeArrowheads="1"/>
            </p:cNvSpPr>
            <p:nvPr/>
          </p:nvSpPr>
          <p:spPr bwMode="auto">
            <a:xfrm>
              <a:off x="1190"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7" name="Rectangle 296"/>
            <p:cNvSpPr>
              <a:spLocks noChangeArrowheads="1"/>
            </p:cNvSpPr>
            <p:nvPr/>
          </p:nvSpPr>
          <p:spPr bwMode="auto">
            <a:xfrm>
              <a:off x="1216"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8" name="Rectangle 297"/>
            <p:cNvSpPr>
              <a:spLocks noChangeArrowheads="1"/>
            </p:cNvSpPr>
            <p:nvPr/>
          </p:nvSpPr>
          <p:spPr bwMode="auto">
            <a:xfrm>
              <a:off x="1242"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9" name="Rectangle 298"/>
            <p:cNvSpPr>
              <a:spLocks noChangeArrowheads="1"/>
            </p:cNvSpPr>
            <p:nvPr/>
          </p:nvSpPr>
          <p:spPr bwMode="auto">
            <a:xfrm>
              <a:off x="1268"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0" name="Rectangle 299"/>
            <p:cNvSpPr>
              <a:spLocks noChangeArrowheads="1"/>
            </p:cNvSpPr>
            <p:nvPr/>
          </p:nvSpPr>
          <p:spPr bwMode="auto">
            <a:xfrm>
              <a:off x="1294"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1" name="Rectangle 300"/>
            <p:cNvSpPr>
              <a:spLocks noChangeArrowheads="1"/>
            </p:cNvSpPr>
            <p:nvPr/>
          </p:nvSpPr>
          <p:spPr bwMode="auto">
            <a:xfrm>
              <a:off x="1319"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2" name="Rectangle 301"/>
            <p:cNvSpPr>
              <a:spLocks noChangeArrowheads="1"/>
            </p:cNvSpPr>
            <p:nvPr/>
          </p:nvSpPr>
          <p:spPr bwMode="auto">
            <a:xfrm>
              <a:off x="1177" y="3428"/>
              <a:ext cx="142"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3" name="Rectangle 302"/>
            <p:cNvSpPr>
              <a:spLocks noChangeArrowheads="1"/>
            </p:cNvSpPr>
            <p:nvPr/>
          </p:nvSpPr>
          <p:spPr bwMode="auto">
            <a:xfrm>
              <a:off x="554" y="34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4" name="Rectangle 303"/>
            <p:cNvSpPr>
              <a:spLocks noChangeArrowheads="1"/>
            </p:cNvSpPr>
            <p:nvPr/>
          </p:nvSpPr>
          <p:spPr bwMode="auto">
            <a:xfrm>
              <a:off x="2116" y="34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5" name="Rectangle 304"/>
            <p:cNvSpPr>
              <a:spLocks noChangeArrowheads="1"/>
            </p:cNvSpPr>
            <p:nvPr/>
          </p:nvSpPr>
          <p:spPr bwMode="auto">
            <a:xfrm>
              <a:off x="554" y="3479"/>
              <a:ext cx="55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Data Collection Period: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6" name="Rectangle 305"/>
            <p:cNvSpPr>
              <a:spLocks noChangeArrowheads="1"/>
            </p:cNvSpPr>
            <p:nvPr/>
          </p:nvSpPr>
          <p:spPr bwMode="auto">
            <a:xfrm>
              <a:off x="1040"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7" name="Rectangle 306"/>
            <p:cNvSpPr>
              <a:spLocks noChangeArrowheads="1"/>
            </p:cNvSpPr>
            <p:nvPr/>
          </p:nvSpPr>
          <p:spPr bwMode="auto">
            <a:xfrm>
              <a:off x="1365" y="3479"/>
              <a:ext cx="22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Start Dat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8" name="Rectangle 307"/>
            <p:cNvSpPr>
              <a:spLocks noChangeArrowheads="1"/>
            </p:cNvSpPr>
            <p:nvPr/>
          </p:nvSpPr>
          <p:spPr bwMode="auto">
            <a:xfrm>
              <a:off x="1549" y="3479"/>
              <a:ext cx="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9" name="Rectangle 308"/>
            <p:cNvSpPr>
              <a:spLocks noChangeArrowheads="1"/>
            </p:cNvSpPr>
            <p:nvPr/>
          </p:nvSpPr>
          <p:spPr bwMode="auto">
            <a:xfrm>
              <a:off x="1586"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0" name="Rectangle 309"/>
            <p:cNvSpPr>
              <a:spLocks noChangeArrowheads="1"/>
            </p:cNvSpPr>
            <p:nvPr/>
          </p:nvSpPr>
          <p:spPr bwMode="auto">
            <a:xfrm>
              <a:off x="1661"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1" name="Rectangle 310"/>
            <p:cNvSpPr>
              <a:spLocks noChangeArrowheads="1"/>
            </p:cNvSpPr>
            <p:nvPr/>
          </p:nvSpPr>
          <p:spPr bwMode="auto">
            <a:xfrm>
              <a:off x="1687"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2" name="Rectangle 311"/>
            <p:cNvSpPr>
              <a:spLocks noChangeArrowheads="1"/>
            </p:cNvSpPr>
            <p:nvPr/>
          </p:nvSpPr>
          <p:spPr bwMode="auto">
            <a:xfrm>
              <a:off x="1713"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3" name="Rectangle 312"/>
            <p:cNvSpPr>
              <a:spLocks noChangeArrowheads="1"/>
            </p:cNvSpPr>
            <p:nvPr/>
          </p:nvSpPr>
          <p:spPr bwMode="auto">
            <a:xfrm>
              <a:off x="1738"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4" name="Rectangle 313"/>
            <p:cNvSpPr>
              <a:spLocks noChangeArrowheads="1"/>
            </p:cNvSpPr>
            <p:nvPr/>
          </p:nvSpPr>
          <p:spPr bwMode="auto">
            <a:xfrm>
              <a:off x="1764"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5" name="Rectangle 314"/>
            <p:cNvSpPr>
              <a:spLocks noChangeArrowheads="1"/>
            </p:cNvSpPr>
            <p:nvPr/>
          </p:nvSpPr>
          <p:spPr bwMode="auto">
            <a:xfrm>
              <a:off x="1790"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6" name="Rectangle 315"/>
            <p:cNvSpPr>
              <a:spLocks noChangeArrowheads="1"/>
            </p:cNvSpPr>
            <p:nvPr/>
          </p:nvSpPr>
          <p:spPr bwMode="auto">
            <a:xfrm>
              <a:off x="2116" y="3479"/>
              <a:ext cx="24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End 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7" name="Rectangle 316"/>
            <p:cNvSpPr>
              <a:spLocks noChangeArrowheads="1"/>
            </p:cNvSpPr>
            <p:nvPr/>
          </p:nvSpPr>
          <p:spPr bwMode="auto">
            <a:xfrm>
              <a:off x="2323"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8" name="Rectangle 317"/>
            <p:cNvSpPr>
              <a:spLocks noChangeArrowheads="1"/>
            </p:cNvSpPr>
            <p:nvPr/>
          </p:nvSpPr>
          <p:spPr bwMode="auto">
            <a:xfrm>
              <a:off x="2386"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9" name="Rectangle 318"/>
            <p:cNvSpPr>
              <a:spLocks noChangeArrowheads="1"/>
            </p:cNvSpPr>
            <p:nvPr/>
          </p:nvSpPr>
          <p:spPr bwMode="auto">
            <a:xfrm>
              <a:off x="2412"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0" name="Rectangle 319"/>
            <p:cNvSpPr>
              <a:spLocks noChangeArrowheads="1"/>
            </p:cNvSpPr>
            <p:nvPr/>
          </p:nvSpPr>
          <p:spPr bwMode="auto">
            <a:xfrm>
              <a:off x="2437"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1" name="Rectangle 320"/>
            <p:cNvSpPr>
              <a:spLocks noChangeArrowheads="1"/>
            </p:cNvSpPr>
            <p:nvPr/>
          </p:nvSpPr>
          <p:spPr bwMode="auto">
            <a:xfrm>
              <a:off x="2463"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2" name="Rectangle 321"/>
            <p:cNvSpPr>
              <a:spLocks noChangeArrowheads="1"/>
            </p:cNvSpPr>
            <p:nvPr/>
          </p:nvSpPr>
          <p:spPr bwMode="auto">
            <a:xfrm>
              <a:off x="2489"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3" name="Rectangle 322"/>
            <p:cNvSpPr>
              <a:spLocks noChangeArrowheads="1"/>
            </p:cNvSpPr>
            <p:nvPr/>
          </p:nvSpPr>
          <p:spPr bwMode="auto">
            <a:xfrm>
              <a:off x="2515"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4" name="Rectangle 323"/>
            <p:cNvSpPr>
              <a:spLocks noChangeArrowheads="1"/>
            </p:cNvSpPr>
            <p:nvPr/>
          </p:nvSpPr>
          <p:spPr bwMode="auto">
            <a:xfrm>
              <a:off x="554"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5" name="Rectangle 324"/>
            <p:cNvSpPr>
              <a:spLocks noChangeArrowheads="1"/>
            </p:cNvSpPr>
            <p:nvPr/>
          </p:nvSpPr>
          <p:spPr bwMode="auto">
            <a:xfrm>
              <a:off x="1365"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6" name="Rectangle 325"/>
            <p:cNvSpPr>
              <a:spLocks noChangeArrowheads="1"/>
            </p:cNvSpPr>
            <p:nvPr/>
          </p:nvSpPr>
          <p:spPr bwMode="auto">
            <a:xfrm>
              <a:off x="1661"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7" name="Rectangle 326"/>
            <p:cNvSpPr>
              <a:spLocks noChangeArrowheads="1"/>
            </p:cNvSpPr>
            <p:nvPr/>
          </p:nvSpPr>
          <p:spPr bwMode="auto">
            <a:xfrm>
              <a:off x="2116"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8" name="Rectangle 327"/>
            <p:cNvSpPr>
              <a:spLocks noChangeArrowheads="1"/>
            </p:cNvSpPr>
            <p:nvPr/>
          </p:nvSpPr>
          <p:spPr bwMode="auto">
            <a:xfrm>
              <a:off x="2386"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9" name="Rectangle 328"/>
            <p:cNvSpPr>
              <a:spLocks noChangeArrowheads="1"/>
            </p:cNvSpPr>
            <p:nvPr/>
          </p:nvSpPr>
          <p:spPr bwMode="auto">
            <a:xfrm>
              <a:off x="1638" y="3539"/>
              <a:ext cx="45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0" name="Rectangle 329"/>
            <p:cNvSpPr>
              <a:spLocks noChangeArrowheads="1"/>
            </p:cNvSpPr>
            <p:nvPr/>
          </p:nvSpPr>
          <p:spPr bwMode="auto">
            <a:xfrm>
              <a:off x="2363" y="3539"/>
              <a:ext cx="41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1" name="Rectangle 330"/>
            <p:cNvSpPr>
              <a:spLocks noChangeArrowheads="1"/>
            </p:cNvSpPr>
            <p:nvPr/>
          </p:nvSpPr>
          <p:spPr bwMode="auto">
            <a:xfrm>
              <a:off x="554" y="3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2" name="Rectangle 331"/>
            <p:cNvSpPr>
              <a:spLocks noChangeArrowheads="1"/>
            </p:cNvSpPr>
            <p:nvPr/>
          </p:nvSpPr>
          <p:spPr bwMode="auto">
            <a:xfrm>
              <a:off x="554" y="3659"/>
              <a:ext cx="200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 Department of Nursing Services and Patient Care’s Nursing Research and Evidence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3" name="Rectangle 332"/>
            <p:cNvSpPr>
              <a:spLocks noChangeArrowheads="1"/>
            </p:cNvSpPr>
            <p:nvPr/>
          </p:nvSpPr>
          <p:spPr bwMode="auto">
            <a:xfrm>
              <a:off x="2374" y="365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4" name="Rectangle 333"/>
            <p:cNvSpPr>
              <a:spLocks noChangeArrowheads="1"/>
            </p:cNvSpPr>
            <p:nvPr/>
          </p:nvSpPr>
          <p:spPr bwMode="auto">
            <a:xfrm>
              <a:off x="2391" y="3659"/>
              <a:ext cx="17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Based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5" name="Rectangle 334"/>
            <p:cNvSpPr>
              <a:spLocks noChangeArrowheads="1"/>
            </p:cNvSpPr>
            <p:nvPr/>
          </p:nvSpPr>
          <p:spPr bwMode="auto">
            <a:xfrm>
              <a:off x="554" y="3718"/>
              <a:ext cx="48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Practice Committee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6" name="Rectangle 335"/>
            <p:cNvSpPr>
              <a:spLocks noChangeArrowheads="1"/>
            </p:cNvSpPr>
            <p:nvPr/>
          </p:nvSpPr>
          <p:spPr bwMode="auto">
            <a:xfrm>
              <a:off x="974" y="3718"/>
              <a:ext cx="141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(NREC) supports research and nurses involvement in research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7" name="Rectangle 336"/>
            <p:cNvSpPr>
              <a:spLocks noChangeArrowheads="1"/>
            </p:cNvSpPr>
            <p:nvPr/>
          </p:nvSpPr>
          <p:spPr bwMode="auto">
            <a:xfrm>
              <a:off x="2257" y="3718"/>
              <a:ext cx="6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 name="Rectangle 337"/>
            <p:cNvSpPr>
              <a:spLocks noChangeArrowheads="1"/>
            </p:cNvSpPr>
            <p:nvPr/>
          </p:nvSpPr>
          <p:spPr bwMode="auto">
            <a:xfrm>
              <a:off x="2296" y="3718"/>
              <a:ext cx="31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Therefore, 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9" name="Rectangle 338"/>
            <p:cNvSpPr>
              <a:spLocks noChangeArrowheads="1"/>
            </p:cNvSpPr>
            <p:nvPr/>
          </p:nvSpPr>
          <p:spPr bwMode="auto">
            <a:xfrm>
              <a:off x="2565" y="3718"/>
              <a:ext cx="6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0" name="Rectangle 339"/>
            <p:cNvSpPr>
              <a:spLocks noChangeArrowheads="1"/>
            </p:cNvSpPr>
            <p:nvPr/>
          </p:nvSpPr>
          <p:spPr bwMode="auto">
            <a:xfrm>
              <a:off x="554" y="3777"/>
              <a:ext cx="17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NREC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1" name="Rectangle 340"/>
            <p:cNvSpPr>
              <a:spLocks noChangeArrowheads="1"/>
            </p:cNvSpPr>
            <p:nvPr/>
          </p:nvSpPr>
          <p:spPr bwMode="auto">
            <a:xfrm>
              <a:off x="692" y="377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2" name="Rectangle 341"/>
            <p:cNvSpPr>
              <a:spLocks noChangeArrowheads="1"/>
            </p:cNvSpPr>
            <p:nvPr/>
          </p:nvSpPr>
          <p:spPr bwMode="auto">
            <a:xfrm>
              <a:off x="705" y="3777"/>
              <a:ext cx="10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revi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3" name="Rectangle 342"/>
            <p:cNvSpPr>
              <a:spLocks noChangeArrowheads="1"/>
            </p:cNvSpPr>
            <p:nvPr/>
          </p:nvSpPr>
          <p:spPr bwMode="auto">
            <a:xfrm>
              <a:off x="784" y="3777"/>
              <a:ext cx="10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ews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4" name="Rectangle 343"/>
            <p:cNvSpPr>
              <a:spLocks noChangeArrowheads="1"/>
            </p:cNvSpPr>
            <p:nvPr/>
          </p:nvSpPr>
          <p:spPr bwMode="auto">
            <a:xfrm>
              <a:off x="864" y="377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5" name="Rectangle 344"/>
            <p:cNvSpPr>
              <a:spLocks noChangeArrowheads="1"/>
            </p:cNvSpPr>
            <p:nvPr/>
          </p:nvSpPr>
          <p:spPr bwMode="auto">
            <a:xfrm>
              <a:off x="877" y="3777"/>
              <a:ext cx="7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6" name="Rectangle 345"/>
            <p:cNvSpPr>
              <a:spLocks noChangeArrowheads="1"/>
            </p:cNvSpPr>
            <p:nvPr/>
          </p:nvSpPr>
          <p:spPr bwMode="auto">
            <a:xfrm>
              <a:off x="929" y="377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7" name="Rectangle 346"/>
            <p:cNvSpPr>
              <a:spLocks noChangeArrowheads="1"/>
            </p:cNvSpPr>
            <p:nvPr/>
          </p:nvSpPr>
          <p:spPr bwMode="auto">
            <a:xfrm>
              <a:off x="941" y="3777"/>
              <a:ext cx="190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studies that involve the participation of nursing staff on protocols or procedures for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8" name="Rectangle 347"/>
            <p:cNvSpPr>
              <a:spLocks noChangeArrowheads="1"/>
            </p:cNvSpPr>
            <p:nvPr/>
          </p:nvSpPr>
          <p:spPr bwMode="auto">
            <a:xfrm>
              <a:off x="554" y="3837"/>
              <a:ext cx="22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research.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9" name="Rectangle 348"/>
            <p:cNvSpPr>
              <a:spLocks noChangeArrowheads="1"/>
            </p:cNvSpPr>
            <p:nvPr/>
          </p:nvSpPr>
          <p:spPr bwMode="auto">
            <a:xfrm>
              <a:off x="738" y="3837"/>
              <a:ext cx="5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0" name="Rectangle 349"/>
            <p:cNvSpPr>
              <a:spLocks noChangeArrowheads="1"/>
            </p:cNvSpPr>
            <p:nvPr/>
          </p:nvSpPr>
          <p:spPr bwMode="auto">
            <a:xfrm>
              <a:off x="764" y="3837"/>
              <a:ext cx="207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Even if participation is part of regular patient care or nursing activities of the unit, clinic 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1" name="Rectangle 350"/>
            <p:cNvSpPr>
              <a:spLocks noChangeArrowheads="1"/>
            </p:cNvSpPr>
            <p:nvPr/>
          </p:nvSpPr>
          <p:spPr bwMode="auto">
            <a:xfrm>
              <a:off x="554" y="3896"/>
              <a:ext cx="113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setting (e.g., medication administration, blood dra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2" name="Rectangle 351"/>
            <p:cNvSpPr>
              <a:spLocks noChangeArrowheads="1"/>
            </p:cNvSpPr>
            <p:nvPr/>
          </p:nvSpPr>
          <p:spPr bwMode="auto">
            <a:xfrm>
              <a:off x="1582" y="3896"/>
              <a:ext cx="43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ws or monitoring),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3" name="Rectangle 352"/>
            <p:cNvSpPr>
              <a:spLocks noChangeArrowheads="1"/>
            </p:cNvSpPr>
            <p:nvPr/>
          </p:nvSpPr>
          <p:spPr bwMode="auto">
            <a:xfrm>
              <a:off x="1966" y="389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4" name="Rectangle 353"/>
            <p:cNvSpPr>
              <a:spLocks noChangeArrowheads="1"/>
            </p:cNvSpPr>
            <p:nvPr/>
          </p:nvSpPr>
          <p:spPr bwMode="auto">
            <a:xfrm>
              <a:off x="1979" y="3896"/>
              <a:ext cx="69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 study still requires review.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5" name="Rectangle 354"/>
            <p:cNvSpPr>
              <a:spLocks noChangeArrowheads="1"/>
            </p:cNvSpPr>
            <p:nvPr/>
          </p:nvSpPr>
          <p:spPr bwMode="auto">
            <a:xfrm>
              <a:off x="2602" y="389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516" name="Group 357"/>
          <p:cNvGrpSpPr>
            <a:grpSpLocks noChangeAspect="1"/>
          </p:cNvGrpSpPr>
          <p:nvPr/>
        </p:nvGrpSpPr>
        <p:grpSpPr bwMode="auto">
          <a:xfrm>
            <a:off x="4800600" y="1676400"/>
            <a:ext cx="3467100" cy="4689475"/>
            <a:chOff x="3024" y="1056"/>
            <a:chExt cx="2184" cy="2954"/>
          </a:xfrm>
          <a:noFill/>
        </p:grpSpPr>
        <p:sp>
          <p:nvSpPr>
            <p:cNvPr id="8517" name="AutoShape 356"/>
            <p:cNvSpPr>
              <a:spLocks noChangeAspect="1" noChangeArrowheads="1" noTextEdit="1"/>
            </p:cNvSpPr>
            <p:nvPr/>
          </p:nvSpPr>
          <p:spPr bwMode="auto">
            <a:xfrm>
              <a:off x="3024" y="1056"/>
              <a:ext cx="2184" cy="2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518" name="Group 558"/>
            <p:cNvGrpSpPr>
              <a:grpSpLocks/>
            </p:cNvGrpSpPr>
            <p:nvPr/>
          </p:nvGrpSpPr>
          <p:grpSpPr bwMode="auto">
            <a:xfrm>
              <a:off x="3027" y="1057"/>
              <a:ext cx="2274" cy="2168"/>
              <a:chOff x="3027" y="1057"/>
              <a:chExt cx="2274" cy="2168"/>
            </a:xfrm>
            <a:grpFill/>
          </p:grpSpPr>
          <p:sp>
            <p:nvSpPr>
              <p:cNvPr id="8569" name="Rectangle 358"/>
              <p:cNvSpPr>
                <a:spLocks noChangeArrowheads="1"/>
              </p:cNvSpPr>
              <p:nvPr/>
            </p:nvSpPr>
            <p:spPr bwMode="auto">
              <a:xfrm>
                <a:off x="3055" y="1064"/>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70" name="Rectangle 359"/>
              <p:cNvSpPr>
                <a:spLocks noChangeArrowheads="1"/>
              </p:cNvSpPr>
              <p:nvPr/>
            </p:nvSpPr>
            <p:spPr bwMode="auto">
              <a:xfrm>
                <a:off x="3104" y="1060"/>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1" name="Rectangle 360"/>
              <p:cNvSpPr>
                <a:spLocks noChangeArrowheads="1"/>
              </p:cNvSpPr>
              <p:nvPr/>
            </p:nvSpPr>
            <p:spPr bwMode="auto">
              <a:xfrm>
                <a:off x="3147" y="1057"/>
                <a:ext cx="166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If investigational drugs are to be administered by Department of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2" name="Rectangle 361"/>
              <p:cNvSpPr>
                <a:spLocks noChangeArrowheads="1"/>
              </p:cNvSpPr>
              <p:nvPr/>
            </p:nvSpPr>
            <p:spPr bwMode="auto">
              <a:xfrm>
                <a:off x="4659" y="1057"/>
                <a:ext cx="59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Services and patient care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3" name="Rectangle 362"/>
              <p:cNvSpPr>
                <a:spLocks noChangeArrowheads="1"/>
              </p:cNvSpPr>
              <p:nvPr/>
            </p:nvSpPr>
            <p:spPr bwMode="auto">
              <a:xfrm>
                <a:off x="3147" y="1116"/>
                <a:ext cx="50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personnel, please see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4" name="Rectangle 363"/>
              <p:cNvSpPr>
                <a:spLocks noChangeArrowheads="1"/>
              </p:cNvSpPr>
              <p:nvPr/>
            </p:nvSpPr>
            <p:spPr bwMode="auto">
              <a:xfrm>
                <a:off x="3592" y="1116"/>
                <a:ext cx="17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policy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5" name="Rectangle 364"/>
              <p:cNvSpPr>
                <a:spLocks noChangeArrowheads="1"/>
              </p:cNvSpPr>
              <p:nvPr/>
            </p:nvSpPr>
            <p:spPr bwMode="auto">
              <a:xfrm>
                <a:off x="3734" y="1116"/>
                <a:ext cx="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FF"/>
                    </a:solidFill>
                    <a:effectLst/>
                    <a:latin typeface="Times New Roman" pitchFamily="18"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6" name="Rectangle 365"/>
              <p:cNvSpPr>
                <a:spLocks noChangeArrowheads="1"/>
              </p:cNvSpPr>
              <p:nvPr/>
            </p:nvSpPr>
            <p:spPr bwMode="auto">
              <a:xfrm>
                <a:off x="3771" y="111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7" name="Rectangle 366"/>
              <p:cNvSpPr>
                <a:spLocks noChangeArrowheads="1"/>
              </p:cNvSpPr>
              <p:nvPr/>
            </p:nvSpPr>
            <p:spPr bwMode="auto">
              <a:xfrm>
                <a:off x="3788" y="1116"/>
                <a:ext cx="17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FF"/>
                    </a:solidFill>
                    <a:effectLst/>
                    <a:latin typeface="Times New Roman" pitchFamily="18" charset="0"/>
                    <a:cs typeface="Arial" pitchFamily="34" charset="0"/>
                  </a:rPr>
                  <a:t>08.140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8" name="Rectangle 367"/>
              <p:cNvSpPr>
                <a:spLocks noChangeArrowheads="1"/>
              </p:cNvSpPr>
              <p:nvPr/>
            </p:nvSpPr>
            <p:spPr bwMode="auto">
              <a:xfrm>
                <a:off x="3929" y="11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9" name="Rectangle 368"/>
              <p:cNvSpPr>
                <a:spLocks noChangeArrowheads="1"/>
              </p:cNvSpPr>
              <p:nvPr/>
            </p:nvSpPr>
            <p:spPr bwMode="auto">
              <a:xfrm>
                <a:off x="3943" y="1116"/>
                <a:ext cx="20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Investig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0" name="Rectangle 369"/>
              <p:cNvSpPr>
                <a:spLocks noChangeArrowheads="1"/>
              </p:cNvSpPr>
              <p:nvPr/>
            </p:nvSpPr>
            <p:spPr bwMode="auto">
              <a:xfrm>
                <a:off x="4108" y="1116"/>
                <a:ext cx="3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ational Drugs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1" name="Rectangle 370"/>
              <p:cNvSpPr>
                <a:spLocks noChangeArrowheads="1"/>
              </p:cNvSpPr>
              <p:nvPr/>
            </p:nvSpPr>
            <p:spPr bwMode="auto">
              <a:xfrm>
                <a:off x="4399" y="1116"/>
                <a:ext cx="6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additional instructions.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2" name="Rectangle 371"/>
              <p:cNvSpPr>
                <a:spLocks noChangeArrowheads="1"/>
              </p:cNvSpPr>
              <p:nvPr/>
            </p:nvSpPr>
            <p:spPr bwMode="auto">
              <a:xfrm>
                <a:off x="4944" y="11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3" name="Rectangle 372"/>
              <p:cNvSpPr>
                <a:spLocks noChangeArrowheads="1"/>
              </p:cNvSpPr>
              <p:nvPr/>
            </p:nvSpPr>
            <p:spPr bwMode="auto">
              <a:xfrm>
                <a:off x="3734" y="1167"/>
                <a:ext cx="195"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4" name="Rectangle 373"/>
              <p:cNvSpPr>
                <a:spLocks noChangeArrowheads="1"/>
              </p:cNvSpPr>
              <p:nvPr/>
            </p:nvSpPr>
            <p:spPr bwMode="auto">
              <a:xfrm>
                <a:off x="3050" y="1174"/>
                <a:ext cx="2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5" name="Rectangle 374"/>
              <p:cNvSpPr>
                <a:spLocks noChangeArrowheads="1"/>
              </p:cNvSpPr>
              <p:nvPr/>
            </p:nvSpPr>
            <p:spPr bwMode="auto">
              <a:xfrm>
                <a:off x="3050" y="1214"/>
                <a:ext cx="324"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smtClean="0">
                    <a:ln>
                      <a:noFill/>
                    </a:ln>
                    <a:solidFill>
                      <a:srgbClr val="000000"/>
                    </a:solidFill>
                    <a:effectLst/>
                    <a:latin typeface="Times New Roman" pitchFamily="18" charset="0"/>
                    <a:cs typeface="Arial" pitchFamily="34" charset="0"/>
                  </a:rPr>
                  <a:t>Modification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6" name="Rectangle 375"/>
              <p:cNvSpPr>
                <a:spLocks noChangeArrowheads="1"/>
              </p:cNvSpPr>
              <p:nvPr/>
            </p:nvSpPr>
            <p:spPr bwMode="auto">
              <a:xfrm>
                <a:off x="3325" y="1214"/>
                <a:ext cx="42"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7" name="Rectangle 376"/>
              <p:cNvSpPr>
                <a:spLocks noChangeArrowheads="1"/>
              </p:cNvSpPr>
              <p:nvPr/>
            </p:nvSpPr>
            <p:spPr bwMode="auto">
              <a:xfrm>
                <a:off x="3342" y="1214"/>
                <a:ext cx="37"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8" name="Rectangle 377"/>
              <p:cNvSpPr>
                <a:spLocks noChangeArrowheads="1"/>
              </p:cNvSpPr>
              <p:nvPr/>
            </p:nvSpPr>
            <p:spPr bwMode="auto">
              <a:xfrm>
                <a:off x="3050" y="1267"/>
                <a:ext cx="29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9" name="Rectangle 378"/>
              <p:cNvSpPr>
                <a:spLocks noChangeArrowheads="1"/>
              </p:cNvSpPr>
              <p:nvPr/>
            </p:nvSpPr>
            <p:spPr bwMode="auto">
              <a:xfrm>
                <a:off x="3055" y="1281"/>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90" name="Rectangle 379"/>
              <p:cNvSpPr>
                <a:spLocks noChangeArrowheads="1"/>
              </p:cNvSpPr>
              <p:nvPr/>
            </p:nvSpPr>
            <p:spPr bwMode="auto">
              <a:xfrm>
                <a:off x="3104" y="1277"/>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1" name="Rectangle 380"/>
              <p:cNvSpPr>
                <a:spLocks noChangeArrowheads="1"/>
              </p:cNvSpPr>
              <p:nvPr/>
            </p:nvSpPr>
            <p:spPr bwMode="auto">
              <a:xfrm>
                <a:off x="3147" y="1274"/>
                <a:ext cx="16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Descri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2" name="Rectangle 381"/>
              <p:cNvSpPr>
                <a:spLocks noChangeArrowheads="1"/>
              </p:cNvSpPr>
              <p:nvPr/>
            </p:nvSpPr>
            <p:spPr bwMode="auto">
              <a:xfrm>
                <a:off x="3281" y="1274"/>
                <a:ext cx="7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be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3" name="Rectangle 382"/>
              <p:cNvSpPr>
                <a:spLocks noChangeArrowheads="1"/>
              </p:cNvSpPr>
              <p:nvPr/>
            </p:nvSpPr>
            <p:spPr bwMode="auto">
              <a:xfrm>
                <a:off x="3329" y="127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4" name="Rectangle 383"/>
              <p:cNvSpPr>
                <a:spLocks noChangeArrowheads="1"/>
              </p:cNvSpPr>
              <p:nvPr/>
            </p:nvSpPr>
            <p:spPr bwMode="auto">
              <a:xfrm>
                <a:off x="3342" y="1274"/>
                <a:ext cx="48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modifications being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5" name="Rectangle 384"/>
              <p:cNvSpPr>
                <a:spLocks noChangeArrowheads="1"/>
              </p:cNvSpPr>
              <p:nvPr/>
            </p:nvSpPr>
            <p:spPr bwMode="auto">
              <a:xfrm>
                <a:off x="3765" y="1274"/>
                <a:ext cx="24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submitted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6" name="Rectangle 385"/>
              <p:cNvSpPr>
                <a:spLocks noChangeArrowheads="1"/>
              </p:cNvSpPr>
              <p:nvPr/>
            </p:nvSpPr>
            <p:spPr bwMode="auto">
              <a:xfrm>
                <a:off x="3968" y="127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7" name="Rectangle 386"/>
              <p:cNvSpPr>
                <a:spLocks noChangeArrowheads="1"/>
              </p:cNvSpPr>
              <p:nvPr/>
            </p:nvSpPr>
            <p:spPr bwMode="auto">
              <a:xfrm>
                <a:off x="3981" y="1274"/>
                <a:ext cx="123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review that involves nursing, nursing resources 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8" name="Rectangle 387"/>
              <p:cNvSpPr>
                <a:spLocks noChangeArrowheads="1"/>
              </p:cNvSpPr>
              <p:nvPr/>
            </p:nvSpPr>
            <p:spPr bwMode="auto">
              <a:xfrm>
                <a:off x="3147" y="1333"/>
                <a:ext cx="191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evaluates nursing practices; and any attachments (i.e., consent documents, letters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9" name="Rectangle 388"/>
              <p:cNvSpPr>
                <a:spLocks noChangeArrowheads="1"/>
              </p:cNvSpPr>
              <p:nvPr/>
            </p:nvSpPr>
            <p:spPr bwMode="auto">
              <a:xfrm>
                <a:off x="4879" y="1333"/>
                <a:ext cx="33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support, etc.).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0" name="Rectangle 389"/>
              <p:cNvSpPr>
                <a:spLocks noChangeArrowheads="1"/>
              </p:cNvSpPr>
              <p:nvPr/>
            </p:nvSpPr>
            <p:spPr bwMode="auto">
              <a:xfrm>
                <a:off x="5162" y="133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1" name="Rectangle 390"/>
              <p:cNvSpPr>
                <a:spLocks noChangeArrowheads="1"/>
              </p:cNvSpPr>
              <p:nvPr/>
            </p:nvSpPr>
            <p:spPr bwMode="auto">
              <a:xfrm>
                <a:off x="3147" y="1393"/>
                <a:ext cx="2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Description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 name="Rectangle 391"/>
              <p:cNvSpPr>
                <a:spLocks noChangeArrowheads="1"/>
              </p:cNvSpPr>
              <p:nvPr/>
            </p:nvSpPr>
            <p:spPr bwMode="auto">
              <a:xfrm>
                <a:off x="3387" y="1393"/>
                <a:ext cx="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 name="Rectangle 392"/>
              <p:cNvSpPr>
                <a:spLocks noChangeArrowheads="1"/>
              </p:cNvSpPr>
              <p:nvPr/>
            </p:nvSpPr>
            <p:spPr bwMode="auto">
              <a:xfrm>
                <a:off x="3401" y="1391"/>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4" name="Rectangle 393"/>
              <p:cNvSpPr>
                <a:spLocks noChangeArrowheads="1"/>
              </p:cNvSpPr>
              <p:nvPr/>
            </p:nvSpPr>
            <p:spPr bwMode="auto">
              <a:xfrm>
                <a:off x="3414"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5" name="Rectangle 394"/>
              <p:cNvSpPr>
                <a:spLocks noChangeArrowheads="1"/>
              </p:cNvSpPr>
              <p:nvPr/>
            </p:nvSpPr>
            <p:spPr bwMode="auto">
              <a:xfrm>
                <a:off x="3440"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6" name="Rectangle 395"/>
              <p:cNvSpPr>
                <a:spLocks noChangeArrowheads="1"/>
              </p:cNvSpPr>
              <p:nvPr/>
            </p:nvSpPr>
            <p:spPr bwMode="auto">
              <a:xfrm>
                <a:off x="3465"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7" name="Rectangle 396"/>
              <p:cNvSpPr>
                <a:spLocks noChangeArrowheads="1"/>
              </p:cNvSpPr>
              <p:nvPr/>
            </p:nvSpPr>
            <p:spPr bwMode="auto">
              <a:xfrm>
                <a:off x="3491"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8" name="Rectangle 397"/>
              <p:cNvSpPr>
                <a:spLocks noChangeArrowheads="1"/>
              </p:cNvSpPr>
              <p:nvPr/>
            </p:nvSpPr>
            <p:spPr bwMode="auto">
              <a:xfrm>
                <a:off x="3517"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9" name="Rectangle 398"/>
              <p:cNvSpPr>
                <a:spLocks noChangeArrowheads="1"/>
              </p:cNvSpPr>
              <p:nvPr/>
            </p:nvSpPr>
            <p:spPr bwMode="auto">
              <a:xfrm>
                <a:off x="3542"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0" name="Rectangle 399"/>
              <p:cNvSpPr>
                <a:spLocks noChangeArrowheads="1"/>
              </p:cNvSpPr>
              <p:nvPr/>
            </p:nvSpPr>
            <p:spPr bwMode="auto">
              <a:xfrm>
                <a:off x="3147" y="1443"/>
                <a:ext cx="240"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1" name="Rectangle 400"/>
              <p:cNvSpPr>
                <a:spLocks noChangeArrowheads="1"/>
              </p:cNvSpPr>
              <p:nvPr/>
            </p:nvSpPr>
            <p:spPr bwMode="auto">
              <a:xfrm>
                <a:off x="3050" y="1451"/>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2" name="Rectangle 401"/>
              <p:cNvSpPr>
                <a:spLocks noChangeArrowheads="1"/>
              </p:cNvSpPr>
              <p:nvPr/>
            </p:nvSpPr>
            <p:spPr bwMode="auto">
              <a:xfrm>
                <a:off x="3050" y="1510"/>
                <a:ext cx="465"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Approval Process: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3" name="Rectangle 402"/>
              <p:cNvSpPr>
                <a:spLocks noChangeArrowheads="1"/>
              </p:cNvSpPr>
              <p:nvPr/>
            </p:nvSpPr>
            <p:spPr bwMode="auto">
              <a:xfrm>
                <a:off x="3454" y="1510"/>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4" name="Rectangle 403"/>
              <p:cNvSpPr>
                <a:spLocks noChangeArrowheads="1"/>
              </p:cNvSpPr>
              <p:nvPr/>
            </p:nvSpPr>
            <p:spPr bwMode="auto">
              <a:xfrm>
                <a:off x="3050" y="1562"/>
                <a:ext cx="404"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5" name="Rectangle 404"/>
              <p:cNvSpPr>
                <a:spLocks noChangeArrowheads="1"/>
              </p:cNvSpPr>
              <p:nvPr/>
            </p:nvSpPr>
            <p:spPr bwMode="auto">
              <a:xfrm>
                <a:off x="3050" y="1570"/>
                <a:ext cx="27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Review by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6" name="Rectangle 405"/>
              <p:cNvSpPr>
                <a:spLocks noChangeArrowheads="1"/>
              </p:cNvSpPr>
              <p:nvPr/>
            </p:nvSpPr>
            <p:spPr bwMode="auto">
              <a:xfrm>
                <a:off x="3284" y="1570"/>
                <a:ext cx="29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appropriate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7" name="Rectangle 406"/>
              <p:cNvSpPr>
                <a:spLocks noChangeArrowheads="1"/>
              </p:cNvSpPr>
              <p:nvPr/>
            </p:nvSpPr>
            <p:spPr bwMode="auto">
              <a:xfrm>
                <a:off x="3531" y="1570"/>
                <a:ext cx="40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UIHC physicians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8" name="Rectangle 407"/>
              <p:cNvSpPr>
                <a:spLocks noChangeArrowheads="1"/>
              </p:cNvSpPr>
              <p:nvPr/>
            </p:nvSpPr>
            <p:spPr bwMode="auto">
              <a:xfrm>
                <a:off x="3887" y="1570"/>
                <a:ext cx="42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/medical directors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9" name="Rectangle 408"/>
              <p:cNvSpPr>
                <a:spLocks noChangeArrowheads="1"/>
              </p:cNvSpPr>
              <p:nvPr/>
            </p:nvSpPr>
            <p:spPr bwMode="auto">
              <a:xfrm>
                <a:off x="4257" y="1570"/>
                <a:ext cx="5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0" name="Rectangle 409"/>
              <p:cNvSpPr>
                <a:spLocks noChangeArrowheads="1"/>
              </p:cNvSpPr>
              <p:nvPr/>
            </p:nvSpPr>
            <p:spPr bwMode="auto">
              <a:xfrm>
                <a:off x="4282" y="1570"/>
                <a:ext cx="7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Directors for Clinical Services,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1" name="Rectangle 410"/>
              <p:cNvSpPr>
                <a:spLocks noChangeArrowheads="1"/>
              </p:cNvSpPr>
              <p:nvPr/>
            </p:nvSpPr>
            <p:spPr bwMode="auto">
              <a:xfrm>
                <a:off x="4922" y="157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2" name="Rectangle 411"/>
              <p:cNvSpPr>
                <a:spLocks noChangeArrowheads="1"/>
              </p:cNvSpPr>
              <p:nvPr/>
            </p:nvSpPr>
            <p:spPr bwMode="auto">
              <a:xfrm>
                <a:off x="4935" y="1570"/>
                <a:ext cx="26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and Nurse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3" name="Rectangle 412"/>
              <p:cNvSpPr>
                <a:spLocks noChangeArrowheads="1"/>
              </p:cNvSpPr>
              <p:nvPr/>
            </p:nvSpPr>
            <p:spPr bwMode="auto">
              <a:xfrm>
                <a:off x="3050" y="1629"/>
                <a:ext cx="121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Managers who have management responsibilities for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4" name="Rectangle 413"/>
              <p:cNvSpPr>
                <a:spLocks noChangeArrowheads="1"/>
              </p:cNvSpPr>
              <p:nvPr/>
            </p:nvSpPr>
            <p:spPr bwMode="auto">
              <a:xfrm>
                <a:off x="4150" y="1629"/>
                <a:ext cx="29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participants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5" name="Rectangle 414"/>
              <p:cNvSpPr>
                <a:spLocks noChangeArrowheads="1"/>
              </p:cNvSpPr>
              <p:nvPr/>
            </p:nvSpPr>
            <p:spPr bwMode="auto">
              <a:xfrm>
                <a:off x="4402" y="1629"/>
                <a:ext cx="57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or areas involved.  Signa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6" name="Rectangle 415"/>
              <p:cNvSpPr>
                <a:spLocks noChangeArrowheads="1"/>
              </p:cNvSpPr>
              <p:nvPr/>
            </p:nvSpPr>
            <p:spPr bwMode="auto">
              <a:xfrm>
                <a:off x="4912" y="1629"/>
                <a:ext cx="23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tures 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7" name="Rectangle 416"/>
              <p:cNvSpPr>
                <a:spLocks noChangeArrowheads="1"/>
              </p:cNvSpPr>
              <p:nvPr/>
            </p:nvSpPr>
            <p:spPr bwMode="auto">
              <a:xfrm>
                <a:off x="3050" y="1688"/>
                <a:ext cx="223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required to document their reviews and give permission to conduct the research in their respective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8" name="Rectangle 417"/>
              <p:cNvSpPr>
                <a:spLocks noChangeArrowheads="1"/>
              </p:cNvSpPr>
              <p:nvPr/>
            </p:nvSpPr>
            <p:spPr bwMode="auto">
              <a:xfrm>
                <a:off x="3050" y="1747"/>
                <a:ext cx="219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area(s).  Research proposals will not be reviewed until all required signatures have been obtained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9" name="Rectangle 418"/>
              <p:cNvSpPr>
                <a:spLocks noChangeArrowheads="1"/>
              </p:cNvSpPr>
              <p:nvPr/>
            </p:nvSpPr>
            <p:spPr bwMode="auto">
              <a:xfrm>
                <a:off x="5048" y="174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0" name="Rectangle 419"/>
              <p:cNvSpPr>
                <a:spLocks noChangeArrowheads="1"/>
              </p:cNvSpPr>
              <p:nvPr/>
            </p:nvSpPr>
            <p:spPr bwMode="auto">
              <a:xfrm>
                <a:off x="5061" y="1747"/>
                <a:ext cx="11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and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1" name="Rectangle 420"/>
              <p:cNvSpPr>
                <a:spLocks noChangeArrowheads="1"/>
              </p:cNvSpPr>
              <p:nvPr/>
            </p:nvSpPr>
            <p:spPr bwMode="auto">
              <a:xfrm>
                <a:off x="3050" y="1806"/>
                <a:ext cx="22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received.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2" name="Rectangle 421"/>
              <p:cNvSpPr>
                <a:spLocks noChangeArrowheads="1"/>
              </p:cNvSpPr>
              <p:nvPr/>
            </p:nvSpPr>
            <p:spPr bwMode="auto">
              <a:xfrm>
                <a:off x="3237" y="1804"/>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3" name="Rectangle 422"/>
              <p:cNvSpPr>
                <a:spLocks noChangeArrowheads="1"/>
              </p:cNvSpPr>
              <p:nvPr/>
            </p:nvSpPr>
            <p:spPr bwMode="auto">
              <a:xfrm>
                <a:off x="3050" y="1865"/>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4" name="Rectangle 423"/>
              <p:cNvSpPr>
                <a:spLocks noChangeArrowheads="1"/>
              </p:cNvSpPr>
              <p:nvPr/>
            </p:nvSpPr>
            <p:spPr bwMode="auto">
              <a:xfrm>
                <a:off x="3050" y="1925"/>
                <a:ext cx="7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 understand that this protocol 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5" name="Rectangle 424"/>
              <p:cNvSpPr>
                <a:spLocks noChangeArrowheads="1"/>
              </p:cNvSpPr>
              <p:nvPr/>
            </p:nvSpPr>
            <p:spPr bwMode="auto">
              <a:xfrm>
                <a:off x="3695" y="1925"/>
                <a:ext cx="16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itled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6" name="Rectangle 425"/>
              <p:cNvSpPr>
                <a:spLocks noChangeArrowheads="1"/>
              </p:cNvSpPr>
              <p:nvPr/>
            </p:nvSpPr>
            <p:spPr bwMode="auto">
              <a:xfrm>
                <a:off x="3822"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7" name="Rectangle 426"/>
              <p:cNvSpPr>
                <a:spLocks noChangeArrowheads="1"/>
              </p:cNvSpPr>
              <p:nvPr/>
            </p:nvSpPr>
            <p:spPr bwMode="auto">
              <a:xfrm>
                <a:off x="3847"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8" name="Rectangle 427"/>
              <p:cNvSpPr>
                <a:spLocks noChangeArrowheads="1"/>
              </p:cNvSpPr>
              <p:nvPr/>
            </p:nvSpPr>
            <p:spPr bwMode="auto">
              <a:xfrm>
                <a:off x="3873"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9" name="Rectangle 428"/>
              <p:cNvSpPr>
                <a:spLocks noChangeArrowheads="1"/>
              </p:cNvSpPr>
              <p:nvPr/>
            </p:nvSpPr>
            <p:spPr bwMode="auto">
              <a:xfrm>
                <a:off x="3899"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0" name="Rectangle 429"/>
              <p:cNvSpPr>
                <a:spLocks noChangeArrowheads="1"/>
              </p:cNvSpPr>
              <p:nvPr/>
            </p:nvSpPr>
            <p:spPr bwMode="auto">
              <a:xfrm>
                <a:off x="392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1" name="Rectangle 430"/>
              <p:cNvSpPr>
                <a:spLocks noChangeArrowheads="1"/>
              </p:cNvSpPr>
              <p:nvPr/>
            </p:nvSpPr>
            <p:spPr bwMode="auto">
              <a:xfrm>
                <a:off x="3950" y="1925"/>
                <a:ext cx="54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will be conducted 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2" name="Rectangle 431"/>
              <p:cNvSpPr>
                <a:spLocks noChangeArrowheads="1"/>
              </p:cNvSpPr>
              <p:nvPr/>
            </p:nvSpPr>
            <p:spPr bwMode="auto">
              <a:xfrm>
                <a:off x="4428"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3" name="Rectangle 432"/>
              <p:cNvSpPr>
                <a:spLocks noChangeArrowheads="1"/>
              </p:cNvSpPr>
              <p:nvPr/>
            </p:nvSpPr>
            <p:spPr bwMode="auto">
              <a:xfrm>
                <a:off x="4454"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4" name="Rectangle 433"/>
              <p:cNvSpPr>
                <a:spLocks noChangeArrowheads="1"/>
              </p:cNvSpPr>
              <p:nvPr/>
            </p:nvSpPr>
            <p:spPr bwMode="auto">
              <a:xfrm>
                <a:off x="4479"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5" name="Rectangle 434"/>
              <p:cNvSpPr>
                <a:spLocks noChangeArrowheads="1"/>
              </p:cNvSpPr>
              <p:nvPr/>
            </p:nvSpPr>
            <p:spPr bwMode="auto">
              <a:xfrm>
                <a:off x="450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6" name="Rectangle 435"/>
              <p:cNvSpPr>
                <a:spLocks noChangeArrowheads="1"/>
              </p:cNvSpPr>
              <p:nvPr/>
            </p:nvSpPr>
            <p:spPr bwMode="auto">
              <a:xfrm>
                <a:off x="4531"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7" name="Rectangle 436"/>
              <p:cNvSpPr>
                <a:spLocks noChangeArrowheads="1"/>
              </p:cNvSpPr>
              <p:nvPr/>
            </p:nvSpPr>
            <p:spPr bwMode="auto">
              <a:xfrm>
                <a:off x="4557"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8" name="Rectangle 437"/>
              <p:cNvSpPr>
                <a:spLocks noChangeArrowheads="1"/>
              </p:cNvSpPr>
              <p:nvPr/>
            </p:nvSpPr>
            <p:spPr bwMode="auto">
              <a:xfrm>
                <a:off x="4570" y="1925"/>
                <a:ext cx="31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(clinical area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9" name="Rectangle 438"/>
              <p:cNvSpPr>
                <a:spLocks noChangeArrowheads="1"/>
              </p:cNvSpPr>
              <p:nvPr/>
            </p:nvSpPr>
            <p:spPr bwMode="auto">
              <a:xfrm>
                <a:off x="4837" y="1925"/>
                <a:ext cx="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0" name="Rectangle 439"/>
              <p:cNvSpPr>
                <a:spLocks noChangeArrowheads="1"/>
              </p:cNvSpPr>
              <p:nvPr/>
            </p:nvSpPr>
            <p:spPr bwMode="auto">
              <a:xfrm>
                <a:off x="4892" y="1925"/>
                <a:ext cx="12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by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1" name="Rectangle 440"/>
              <p:cNvSpPr>
                <a:spLocks noChangeArrowheads="1"/>
              </p:cNvSpPr>
              <p:nvPr/>
            </p:nvSpPr>
            <p:spPr bwMode="auto">
              <a:xfrm>
                <a:off x="498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2" name="Rectangle 441"/>
              <p:cNvSpPr>
                <a:spLocks noChangeArrowheads="1"/>
              </p:cNvSpPr>
              <p:nvPr/>
            </p:nvSpPr>
            <p:spPr bwMode="auto">
              <a:xfrm>
                <a:off x="5011"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3" name="Rectangle 442"/>
              <p:cNvSpPr>
                <a:spLocks noChangeArrowheads="1"/>
              </p:cNvSpPr>
              <p:nvPr/>
            </p:nvSpPr>
            <p:spPr bwMode="auto">
              <a:xfrm>
                <a:off x="5037"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4" name="Rectangle 443"/>
              <p:cNvSpPr>
                <a:spLocks noChangeArrowheads="1"/>
              </p:cNvSpPr>
              <p:nvPr/>
            </p:nvSpPr>
            <p:spPr bwMode="auto">
              <a:xfrm>
                <a:off x="5063"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5" name="Rectangle 444"/>
              <p:cNvSpPr>
                <a:spLocks noChangeArrowheads="1"/>
              </p:cNvSpPr>
              <p:nvPr/>
            </p:nvSpPr>
            <p:spPr bwMode="auto">
              <a:xfrm>
                <a:off x="5089"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6" name="Rectangle 445"/>
              <p:cNvSpPr>
                <a:spLocks noChangeArrowheads="1"/>
              </p:cNvSpPr>
              <p:nvPr/>
            </p:nvSpPr>
            <p:spPr bwMode="auto">
              <a:xfrm>
                <a:off x="511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7" name="Rectangle 446"/>
              <p:cNvSpPr>
                <a:spLocks noChangeArrowheads="1"/>
              </p:cNvSpPr>
              <p:nvPr/>
            </p:nvSpPr>
            <p:spPr bwMode="auto">
              <a:xfrm>
                <a:off x="3822" y="1975"/>
                <a:ext cx="128"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8" name="Rectangle 447"/>
              <p:cNvSpPr>
                <a:spLocks noChangeArrowheads="1"/>
              </p:cNvSpPr>
              <p:nvPr/>
            </p:nvSpPr>
            <p:spPr bwMode="auto">
              <a:xfrm>
                <a:off x="4428" y="1975"/>
                <a:ext cx="129"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9" name="Rectangle 448"/>
              <p:cNvSpPr>
                <a:spLocks noChangeArrowheads="1"/>
              </p:cNvSpPr>
              <p:nvPr/>
            </p:nvSpPr>
            <p:spPr bwMode="auto">
              <a:xfrm>
                <a:off x="4985" y="1975"/>
                <a:ext cx="130"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0" name="Rectangle 449"/>
              <p:cNvSpPr>
                <a:spLocks noChangeArrowheads="1"/>
              </p:cNvSpPr>
              <p:nvPr/>
            </p:nvSpPr>
            <p:spPr bwMode="auto">
              <a:xfrm>
                <a:off x="3050" y="1984"/>
                <a:ext cx="116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(Principal Investigator).  The project purpose is to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1" name="Rectangle 450"/>
              <p:cNvSpPr>
                <a:spLocks noChangeArrowheads="1"/>
              </p:cNvSpPr>
              <p:nvPr/>
            </p:nvSpPr>
            <p:spPr bwMode="auto">
              <a:xfrm>
                <a:off x="4091"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2" name="Rectangle 451"/>
              <p:cNvSpPr>
                <a:spLocks noChangeArrowheads="1"/>
              </p:cNvSpPr>
              <p:nvPr/>
            </p:nvSpPr>
            <p:spPr bwMode="auto">
              <a:xfrm>
                <a:off x="4117"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3" name="Rectangle 452"/>
              <p:cNvSpPr>
                <a:spLocks noChangeArrowheads="1"/>
              </p:cNvSpPr>
              <p:nvPr/>
            </p:nvSpPr>
            <p:spPr bwMode="auto">
              <a:xfrm>
                <a:off x="4143"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4" name="Rectangle 453"/>
              <p:cNvSpPr>
                <a:spLocks noChangeArrowheads="1"/>
              </p:cNvSpPr>
              <p:nvPr/>
            </p:nvSpPr>
            <p:spPr bwMode="auto">
              <a:xfrm>
                <a:off x="4168"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5" name="Rectangle 454"/>
              <p:cNvSpPr>
                <a:spLocks noChangeArrowheads="1"/>
              </p:cNvSpPr>
              <p:nvPr/>
            </p:nvSpPr>
            <p:spPr bwMode="auto">
              <a:xfrm>
                <a:off x="419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6" name="Rectangle 455"/>
              <p:cNvSpPr>
                <a:spLocks noChangeArrowheads="1"/>
              </p:cNvSpPr>
              <p:nvPr/>
            </p:nvSpPr>
            <p:spPr bwMode="auto">
              <a:xfrm>
                <a:off x="4220" y="1984"/>
                <a:ext cx="6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7" name="Rectangle 456"/>
              <p:cNvSpPr>
                <a:spLocks noChangeArrowheads="1"/>
              </p:cNvSpPr>
              <p:nvPr/>
            </p:nvSpPr>
            <p:spPr bwMode="auto">
              <a:xfrm>
                <a:off x="4258"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8" name="Rectangle 457"/>
              <p:cNvSpPr>
                <a:spLocks noChangeArrowheads="1"/>
              </p:cNvSpPr>
              <p:nvPr/>
            </p:nvSpPr>
            <p:spPr bwMode="auto">
              <a:xfrm>
                <a:off x="428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9" name="Rectangle 458"/>
              <p:cNvSpPr>
                <a:spLocks noChangeArrowheads="1"/>
              </p:cNvSpPr>
              <p:nvPr/>
            </p:nvSpPr>
            <p:spPr bwMode="auto">
              <a:xfrm>
                <a:off x="4310"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0" name="Rectangle 459"/>
              <p:cNvSpPr>
                <a:spLocks noChangeArrowheads="1"/>
              </p:cNvSpPr>
              <p:nvPr/>
            </p:nvSpPr>
            <p:spPr bwMode="auto">
              <a:xfrm>
                <a:off x="4335"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1" name="Rectangle 460"/>
              <p:cNvSpPr>
                <a:spLocks noChangeArrowheads="1"/>
              </p:cNvSpPr>
              <p:nvPr/>
            </p:nvSpPr>
            <p:spPr bwMode="auto">
              <a:xfrm>
                <a:off x="4361"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2" name="Rectangle 461"/>
              <p:cNvSpPr>
                <a:spLocks noChangeArrowheads="1"/>
              </p:cNvSpPr>
              <p:nvPr/>
            </p:nvSpPr>
            <p:spPr bwMode="auto">
              <a:xfrm>
                <a:off x="4387"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3" name="Rectangle 462"/>
              <p:cNvSpPr>
                <a:spLocks noChangeArrowheads="1"/>
              </p:cNvSpPr>
              <p:nvPr/>
            </p:nvSpPr>
            <p:spPr bwMode="auto">
              <a:xfrm>
                <a:off x="4400" y="1984"/>
                <a:ext cx="11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4" name="Rectangle 463"/>
              <p:cNvSpPr>
                <a:spLocks noChangeArrowheads="1"/>
              </p:cNvSpPr>
              <p:nvPr/>
            </p:nvSpPr>
            <p:spPr bwMode="auto">
              <a:xfrm>
                <a:off x="4484" y="1984"/>
                <a:ext cx="2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participants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5" name="Rectangle 464"/>
              <p:cNvSpPr>
                <a:spLocks noChangeArrowheads="1"/>
              </p:cNvSpPr>
              <p:nvPr/>
            </p:nvSpPr>
            <p:spPr bwMode="auto">
              <a:xfrm>
                <a:off x="472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6" name="Rectangle 465"/>
              <p:cNvSpPr>
                <a:spLocks noChangeArrowheads="1"/>
              </p:cNvSpPr>
              <p:nvPr/>
            </p:nvSpPr>
            <p:spPr bwMode="auto">
              <a:xfrm>
                <a:off x="4737" y="1984"/>
                <a:ext cx="13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with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7" name="Rectangle 466"/>
              <p:cNvSpPr>
                <a:spLocks noChangeArrowheads="1"/>
              </p:cNvSpPr>
              <p:nvPr/>
            </p:nvSpPr>
            <p:spPr bwMode="auto">
              <a:xfrm>
                <a:off x="4841"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8" name="Rectangle 467"/>
              <p:cNvSpPr>
                <a:spLocks noChangeArrowheads="1"/>
              </p:cNvSpPr>
              <p:nvPr/>
            </p:nvSpPr>
            <p:spPr bwMode="auto">
              <a:xfrm>
                <a:off x="4867"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9" name="Rectangle 468"/>
              <p:cNvSpPr>
                <a:spLocks noChangeArrowheads="1"/>
              </p:cNvSpPr>
              <p:nvPr/>
            </p:nvSpPr>
            <p:spPr bwMode="auto">
              <a:xfrm>
                <a:off x="4892"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0" name="Rectangle 469"/>
              <p:cNvSpPr>
                <a:spLocks noChangeArrowheads="1"/>
              </p:cNvSpPr>
              <p:nvPr/>
            </p:nvSpPr>
            <p:spPr bwMode="auto">
              <a:xfrm>
                <a:off x="4918"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1" name="Rectangle 470"/>
              <p:cNvSpPr>
                <a:spLocks noChangeArrowheads="1"/>
              </p:cNvSpPr>
              <p:nvPr/>
            </p:nvSpPr>
            <p:spPr bwMode="auto">
              <a:xfrm>
                <a:off x="494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2" name="Rectangle 471"/>
              <p:cNvSpPr>
                <a:spLocks noChangeArrowheads="1"/>
              </p:cNvSpPr>
              <p:nvPr/>
            </p:nvSpPr>
            <p:spPr bwMode="auto">
              <a:xfrm>
                <a:off x="4970"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3" name="Rectangle 472"/>
              <p:cNvSpPr>
                <a:spLocks noChangeArrowheads="1"/>
              </p:cNvSpPr>
              <p:nvPr/>
            </p:nvSpPr>
            <p:spPr bwMode="auto">
              <a:xfrm>
                <a:off x="4982" y="1984"/>
                <a:ext cx="1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will be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4" name="Rectangle 473"/>
              <p:cNvSpPr>
                <a:spLocks noChangeArrowheads="1"/>
              </p:cNvSpPr>
              <p:nvPr/>
            </p:nvSpPr>
            <p:spPr bwMode="auto">
              <a:xfrm>
                <a:off x="4091" y="2035"/>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5" name="Rectangle 474"/>
              <p:cNvSpPr>
                <a:spLocks noChangeArrowheads="1"/>
              </p:cNvSpPr>
              <p:nvPr/>
            </p:nvSpPr>
            <p:spPr bwMode="auto">
              <a:xfrm>
                <a:off x="4258" y="2035"/>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6" name="Rectangle 475"/>
              <p:cNvSpPr>
                <a:spLocks noChangeArrowheads="1"/>
              </p:cNvSpPr>
              <p:nvPr/>
            </p:nvSpPr>
            <p:spPr bwMode="auto">
              <a:xfrm>
                <a:off x="4841" y="2035"/>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7" name="Rectangle 476"/>
              <p:cNvSpPr>
                <a:spLocks noChangeArrowheads="1"/>
              </p:cNvSpPr>
              <p:nvPr/>
            </p:nvSpPr>
            <p:spPr bwMode="auto">
              <a:xfrm>
                <a:off x="3050" y="2043"/>
                <a:ext cx="24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enrolled.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8" name="Rectangle 477"/>
              <p:cNvSpPr>
                <a:spLocks noChangeArrowheads="1"/>
              </p:cNvSpPr>
              <p:nvPr/>
            </p:nvSpPr>
            <p:spPr bwMode="auto">
              <a:xfrm>
                <a:off x="3257" y="2043"/>
                <a:ext cx="29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UIHC Depa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9" name="Rectangle 478"/>
              <p:cNvSpPr>
                <a:spLocks noChangeArrowheads="1"/>
              </p:cNvSpPr>
              <p:nvPr/>
            </p:nvSpPr>
            <p:spPr bwMode="auto">
              <a:xfrm>
                <a:off x="3504" y="2043"/>
                <a:ext cx="102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rtment of Nursing Services and Patient Care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0" name="Rectangle 479"/>
              <p:cNvSpPr>
                <a:spLocks noChangeArrowheads="1"/>
              </p:cNvSpPr>
              <p:nvPr/>
            </p:nvSpPr>
            <p:spPr bwMode="auto">
              <a:xfrm>
                <a:off x="4425" y="2043"/>
                <a:ext cx="77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staff will participate in this study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1" name="Rectangle 480"/>
              <p:cNvSpPr>
                <a:spLocks noChangeArrowheads="1"/>
              </p:cNvSpPr>
              <p:nvPr/>
            </p:nvSpPr>
            <p:spPr bwMode="auto">
              <a:xfrm>
                <a:off x="5117" y="2043"/>
                <a:ext cx="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2" name="Rectangle 481"/>
              <p:cNvSpPr>
                <a:spLocks noChangeArrowheads="1"/>
              </p:cNvSpPr>
              <p:nvPr/>
            </p:nvSpPr>
            <p:spPr bwMode="auto">
              <a:xfrm>
                <a:off x="3050" y="2102"/>
                <a:ext cx="38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indicated above.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3" name="Rectangle 482"/>
              <p:cNvSpPr>
                <a:spLocks noChangeArrowheads="1"/>
              </p:cNvSpPr>
              <p:nvPr/>
            </p:nvSpPr>
            <p:spPr bwMode="auto">
              <a:xfrm>
                <a:off x="3387" y="210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4" name="Rectangle 483"/>
              <p:cNvSpPr>
                <a:spLocks noChangeArrowheads="1"/>
              </p:cNvSpPr>
              <p:nvPr/>
            </p:nvSpPr>
            <p:spPr bwMode="auto">
              <a:xfrm>
                <a:off x="3050" y="216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5" name="Rectangle 484"/>
              <p:cNvSpPr>
                <a:spLocks noChangeArrowheads="1"/>
              </p:cNvSpPr>
              <p:nvPr/>
            </p:nvSpPr>
            <p:spPr bwMode="auto">
              <a:xfrm>
                <a:off x="3050" y="2220"/>
                <a:ext cx="20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Funding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6" name="Rectangle 485"/>
              <p:cNvSpPr>
                <a:spLocks noChangeArrowheads="1"/>
              </p:cNvSpPr>
              <p:nvPr/>
            </p:nvSpPr>
            <p:spPr bwMode="auto">
              <a:xfrm>
                <a:off x="3221" y="2220"/>
                <a:ext cx="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7" name="Rectangle 486"/>
              <p:cNvSpPr>
                <a:spLocks noChangeArrowheads="1"/>
              </p:cNvSpPr>
              <p:nvPr/>
            </p:nvSpPr>
            <p:spPr bwMode="auto">
              <a:xfrm>
                <a:off x="3236" y="22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8" name="Rectangle 487"/>
              <p:cNvSpPr>
                <a:spLocks noChangeArrowheads="1"/>
              </p:cNvSpPr>
              <p:nvPr/>
            </p:nvSpPr>
            <p:spPr bwMode="auto">
              <a:xfrm>
                <a:off x="3050" y="2271"/>
                <a:ext cx="17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9" name="Rectangle 488"/>
              <p:cNvSpPr>
                <a:spLocks noChangeArrowheads="1"/>
              </p:cNvSpPr>
              <p:nvPr/>
            </p:nvSpPr>
            <p:spPr bwMode="auto">
              <a:xfrm>
                <a:off x="3056" y="2299"/>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00" name="Rectangle 489"/>
              <p:cNvSpPr>
                <a:spLocks noChangeArrowheads="1"/>
              </p:cNvSpPr>
              <p:nvPr/>
            </p:nvSpPr>
            <p:spPr bwMode="auto">
              <a:xfrm>
                <a:off x="3105" y="2295"/>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1" name="Rectangle 490"/>
              <p:cNvSpPr>
                <a:spLocks noChangeArrowheads="1"/>
              </p:cNvSpPr>
              <p:nvPr/>
            </p:nvSpPr>
            <p:spPr bwMode="auto">
              <a:xfrm>
                <a:off x="3117" y="229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2" name="Rectangle 491"/>
              <p:cNvSpPr>
                <a:spLocks noChangeArrowheads="1"/>
              </p:cNvSpPr>
              <p:nvPr/>
            </p:nvSpPr>
            <p:spPr bwMode="auto">
              <a:xfrm>
                <a:off x="3130" y="229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3" name="Rectangle 492"/>
              <p:cNvSpPr>
                <a:spLocks noChangeArrowheads="1"/>
              </p:cNvSpPr>
              <p:nvPr/>
            </p:nvSpPr>
            <p:spPr bwMode="auto">
              <a:xfrm>
                <a:off x="3147" y="2292"/>
                <a:ext cx="5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 name="Rectangle 493"/>
              <p:cNvSpPr>
                <a:spLocks noChangeArrowheads="1"/>
              </p:cNvSpPr>
              <p:nvPr/>
            </p:nvSpPr>
            <p:spPr bwMode="auto">
              <a:xfrm>
                <a:off x="3176" y="2292"/>
                <a:ext cx="26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understand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5" name="Rectangle 494"/>
              <p:cNvSpPr>
                <a:spLocks noChangeArrowheads="1"/>
              </p:cNvSpPr>
              <p:nvPr/>
            </p:nvSpPr>
            <p:spPr bwMode="auto">
              <a:xfrm>
                <a:off x="3402" y="229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6" name="Rectangle 495"/>
              <p:cNvSpPr>
                <a:spLocks noChangeArrowheads="1"/>
              </p:cNvSpPr>
              <p:nvPr/>
            </p:nvSpPr>
            <p:spPr bwMode="auto">
              <a:xfrm>
                <a:off x="3415" y="2292"/>
                <a:ext cx="188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that this study provides funding to the Department of Nursing Services and Patient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7" name="Rectangle 496"/>
              <p:cNvSpPr>
                <a:spLocks noChangeArrowheads="1"/>
              </p:cNvSpPr>
              <p:nvPr/>
            </p:nvSpPr>
            <p:spPr bwMode="auto">
              <a:xfrm>
                <a:off x="3147" y="2351"/>
                <a:ext cx="22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Care for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8" name="Rectangle 497"/>
              <p:cNvSpPr>
                <a:spLocks noChangeArrowheads="1"/>
              </p:cNvSpPr>
              <p:nvPr/>
            </p:nvSpPr>
            <p:spPr bwMode="auto">
              <a:xfrm>
                <a:off x="3329"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9" name="Rectangle 498"/>
              <p:cNvSpPr>
                <a:spLocks noChangeArrowheads="1"/>
              </p:cNvSpPr>
              <p:nvPr/>
            </p:nvSpPr>
            <p:spPr bwMode="auto">
              <a:xfrm>
                <a:off x="3355"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0" name="Rectangle 499"/>
              <p:cNvSpPr>
                <a:spLocks noChangeArrowheads="1"/>
              </p:cNvSpPr>
              <p:nvPr/>
            </p:nvSpPr>
            <p:spPr bwMode="auto">
              <a:xfrm>
                <a:off x="3380"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1" name="Rectangle 500"/>
              <p:cNvSpPr>
                <a:spLocks noChangeArrowheads="1"/>
              </p:cNvSpPr>
              <p:nvPr/>
            </p:nvSpPr>
            <p:spPr bwMode="auto">
              <a:xfrm>
                <a:off x="3406"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2" name="Rectangle 501"/>
              <p:cNvSpPr>
                <a:spLocks noChangeArrowheads="1"/>
              </p:cNvSpPr>
              <p:nvPr/>
            </p:nvSpPr>
            <p:spPr bwMode="auto">
              <a:xfrm>
                <a:off x="3432"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3" name="Rectangle 502"/>
              <p:cNvSpPr>
                <a:spLocks noChangeArrowheads="1"/>
              </p:cNvSpPr>
              <p:nvPr/>
            </p:nvSpPr>
            <p:spPr bwMode="auto">
              <a:xfrm>
                <a:off x="3458" y="2351"/>
                <a:ext cx="68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The funding is provided by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4" name="Rectangle 503"/>
              <p:cNvSpPr>
                <a:spLocks noChangeArrowheads="1"/>
              </p:cNvSpPr>
              <p:nvPr/>
            </p:nvSpPr>
            <p:spPr bwMode="auto">
              <a:xfrm>
                <a:off x="4069"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5" name="Rectangle 504"/>
              <p:cNvSpPr>
                <a:spLocks noChangeArrowheads="1"/>
              </p:cNvSpPr>
              <p:nvPr/>
            </p:nvSpPr>
            <p:spPr bwMode="auto">
              <a:xfrm>
                <a:off x="4095"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6" name="Rectangle 505"/>
              <p:cNvSpPr>
                <a:spLocks noChangeArrowheads="1"/>
              </p:cNvSpPr>
              <p:nvPr/>
            </p:nvSpPr>
            <p:spPr bwMode="auto">
              <a:xfrm>
                <a:off x="4120"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7" name="Rectangle 506"/>
              <p:cNvSpPr>
                <a:spLocks noChangeArrowheads="1"/>
              </p:cNvSpPr>
              <p:nvPr/>
            </p:nvSpPr>
            <p:spPr bwMode="auto">
              <a:xfrm>
                <a:off x="4146"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8" name="Rectangle 507"/>
              <p:cNvSpPr>
                <a:spLocks noChangeArrowheads="1"/>
              </p:cNvSpPr>
              <p:nvPr/>
            </p:nvSpPr>
            <p:spPr bwMode="auto">
              <a:xfrm>
                <a:off x="4172"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9" name="Rectangle 508"/>
              <p:cNvSpPr>
                <a:spLocks noChangeArrowheads="1"/>
              </p:cNvSpPr>
              <p:nvPr/>
            </p:nvSpPr>
            <p:spPr bwMode="auto">
              <a:xfrm>
                <a:off x="4198"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0" name="Rectangle 509"/>
              <p:cNvSpPr>
                <a:spLocks noChangeArrowheads="1"/>
              </p:cNvSpPr>
              <p:nvPr/>
            </p:nvSpPr>
            <p:spPr bwMode="auto">
              <a:xfrm>
                <a:off x="4211"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1" name="Rectangle 510"/>
              <p:cNvSpPr>
                <a:spLocks noChangeArrowheads="1"/>
              </p:cNvSpPr>
              <p:nvPr/>
            </p:nvSpPr>
            <p:spPr bwMode="auto">
              <a:xfrm>
                <a:off x="3329" y="2402"/>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2" name="Rectangle 511"/>
              <p:cNvSpPr>
                <a:spLocks noChangeArrowheads="1"/>
              </p:cNvSpPr>
              <p:nvPr/>
            </p:nvSpPr>
            <p:spPr bwMode="auto">
              <a:xfrm>
                <a:off x="4069" y="2402"/>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3" name="Rectangle 512"/>
              <p:cNvSpPr>
                <a:spLocks noChangeArrowheads="1"/>
              </p:cNvSpPr>
              <p:nvPr/>
            </p:nvSpPr>
            <p:spPr bwMode="auto">
              <a:xfrm>
                <a:off x="3056" y="2430"/>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24" name="Rectangle 513"/>
              <p:cNvSpPr>
                <a:spLocks noChangeArrowheads="1"/>
              </p:cNvSpPr>
              <p:nvPr/>
            </p:nvSpPr>
            <p:spPr bwMode="auto">
              <a:xfrm>
                <a:off x="3105" y="2426"/>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5" name="Rectangle 514"/>
              <p:cNvSpPr>
                <a:spLocks noChangeArrowheads="1"/>
              </p:cNvSpPr>
              <p:nvPr/>
            </p:nvSpPr>
            <p:spPr bwMode="auto">
              <a:xfrm>
                <a:off x="3117"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6" name="Rectangle 515"/>
              <p:cNvSpPr>
                <a:spLocks noChangeArrowheads="1"/>
              </p:cNvSpPr>
              <p:nvPr/>
            </p:nvSpPr>
            <p:spPr bwMode="auto">
              <a:xfrm>
                <a:off x="3130"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7" name="Rectangle 516"/>
              <p:cNvSpPr>
                <a:spLocks noChangeArrowheads="1"/>
              </p:cNvSpPr>
              <p:nvPr/>
            </p:nvSpPr>
            <p:spPr bwMode="auto">
              <a:xfrm>
                <a:off x="3147" y="2423"/>
                <a:ext cx="4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 understand that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8" name="Rectangle 517"/>
              <p:cNvSpPr>
                <a:spLocks noChangeArrowheads="1"/>
              </p:cNvSpPr>
              <p:nvPr/>
            </p:nvSpPr>
            <p:spPr bwMode="auto">
              <a:xfrm>
                <a:off x="3505" y="2423"/>
                <a:ext cx="7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9" name="Rectangle 518"/>
              <p:cNvSpPr>
                <a:spLocks noChangeArrowheads="1"/>
              </p:cNvSpPr>
              <p:nvPr/>
            </p:nvSpPr>
            <p:spPr bwMode="auto">
              <a:xfrm>
                <a:off x="3556"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0" name="Rectangle 519"/>
              <p:cNvSpPr>
                <a:spLocks noChangeArrowheads="1"/>
              </p:cNvSpPr>
              <p:nvPr/>
            </p:nvSpPr>
            <p:spPr bwMode="auto">
              <a:xfrm>
                <a:off x="3569" y="2423"/>
                <a:ext cx="59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funding is being provided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1" name="Rectangle 520"/>
              <p:cNvSpPr>
                <a:spLocks noChangeArrowheads="1"/>
              </p:cNvSpPr>
              <p:nvPr/>
            </p:nvSpPr>
            <p:spPr bwMode="auto">
              <a:xfrm>
                <a:off x="4099"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2" name="Rectangle 521"/>
              <p:cNvSpPr>
                <a:spLocks noChangeArrowheads="1"/>
              </p:cNvSpPr>
              <p:nvPr/>
            </p:nvSpPr>
            <p:spPr bwMode="auto">
              <a:xfrm>
                <a:off x="3505" y="24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3" name="Rectangle 522"/>
              <p:cNvSpPr>
                <a:spLocks noChangeArrowheads="1"/>
              </p:cNvSpPr>
              <p:nvPr/>
            </p:nvSpPr>
            <p:spPr bwMode="auto">
              <a:xfrm>
                <a:off x="3056" y="2502"/>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34" name="Rectangle 523"/>
              <p:cNvSpPr>
                <a:spLocks noChangeArrowheads="1"/>
              </p:cNvSpPr>
              <p:nvPr/>
            </p:nvSpPr>
            <p:spPr bwMode="auto">
              <a:xfrm>
                <a:off x="3105" y="2498"/>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5" name="Rectangle 524"/>
              <p:cNvSpPr>
                <a:spLocks noChangeArrowheads="1"/>
              </p:cNvSpPr>
              <p:nvPr/>
            </p:nvSpPr>
            <p:spPr bwMode="auto">
              <a:xfrm>
                <a:off x="3117" y="249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6" name="Rectangle 525"/>
              <p:cNvSpPr>
                <a:spLocks noChangeArrowheads="1"/>
              </p:cNvSpPr>
              <p:nvPr/>
            </p:nvSpPr>
            <p:spPr bwMode="auto">
              <a:xfrm>
                <a:off x="3130" y="249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7" name="Rectangle 526"/>
              <p:cNvSpPr>
                <a:spLocks noChangeArrowheads="1"/>
              </p:cNvSpPr>
              <p:nvPr/>
            </p:nvSpPr>
            <p:spPr bwMode="auto">
              <a:xfrm>
                <a:off x="3147" y="2495"/>
                <a:ext cx="130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Reimbursement funding for training of unit nursing staff.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8" name="Rectangle 527"/>
              <p:cNvSpPr>
                <a:spLocks noChangeArrowheads="1"/>
              </p:cNvSpPr>
              <p:nvPr/>
            </p:nvSpPr>
            <p:spPr bwMode="auto">
              <a:xfrm>
                <a:off x="4324" y="249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9" name="Rectangle 528"/>
              <p:cNvSpPr>
                <a:spLocks noChangeArrowheads="1"/>
              </p:cNvSpPr>
              <p:nvPr/>
            </p:nvSpPr>
            <p:spPr bwMode="auto">
              <a:xfrm>
                <a:off x="3050" y="256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0" name="Rectangle 529"/>
              <p:cNvSpPr>
                <a:spLocks noChangeArrowheads="1"/>
              </p:cNvSpPr>
              <p:nvPr/>
            </p:nvSpPr>
            <p:spPr bwMode="auto">
              <a:xfrm>
                <a:off x="3050" y="2626"/>
                <a:ext cx="47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Required Signatures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1" name="Rectangle 530"/>
              <p:cNvSpPr>
                <a:spLocks noChangeArrowheads="1"/>
              </p:cNvSpPr>
              <p:nvPr/>
            </p:nvSpPr>
            <p:spPr bwMode="auto">
              <a:xfrm>
                <a:off x="3468" y="2626"/>
                <a:ext cx="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2" name="Rectangle 531"/>
              <p:cNvSpPr>
                <a:spLocks noChangeArrowheads="1"/>
              </p:cNvSpPr>
              <p:nvPr/>
            </p:nvSpPr>
            <p:spPr bwMode="auto">
              <a:xfrm>
                <a:off x="3483" y="262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3" name="Rectangle 532"/>
              <p:cNvSpPr>
                <a:spLocks noChangeArrowheads="1"/>
              </p:cNvSpPr>
              <p:nvPr/>
            </p:nvSpPr>
            <p:spPr bwMode="auto">
              <a:xfrm>
                <a:off x="3050" y="2677"/>
                <a:ext cx="43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4" name="Rectangle 533"/>
              <p:cNvSpPr>
                <a:spLocks noChangeArrowheads="1"/>
              </p:cNvSpPr>
              <p:nvPr/>
            </p:nvSpPr>
            <p:spPr bwMode="auto">
              <a:xfrm>
                <a:off x="3050" y="26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5" name="Rectangle 534"/>
              <p:cNvSpPr>
                <a:spLocks noChangeArrowheads="1"/>
              </p:cNvSpPr>
              <p:nvPr/>
            </p:nvSpPr>
            <p:spPr bwMode="auto">
              <a:xfrm>
                <a:off x="3050" y="274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6" name="Rectangle 535"/>
              <p:cNvSpPr>
                <a:spLocks noChangeArrowheads="1"/>
              </p:cNvSpPr>
              <p:nvPr/>
            </p:nvSpPr>
            <p:spPr bwMode="auto">
              <a:xfrm>
                <a:off x="4053" y="274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7" name="Rectangle 536"/>
              <p:cNvSpPr>
                <a:spLocks noChangeArrowheads="1"/>
              </p:cNvSpPr>
              <p:nvPr/>
            </p:nvSpPr>
            <p:spPr bwMode="auto">
              <a:xfrm>
                <a:off x="4111" y="274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8" name="Rectangle 537"/>
              <p:cNvSpPr>
                <a:spLocks noChangeArrowheads="1"/>
              </p:cNvSpPr>
              <p:nvPr/>
            </p:nvSpPr>
            <p:spPr bwMode="auto">
              <a:xfrm>
                <a:off x="3050" y="2857"/>
                <a:ext cx="69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Director for Clinical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9" name="Rectangle 538"/>
              <p:cNvSpPr>
                <a:spLocks noChangeArrowheads="1"/>
              </p:cNvSpPr>
              <p:nvPr/>
            </p:nvSpPr>
            <p:spPr bwMode="auto">
              <a:xfrm>
                <a:off x="3670" y="2857"/>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Specified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0" name="Rectangle 539"/>
              <p:cNvSpPr>
                <a:spLocks noChangeArrowheads="1"/>
              </p:cNvSpPr>
              <p:nvPr/>
            </p:nvSpPr>
            <p:spPr bwMode="auto">
              <a:xfrm>
                <a:off x="3050" y="2917"/>
                <a:ext cx="52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1" name="Rectangle 540"/>
              <p:cNvSpPr>
                <a:spLocks noChangeArrowheads="1"/>
              </p:cNvSpPr>
              <p:nvPr/>
            </p:nvSpPr>
            <p:spPr bwMode="auto">
              <a:xfrm>
                <a:off x="3512" y="291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2" name="Rectangle 541"/>
              <p:cNvSpPr>
                <a:spLocks noChangeArrowheads="1"/>
              </p:cNvSpPr>
              <p:nvPr/>
            </p:nvSpPr>
            <p:spPr bwMode="auto">
              <a:xfrm>
                <a:off x="4053" y="285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3" name="Rectangle 542"/>
              <p:cNvSpPr>
                <a:spLocks noChangeArrowheads="1"/>
              </p:cNvSpPr>
              <p:nvPr/>
            </p:nvSpPr>
            <p:spPr bwMode="auto">
              <a:xfrm>
                <a:off x="4111" y="2857"/>
                <a:ext cx="88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for Specified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4" name="Rectangle 543"/>
              <p:cNvSpPr>
                <a:spLocks noChangeArrowheads="1"/>
              </p:cNvSpPr>
              <p:nvPr/>
            </p:nvSpPr>
            <p:spPr bwMode="auto">
              <a:xfrm>
                <a:off x="4111" y="2917"/>
                <a:ext cx="3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5" name="Rectangle 544"/>
              <p:cNvSpPr>
                <a:spLocks noChangeArrowheads="1"/>
              </p:cNvSpPr>
              <p:nvPr/>
            </p:nvSpPr>
            <p:spPr bwMode="auto">
              <a:xfrm>
                <a:off x="4394" y="291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6" name="Rectangle 545"/>
              <p:cNvSpPr>
                <a:spLocks noChangeArrowheads="1"/>
              </p:cNvSpPr>
              <p:nvPr/>
            </p:nvSpPr>
            <p:spPr bwMode="auto">
              <a:xfrm>
                <a:off x="3027" y="2854"/>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7" name="Rectangle 546"/>
              <p:cNvSpPr>
                <a:spLocks noChangeArrowheads="1"/>
              </p:cNvSpPr>
              <p:nvPr/>
            </p:nvSpPr>
            <p:spPr bwMode="auto">
              <a:xfrm>
                <a:off x="4088" y="2854"/>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8" name="Rectangle 547"/>
              <p:cNvSpPr>
                <a:spLocks noChangeArrowheads="1"/>
              </p:cNvSpPr>
              <p:nvPr/>
            </p:nvSpPr>
            <p:spPr bwMode="auto">
              <a:xfrm>
                <a:off x="3050" y="297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9" name="Rectangle 548"/>
              <p:cNvSpPr>
                <a:spLocks noChangeArrowheads="1"/>
              </p:cNvSpPr>
              <p:nvPr/>
            </p:nvSpPr>
            <p:spPr bwMode="auto">
              <a:xfrm>
                <a:off x="4053" y="297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0" name="Rectangle 549"/>
              <p:cNvSpPr>
                <a:spLocks noChangeArrowheads="1"/>
              </p:cNvSpPr>
              <p:nvPr/>
            </p:nvSpPr>
            <p:spPr bwMode="auto">
              <a:xfrm>
                <a:off x="4111" y="297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1" name="Rectangle 550"/>
              <p:cNvSpPr>
                <a:spLocks noChangeArrowheads="1"/>
              </p:cNvSpPr>
              <p:nvPr/>
            </p:nvSpPr>
            <p:spPr bwMode="auto">
              <a:xfrm>
                <a:off x="3050" y="3088"/>
                <a:ext cx="69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Director for Clinical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2" name="Rectangle 551"/>
              <p:cNvSpPr>
                <a:spLocks noChangeArrowheads="1"/>
              </p:cNvSpPr>
              <p:nvPr/>
            </p:nvSpPr>
            <p:spPr bwMode="auto">
              <a:xfrm>
                <a:off x="3670" y="3088"/>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Specified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3" name="Rectangle 552"/>
              <p:cNvSpPr>
                <a:spLocks noChangeArrowheads="1"/>
              </p:cNvSpPr>
              <p:nvPr/>
            </p:nvSpPr>
            <p:spPr bwMode="auto">
              <a:xfrm>
                <a:off x="3050" y="3147"/>
                <a:ext cx="52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4" name="Rectangle 553"/>
              <p:cNvSpPr>
                <a:spLocks noChangeArrowheads="1"/>
              </p:cNvSpPr>
              <p:nvPr/>
            </p:nvSpPr>
            <p:spPr bwMode="auto">
              <a:xfrm>
                <a:off x="3512" y="314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5" name="Rectangle 554"/>
              <p:cNvSpPr>
                <a:spLocks noChangeArrowheads="1"/>
              </p:cNvSpPr>
              <p:nvPr/>
            </p:nvSpPr>
            <p:spPr bwMode="auto">
              <a:xfrm>
                <a:off x="4053" y="308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6" name="Rectangle 555"/>
              <p:cNvSpPr>
                <a:spLocks noChangeArrowheads="1"/>
              </p:cNvSpPr>
              <p:nvPr/>
            </p:nvSpPr>
            <p:spPr bwMode="auto">
              <a:xfrm>
                <a:off x="4111" y="3088"/>
                <a:ext cx="88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for Specified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7" name="Rectangle 556"/>
              <p:cNvSpPr>
                <a:spLocks noChangeArrowheads="1"/>
              </p:cNvSpPr>
              <p:nvPr/>
            </p:nvSpPr>
            <p:spPr bwMode="auto">
              <a:xfrm>
                <a:off x="4111" y="3147"/>
                <a:ext cx="3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8" name="Rectangle 557"/>
              <p:cNvSpPr>
                <a:spLocks noChangeArrowheads="1"/>
              </p:cNvSpPr>
              <p:nvPr/>
            </p:nvSpPr>
            <p:spPr bwMode="auto">
              <a:xfrm>
                <a:off x="4394" y="314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519" name="Rectangle 559"/>
            <p:cNvSpPr>
              <a:spLocks noChangeArrowheads="1"/>
            </p:cNvSpPr>
            <p:nvPr/>
          </p:nvSpPr>
          <p:spPr bwMode="auto">
            <a:xfrm>
              <a:off x="3027" y="3085"/>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0" name="Rectangle 560"/>
            <p:cNvSpPr>
              <a:spLocks noChangeArrowheads="1"/>
            </p:cNvSpPr>
            <p:nvPr/>
          </p:nvSpPr>
          <p:spPr bwMode="auto">
            <a:xfrm>
              <a:off x="4088" y="3085"/>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1" name="Rectangle 561"/>
            <p:cNvSpPr>
              <a:spLocks noChangeArrowheads="1"/>
            </p:cNvSpPr>
            <p:nvPr/>
          </p:nvSpPr>
          <p:spPr bwMode="auto">
            <a:xfrm>
              <a:off x="3050" y="320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2" name="Rectangle 562"/>
            <p:cNvSpPr>
              <a:spLocks noChangeArrowheads="1"/>
            </p:cNvSpPr>
            <p:nvPr/>
          </p:nvSpPr>
          <p:spPr bwMode="auto">
            <a:xfrm>
              <a:off x="4053" y="320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3" name="Rectangle 563"/>
            <p:cNvSpPr>
              <a:spLocks noChangeArrowheads="1"/>
            </p:cNvSpPr>
            <p:nvPr/>
          </p:nvSpPr>
          <p:spPr bwMode="auto">
            <a:xfrm>
              <a:off x="4111" y="320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4" name="Rectangle 564"/>
            <p:cNvSpPr>
              <a:spLocks noChangeArrowheads="1"/>
            </p:cNvSpPr>
            <p:nvPr/>
          </p:nvSpPr>
          <p:spPr bwMode="auto">
            <a:xfrm>
              <a:off x="3050" y="3319"/>
              <a:ext cx="9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5" name="Rectangle 565"/>
            <p:cNvSpPr>
              <a:spLocks noChangeArrowheads="1"/>
            </p:cNvSpPr>
            <p:nvPr/>
          </p:nvSpPr>
          <p:spPr bwMode="auto">
            <a:xfrm>
              <a:off x="3119" y="3319"/>
              <a:ext cx="62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ector for Clinical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6" name="Rectangle 566"/>
            <p:cNvSpPr>
              <a:spLocks noChangeArrowheads="1"/>
            </p:cNvSpPr>
            <p:nvPr/>
          </p:nvSpPr>
          <p:spPr bwMode="auto">
            <a:xfrm>
              <a:off x="3670" y="3319"/>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Specified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7" name="Rectangle 567"/>
            <p:cNvSpPr>
              <a:spLocks noChangeArrowheads="1"/>
            </p:cNvSpPr>
            <p:nvPr/>
          </p:nvSpPr>
          <p:spPr bwMode="auto">
            <a:xfrm>
              <a:off x="3050" y="3378"/>
              <a:ext cx="52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8" name="Rectangle 568"/>
            <p:cNvSpPr>
              <a:spLocks noChangeArrowheads="1"/>
            </p:cNvSpPr>
            <p:nvPr/>
          </p:nvSpPr>
          <p:spPr bwMode="auto">
            <a:xfrm>
              <a:off x="3512" y="33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9" name="Rectangle 569"/>
            <p:cNvSpPr>
              <a:spLocks noChangeArrowheads="1"/>
            </p:cNvSpPr>
            <p:nvPr/>
          </p:nvSpPr>
          <p:spPr bwMode="auto">
            <a:xfrm>
              <a:off x="4053" y="331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0" name="Rectangle 570"/>
            <p:cNvSpPr>
              <a:spLocks noChangeArrowheads="1"/>
            </p:cNvSpPr>
            <p:nvPr/>
          </p:nvSpPr>
          <p:spPr bwMode="auto">
            <a:xfrm>
              <a:off x="4111" y="3319"/>
              <a:ext cx="88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for Specified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1" name="Rectangle 571"/>
            <p:cNvSpPr>
              <a:spLocks noChangeArrowheads="1"/>
            </p:cNvSpPr>
            <p:nvPr/>
          </p:nvSpPr>
          <p:spPr bwMode="auto">
            <a:xfrm>
              <a:off x="4111" y="3378"/>
              <a:ext cx="3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2" name="Rectangle 572"/>
            <p:cNvSpPr>
              <a:spLocks noChangeArrowheads="1"/>
            </p:cNvSpPr>
            <p:nvPr/>
          </p:nvSpPr>
          <p:spPr bwMode="auto">
            <a:xfrm>
              <a:off x="4394" y="33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3" name="Rectangle 573"/>
            <p:cNvSpPr>
              <a:spLocks noChangeArrowheads="1"/>
            </p:cNvSpPr>
            <p:nvPr/>
          </p:nvSpPr>
          <p:spPr bwMode="auto">
            <a:xfrm>
              <a:off x="3027" y="3316"/>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4" name="Rectangle 574"/>
            <p:cNvSpPr>
              <a:spLocks noChangeArrowheads="1"/>
            </p:cNvSpPr>
            <p:nvPr/>
          </p:nvSpPr>
          <p:spPr bwMode="auto">
            <a:xfrm>
              <a:off x="4088" y="3316"/>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5" name="Rectangle 575"/>
            <p:cNvSpPr>
              <a:spLocks noChangeArrowheads="1"/>
            </p:cNvSpPr>
            <p:nvPr/>
          </p:nvSpPr>
          <p:spPr bwMode="auto">
            <a:xfrm>
              <a:off x="3050" y="34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6" name="Rectangle 576"/>
            <p:cNvSpPr>
              <a:spLocks noChangeArrowheads="1"/>
            </p:cNvSpPr>
            <p:nvPr/>
          </p:nvSpPr>
          <p:spPr bwMode="auto">
            <a:xfrm>
              <a:off x="4053" y="34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7" name="Rectangle 577"/>
            <p:cNvSpPr>
              <a:spLocks noChangeArrowheads="1"/>
            </p:cNvSpPr>
            <p:nvPr/>
          </p:nvSpPr>
          <p:spPr bwMode="auto">
            <a:xfrm>
              <a:off x="4111" y="34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8" name="Rectangle 578"/>
            <p:cNvSpPr>
              <a:spLocks noChangeArrowheads="1"/>
            </p:cNvSpPr>
            <p:nvPr/>
          </p:nvSpPr>
          <p:spPr bwMode="auto">
            <a:xfrm>
              <a:off x="3050" y="3550"/>
              <a:ext cx="24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Physician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9" name="Rectangle 579"/>
            <p:cNvSpPr>
              <a:spLocks noChangeArrowheads="1"/>
            </p:cNvSpPr>
            <p:nvPr/>
          </p:nvSpPr>
          <p:spPr bwMode="auto">
            <a:xfrm>
              <a:off x="3250" y="35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0" name="Rectangle 580"/>
            <p:cNvSpPr>
              <a:spLocks noChangeArrowheads="1"/>
            </p:cNvSpPr>
            <p:nvPr/>
          </p:nvSpPr>
          <p:spPr bwMode="auto">
            <a:xfrm>
              <a:off x="4053" y="35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1" name="Rectangle 581"/>
            <p:cNvSpPr>
              <a:spLocks noChangeArrowheads="1"/>
            </p:cNvSpPr>
            <p:nvPr/>
          </p:nvSpPr>
          <p:spPr bwMode="auto">
            <a:xfrm>
              <a:off x="4111" y="3550"/>
              <a:ext cx="16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Other: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2" name="Rectangle 582"/>
            <p:cNvSpPr>
              <a:spLocks noChangeArrowheads="1"/>
            </p:cNvSpPr>
            <p:nvPr/>
          </p:nvSpPr>
          <p:spPr bwMode="auto">
            <a:xfrm>
              <a:off x="4242" y="35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3" name="Rectangle 583"/>
            <p:cNvSpPr>
              <a:spLocks noChangeArrowheads="1"/>
            </p:cNvSpPr>
            <p:nvPr/>
          </p:nvSpPr>
          <p:spPr bwMode="auto">
            <a:xfrm>
              <a:off x="3027" y="3547"/>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4" name="Rectangle 584"/>
            <p:cNvSpPr>
              <a:spLocks noChangeArrowheads="1"/>
            </p:cNvSpPr>
            <p:nvPr/>
          </p:nvSpPr>
          <p:spPr bwMode="auto">
            <a:xfrm>
              <a:off x="4088" y="3547"/>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5" name="Rectangle 585"/>
            <p:cNvSpPr>
              <a:spLocks noChangeArrowheads="1"/>
            </p:cNvSpPr>
            <p:nvPr/>
          </p:nvSpPr>
          <p:spPr bwMode="auto">
            <a:xfrm>
              <a:off x="3050" y="360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6" name="Rectangle 586"/>
            <p:cNvSpPr>
              <a:spLocks noChangeArrowheads="1"/>
            </p:cNvSpPr>
            <p:nvPr/>
          </p:nvSpPr>
          <p:spPr bwMode="auto">
            <a:xfrm>
              <a:off x="4053" y="360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7" name="Rectangle 587"/>
            <p:cNvSpPr>
              <a:spLocks noChangeArrowheads="1"/>
            </p:cNvSpPr>
            <p:nvPr/>
          </p:nvSpPr>
          <p:spPr bwMode="auto">
            <a:xfrm>
              <a:off x="4111" y="360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8" name="Rectangle 588"/>
            <p:cNvSpPr>
              <a:spLocks noChangeArrowheads="1"/>
            </p:cNvSpPr>
            <p:nvPr/>
          </p:nvSpPr>
          <p:spPr bwMode="auto">
            <a:xfrm>
              <a:off x="3050" y="3722"/>
              <a:ext cx="24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Physician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9" name="Rectangle 589"/>
            <p:cNvSpPr>
              <a:spLocks noChangeArrowheads="1"/>
            </p:cNvSpPr>
            <p:nvPr/>
          </p:nvSpPr>
          <p:spPr bwMode="auto">
            <a:xfrm>
              <a:off x="3250" y="372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0" name="Rectangle 590"/>
            <p:cNvSpPr>
              <a:spLocks noChangeArrowheads="1"/>
            </p:cNvSpPr>
            <p:nvPr/>
          </p:nvSpPr>
          <p:spPr bwMode="auto">
            <a:xfrm>
              <a:off x="4053" y="372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1" name="Rectangle 591"/>
            <p:cNvSpPr>
              <a:spLocks noChangeArrowheads="1"/>
            </p:cNvSpPr>
            <p:nvPr/>
          </p:nvSpPr>
          <p:spPr bwMode="auto">
            <a:xfrm>
              <a:off x="4111" y="3722"/>
              <a:ext cx="15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Other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2" name="Rectangle 592"/>
            <p:cNvSpPr>
              <a:spLocks noChangeArrowheads="1"/>
            </p:cNvSpPr>
            <p:nvPr/>
          </p:nvSpPr>
          <p:spPr bwMode="auto">
            <a:xfrm>
              <a:off x="4228" y="372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3" name="Rectangle 593"/>
            <p:cNvSpPr>
              <a:spLocks noChangeArrowheads="1"/>
            </p:cNvSpPr>
            <p:nvPr/>
          </p:nvSpPr>
          <p:spPr bwMode="auto">
            <a:xfrm>
              <a:off x="3027" y="3719"/>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4" name="Rectangle 594"/>
            <p:cNvSpPr>
              <a:spLocks noChangeArrowheads="1"/>
            </p:cNvSpPr>
            <p:nvPr/>
          </p:nvSpPr>
          <p:spPr bwMode="auto">
            <a:xfrm>
              <a:off x="4088" y="3719"/>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5" name="Rectangle 595"/>
            <p:cNvSpPr>
              <a:spLocks noChangeArrowheads="1"/>
            </p:cNvSpPr>
            <p:nvPr/>
          </p:nvSpPr>
          <p:spPr bwMode="auto">
            <a:xfrm>
              <a:off x="3050" y="378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6" name="Rectangle 596"/>
            <p:cNvSpPr>
              <a:spLocks noChangeArrowheads="1"/>
            </p:cNvSpPr>
            <p:nvPr/>
          </p:nvSpPr>
          <p:spPr bwMode="auto">
            <a:xfrm>
              <a:off x="4053" y="378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7" name="Rectangle 597"/>
            <p:cNvSpPr>
              <a:spLocks noChangeArrowheads="1"/>
            </p:cNvSpPr>
            <p:nvPr/>
          </p:nvSpPr>
          <p:spPr bwMode="auto">
            <a:xfrm>
              <a:off x="4111" y="378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8" name="Rectangle 598"/>
            <p:cNvSpPr>
              <a:spLocks noChangeArrowheads="1"/>
            </p:cNvSpPr>
            <p:nvPr/>
          </p:nvSpPr>
          <p:spPr bwMode="auto">
            <a:xfrm>
              <a:off x="3050" y="3894"/>
              <a:ext cx="96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Resource (specific to this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9" name="Rectangle 599"/>
            <p:cNvSpPr>
              <a:spLocks noChangeArrowheads="1"/>
            </p:cNvSpPr>
            <p:nvPr/>
          </p:nvSpPr>
          <p:spPr bwMode="auto">
            <a:xfrm>
              <a:off x="3050" y="3953"/>
              <a:ext cx="1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0" name="Rectangle 600"/>
            <p:cNvSpPr>
              <a:spLocks noChangeArrowheads="1"/>
            </p:cNvSpPr>
            <p:nvPr/>
          </p:nvSpPr>
          <p:spPr bwMode="auto">
            <a:xfrm>
              <a:off x="3179" y="395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1" name="Rectangle 601"/>
            <p:cNvSpPr>
              <a:spLocks noChangeArrowheads="1"/>
            </p:cNvSpPr>
            <p:nvPr/>
          </p:nvSpPr>
          <p:spPr bwMode="auto">
            <a:xfrm>
              <a:off x="4053" y="389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2" name="Rectangle 602"/>
            <p:cNvSpPr>
              <a:spLocks noChangeArrowheads="1"/>
            </p:cNvSpPr>
            <p:nvPr/>
          </p:nvSpPr>
          <p:spPr bwMode="auto">
            <a:xfrm>
              <a:off x="4111" y="3894"/>
              <a:ext cx="24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Research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3" name="Rectangle 603"/>
            <p:cNvSpPr>
              <a:spLocks noChangeArrowheads="1"/>
            </p:cNvSpPr>
            <p:nvPr/>
          </p:nvSpPr>
          <p:spPr bwMode="auto">
            <a:xfrm>
              <a:off x="4312" y="3894"/>
              <a:ext cx="16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Study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4" name="Rectangle 604"/>
            <p:cNvSpPr>
              <a:spLocks noChangeArrowheads="1"/>
            </p:cNvSpPr>
            <p:nvPr/>
          </p:nvSpPr>
          <p:spPr bwMode="auto">
            <a:xfrm>
              <a:off x="4445" y="3894"/>
              <a:ext cx="60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Resource (specific to this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5" name="Rectangle 605"/>
            <p:cNvSpPr>
              <a:spLocks noChangeArrowheads="1"/>
            </p:cNvSpPr>
            <p:nvPr/>
          </p:nvSpPr>
          <p:spPr bwMode="auto">
            <a:xfrm>
              <a:off x="4111" y="3953"/>
              <a:ext cx="1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6" name="Rectangle 606"/>
            <p:cNvSpPr>
              <a:spLocks noChangeArrowheads="1"/>
            </p:cNvSpPr>
            <p:nvPr/>
          </p:nvSpPr>
          <p:spPr bwMode="auto">
            <a:xfrm>
              <a:off x="4240" y="395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7" name="Rectangle 607"/>
            <p:cNvSpPr>
              <a:spLocks noChangeArrowheads="1"/>
            </p:cNvSpPr>
            <p:nvPr/>
          </p:nvSpPr>
          <p:spPr bwMode="auto">
            <a:xfrm>
              <a:off x="3027" y="3890"/>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8" name="Rectangle 608"/>
            <p:cNvSpPr>
              <a:spLocks noChangeArrowheads="1"/>
            </p:cNvSpPr>
            <p:nvPr/>
          </p:nvSpPr>
          <p:spPr bwMode="auto">
            <a:xfrm>
              <a:off x="4088" y="3890"/>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27105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Radiation Protection Committee (MPRC) </a:t>
            </a:r>
            <a:endParaRPr lang="en-US" dirty="0"/>
          </a:p>
        </p:txBody>
      </p:sp>
      <p:sp>
        <p:nvSpPr>
          <p:cNvPr id="3" name="Content Placeholder 2"/>
          <p:cNvSpPr>
            <a:spLocks noGrp="1"/>
          </p:cNvSpPr>
          <p:nvPr>
            <p:ph idx="1"/>
          </p:nvPr>
        </p:nvSpPr>
        <p:spPr/>
        <p:txBody>
          <a:bodyPr/>
          <a:lstStyle/>
          <a:p>
            <a:r>
              <a:rPr lang="en-US" dirty="0" smtClean="0"/>
              <a:t>MPRC must review studies that involve radiation exposure for subjects and/or study personnel</a:t>
            </a:r>
          </a:p>
          <a:p>
            <a:r>
              <a:rPr lang="en-US" dirty="0" smtClean="0"/>
              <a:t>Any study that involves X-Rays, CT scans, PET scans or radioactive drugs such as MRI contrast, must be reviewed.</a:t>
            </a:r>
          </a:p>
          <a:p>
            <a:pPr lvl="1"/>
            <a:r>
              <a:rPr lang="en-US" dirty="0"/>
              <a:t>MRI scans without contrast do not emit radiation and do not need to be reviewed</a:t>
            </a:r>
            <a:r>
              <a:rPr lang="en-US" dirty="0" smtClean="0"/>
              <a:t>.</a:t>
            </a:r>
          </a:p>
          <a:p>
            <a:r>
              <a:rPr lang="en-US" dirty="0"/>
              <a:t>More information here: </a:t>
            </a:r>
            <a:r>
              <a:rPr lang="en-US" dirty="0">
                <a:hlinkClick r:id="rId2" action="ppaction://hlinksldjump"/>
              </a:rPr>
              <a:t>https://ehs.research.uiowa.edu/human-use-mrpc-faqs</a:t>
            </a:r>
            <a:endParaRPr lang="en-US" dirty="0" smtClean="0"/>
          </a:p>
          <a:p>
            <a:pPr marL="457200" lvl="1" indent="0">
              <a:buNone/>
            </a:pPr>
            <a:endParaRPr lang="en-US" dirty="0"/>
          </a:p>
        </p:txBody>
      </p:sp>
      <p:pic>
        <p:nvPicPr>
          <p:cNvPr id="8194" name="Picture 2" descr="C:\Users\niadams\AppData\Local\Microsoft\Windows\Temporary Internet Files\Content.IE5\01C47OZ0\large-pirate-parrot-166.6-16466[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555" y="544627"/>
            <a:ext cx="917845" cy="97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4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673979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042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Radiation Protection Committee (MPRC) </a:t>
            </a:r>
            <a:endParaRPr lang="en-US" dirty="0"/>
          </a:p>
        </p:txBody>
      </p:sp>
      <p:sp>
        <p:nvSpPr>
          <p:cNvPr id="3" name="Content Placeholder 2"/>
          <p:cNvSpPr>
            <a:spLocks noGrp="1"/>
          </p:cNvSpPr>
          <p:nvPr>
            <p:ph idx="1"/>
          </p:nvPr>
        </p:nvSpPr>
        <p:spPr/>
        <p:txBody>
          <a:bodyPr/>
          <a:lstStyle/>
          <a:p>
            <a:r>
              <a:rPr lang="en-US" dirty="0" smtClean="0"/>
              <a:t>Note that there is a long form and a short form. </a:t>
            </a:r>
          </a:p>
          <a:p>
            <a:pPr lvl="1"/>
            <a:r>
              <a:rPr lang="en-US" dirty="0" smtClean="0"/>
              <a:t>Short form may be used for the majority of studies. </a:t>
            </a:r>
          </a:p>
          <a:p>
            <a:pPr lvl="1"/>
            <a:r>
              <a:rPr lang="en-US" dirty="0" smtClean="0"/>
              <a:t>The long form must be used if the study involves procedures with an effective dose equivalent greater than 100 mrem, or radiation exposure to minors or pregnant women; radiation procedures performed outside UIHC, UI College of Dentistry, or VAMC facilities</a:t>
            </a:r>
          </a:p>
          <a:p>
            <a:pPr lvl="1"/>
            <a:r>
              <a:rPr lang="en-US" dirty="0" smtClean="0"/>
              <a:t>Find </a:t>
            </a:r>
            <a:r>
              <a:rPr lang="en-US" dirty="0"/>
              <a:t>both forms here: </a:t>
            </a:r>
            <a:r>
              <a:rPr lang="en-US" dirty="0">
                <a:hlinkClick r:id="rId3"/>
              </a:rPr>
              <a:t>https://</a:t>
            </a:r>
            <a:r>
              <a:rPr lang="en-US" dirty="0" smtClean="0">
                <a:hlinkClick r:id="rId3"/>
              </a:rPr>
              <a:t>uiowa.edu/eforms/environmental-health-safety</a:t>
            </a:r>
            <a:endParaRPr lang="en-US" dirty="0" smtClean="0"/>
          </a:p>
          <a:p>
            <a:pPr marL="457200" lvl="1" indent="0">
              <a:buNone/>
            </a:pPr>
            <a:endParaRPr lang="en-US" dirty="0"/>
          </a:p>
        </p:txBody>
      </p:sp>
    </p:spTree>
    <p:extLst>
      <p:ext uri="{BB962C8B-B14F-4D97-AF65-F5344CB8AC3E}">
        <p14:creationId xmlns:p14="http://schemas.microsoft.com/office/powerpoint/2010/main" val="1506766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sz="2400" dirty="0" smtClean="0"/>
              <a:t>Any study that uses pathology services must be reviewed</a:t>
            </a:r>
          </a:p>
          <a:p>
            <a:r>
              <a:rPr lang="en-US" sz="2400" dirty="0" smtClean="0"/>
              <a:t>Labs that are processed by specimen control or another UIHC lab (except CRU) must be reviewed</a:t>
            </a:r>
          </a:p>
          <a:p>
            <a:r>
              <a:rPr lang="en-US" sz="2400" dirty="0" smtClean="0"/>
              <a:t>Pathology application is not built in to the </a:t>
            </a:r>
            <a:r>
              <a:rPr lang="en-US" sz="2400" dirty="0" err="1" smtClean="0"/>
              <a:t>HawkIRB</a:t>
            </a:r>
            <a:r>
              <a:rPr lang="en-US" sz="2400" dirty="0" smtClean="0"/>
              <a:t> application </a:t>
            </a:r>
          </a:p>
          <a:p>
            <a:r>
              <a:rPr lang="en-US" sz="2400" dirty="0" smtClean="0"/>
              <a:t>You do not need to have pathology approval prior to submitting to IRB, but submit to pathology as soon as possible.</a:t>
            </a:r>
          </a:p>
        </p:txBody>
      </p:sp>
    </p:spTree>
    <p:extLst>
      <p:ext uri="{BB962C8B-B14F-4D97-AF65-F5344CB8AC3E}">
        <p14:creationId xmlns:p14="http://schemas.microsoft.com/office/powerpoint/2010/main" val="2337040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dirty="0">
                <a:hlinkClick r:id="rId2" action="ppaction://hlinksldjump"/>
              </a:rPr>
              <a:t>More info, instructions and application forms here: </a:t>
            </a:r>
            <a:r>
              <a:rPr lang="en-US" dirty="0">
                <a:hlinkClick r:id="rId3"/>
              </a:rPr>
              <a:t>https://</a:t>
            </a:r>
            <a:r>
              <a:rPr lang="en-US" dirty="0" smtClean="0">
                <a:hlinkClick r:id="rId3"/>
              </a:rPr>
              <a:t>www.medicine.uiowa.edu/pathology/research/pathology-clinical-trials-support-core</a:t>
            </a:r>
            <a:endParaRPr lang="en-US" dirty="0" smtClean="0"/>
          </a:p>
          <a:p>
            <a:pPr marL="0" indent="0">
              <a:buNone/>
            </a:pPr>
            <a:endParaRPr lang="en-US" dirty="0"/>
          </a:p>
          <a:p>
            <a:pPr marL="342900" lvl="1" indent="-342900">
              <a:spcBef>
                <a:spcPct val="60000"/>
              </a:spcBef>
              <a:buFontTx/>
              <a:buChar char="•"/>
            </a:pPr>
            <a:r>
              <a:rPr lang="en-US" dirty="0" smtClean="0"/>
              <a:t>To find pricing for research pathology tests, use the research pricing link we discussed in the budgeting section. </a:t>
            </a:r>
            <a:endParaRPr lang="en-US" dirty="0"/>
          </a:p>
        </p:txBody>
      </p:sp>
    </p:spTree>
    <p:extLst>
      <p:ext uri="{BB962C8B-B14F-4D97-AF65-F5344CB8AC3E}">
        <p14:creationId xmlns:p14="http://schemas.microsoft.com/office/powerpoint/2010/main" val="1693665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Research Unit (CRU)</a:t>
            </a:r>
            <a:endParaRPr lang="en-US" dirty="0"/>
          </a:p>
        </p:txBody>
      </p:sp>
      <p:sp>
        <p:nvSpPr>
          <p:cNvPr id="3" name="Content Placeholder 2"/>
          <p:cNvSpPr>
            <a:spLocks noGrp="1"/>
          </p:cNvSpPr>
          <p:nvPr>
            <p:ph idx="1"/>
          </p:nvPr>
        </p:nvSpPr>
        <p:spPr/>
        <p:txBody>
          <a:bodyPr/>
          <a:lstStyle/>
          <a:p>
            <a:r>
              <a:rPr lang="en-US" sz="2000" dirty="0" smtClean="0"/>
              <a:t>Any protocol that utilizes CRU services must be reviewed by CRU.  </a:t>
            </a:r>
          </a:p>
          <a:p>
            <a:r>
              <a:rPr lang="en-US" sz="2000" dirty="0" smtClean="0"/>
              <a:t>You do not have to have CRU approval to submit to IRB, but submit to CRU as soon as possible.</a:t>
            </a:r>
          </a:p>
          <a:p>
            <a:pPr lvl="1"/>
            <a:r>
              <a:rPr lang="en-US" sz="2000" dirty="0" smtClean="0"/>
              <a:t>It can take several weeks from submitting your application to finalizing a CRU cost analysis, orders and nurses notes.  </a:t>
            </a:r>
          </a:p>
          <a:p>
            <a:pPr lvl="1"/>
            <a:r>
              <a:rPr lang="en-US" sz="2000" dirty="0" smtClean="0"/>
              <a:t>New study team members must also attend a 45-minute CRU orientation prior to using CRU in any capacity. </a:t>
            </a:r>
          </a:p>
          <a:p>
            <a:pPr lvl="1"/>
            <a:r>
              <a:rPr lang="en-US" sz="2000" dirty="0" smtClean="0"/>
              <a:t>You will want to get a CRU cost analysis before your study budget is finalized, so you can ask the sponsor for the appropriate amount to cover CRU fees. </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5092651"/>
            <a:ext cx="46339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649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Research Unit (CRU) </a:t>
            </a:r>
            <a:endParaRPr lang="en-US" dirty="0"/>
          </a:p>
        </p:txBody>
      </p:sp>
      <p:sp>
        <p:nvSpPr>
          <p:cNvPr id="3" name="Content Placeholder 2"/>
          <p:cNvSpPr>
            <a:spLocks noGrp="1"/>
          </p:cNvSpPr>
          <p:nvPr>
            <p:ph idx="1"/>
          </p:nvPr>
        </p:nvSpPr>
        <p:spPr/>
        <p:txBody>
          <a:bodyPr/>
          <a:lstStyle/>
          <a:p>
            <a:r>
              <a:rPr lang="en-US" dirty="0"/>
              <a:t>Apply for CRU services through I-Cart: </a:t>
            </a:r>
            <a:r>
              <a:rPr lang="en-US" dirty="0">
                <a:hlinkClick r:id="rId2"/>
              </a:rPr>
              <a:t>http://</a:t>
            </a:r>
            <a:r>
              <a:rPr lang="en-US" dirty="0" smtClean="0">
                <a:hlinkClick r:id="rId2"/>
              </a:rPr>
              <a:t>icts.uiowa.edu/pages/i-cart-view-and-order-services</a:t>
            </a:r>
            <a:endParaRPr lang="en-US" dirty="0" smtClean="0"/>
          </a:p>
          <a:p>
            <a:pPr lvl="1"/>
            <a:r>
              <a:rPr lang="en-US" dirty="0" smtClean="0"/>
              <a:t>I-Cart can be daunting.  Please contact the CRU directly for assistance with completing an I-Cart application. </a:t>
            </a:r>
            <a:endParaRPr lang="en-US" dirty="0"/>
          </a:p>
          <a:p>
            <a:r>
              <a:rPr lang="en-US" dirty="0"/>
              <a:t>More information on the CRU: </a:t>
            </a:r>
            <a:r>
              <a:rPr lang="en-US" dirty="0">
                <a:hlinkClick r:id="rId3"/>
              </a:rPr>
              <a:t>http://www.icts.uiowa.edu/pages/clinical-research-unit</a:t>
            </a:r>
            <a:endParaRPr lang="en-US" dirty="0"/>
          </a:p>
          <a:p>
            <a:endParaRPr lang="en-US" dirty="0"/>
          </a:p>
        </p:txBody>
      </p:sp>
      <p:pic>
        <p:nvPicPr>
          <p:cNvPr id="9219" name="Picture 3" descr="C:\Users\niadams\Desktop\icart_words_hires.jpg.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599" y="5791200"/>
            <a:ext cx="2590801" cy="91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68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Parrot Pharma sent you the study startup documents.  Now what? </a:t>
            </a:r>
            <a:endParaRPr lang="en-US" dirty="0"/>
          </a:p>
        </p:txBody>
      </p:sp>
      <p:sp>
        <p:nvSpPr>
          <p:cNvPr id="5" name="Content Placeholder 4"/>
          <p:cNvSpPr>
            <a:spLocks noGrp="1"/>
          </p:cNvSpPr>
          <p:nvPr>
            <p:ph sz="half" idx="1"/>
          </p:nvPr>
        </p:nvSpPr>
        <p:spPr/>
        <p:txBody>
          <a:bodyPr/>
          <a:lstStyle/>
          <a:p>
            <a:r>
              <a:rPr lang="en-US" dirty="0" smtClean="0"/>
              <a:t>Protocol calls for 3 visits with labs (mail out and local), EKG, and dispensing of study drug. </a:t>
            </a:r>
          </a:p>
          <a:p>
            <a:r>
              <a:rPr lang="en-US" dirty="0" smtClean="0"/>
              <a:t>Visits can be in pirate care clinic or CRU.  </a:t>
            </a:r>
          </a:p>
          <a:p>
            <a:r>
              <a:rPr lang="en-US" dirty="0" smtClean="0"/>
              <a:t>What approvals do we need and why? </a:t>
            </a:r>
          </a:p>
        </p:txBody>
      </p:sp>
      <p:pic>
        <p:nvPicPr>
          <p:cNvPr id="1027" name="Picture 3" descr="C:\Users\niadams\AppData\Local\Microsoft\Windows\Temporary Internet Files\Content.IE5\IWFRAV5H\PngThumb-Treasure-Map-451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90799"/>
            <a:ext cx="3365834" cy="29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48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 with the Parrot Pharma Study? </a:t>
            </a:r>
            <a:endParaRPr lang="en-US" dirty="0"/>
          </a:p>
        </p:txBody>
      </p:sp>
      <p:sp>
        <p:nvSpPr>
          <p:cNvPr id="3" name="Content Placeholder 2"/>
          <p:cNvSpPr>
            <a:spLocks noGrp="1"/>
          </p:cNvSpPr>
          <p:nvPr>
            <p:ph idx="1"/>
          </p:nvPr>
        </p:nvSpPr>
        <p:spPr>
          <a:xfrm>
            <a:off x="3343275" y="2332037"/>
            <a:ext cx="5038725" cy="4525963"/>
          </a:xfrm>
        </p:spPr>
        <p:txBody>
          <a:bodyPr/>
          <a:lstStyle/>
          <a:p>
            <a:r>
              <a:rPr lang="en-US" dirty="0" smtClean="0"/>
              <a:t>Submitted to WIRB</a:t>
            </a:r>
          </a:p>
          <a:p>
            <a:r>
              <a:rPr lang="en-US" dirty="0" smtClean="0"/>
              <a:t>Obtained approval from JOC, P&amp;T, IDS, NRC, Pathology and CRU.  </a:t>
            </a:r>
          </a:p>
          <a:p>
            <a:r>
              <a:rPr lang="en-US" dirty="0" smtClean="0"/>
              <a:t>Did not need MPRC approval.   </a:t>
            </a:r>
          </a:p>
          <a:p>
            <a:endParaRPr lang="en-US" dirty="0"/>
          </a:p>
        </p:txBody>
      </p:sp>
      <p:pic>
        <p:nvPicPr>
          <p:cNvPr id="3074" name="Picture 2" descr="C:\Users\niadams\AppData\Local\Microsoft\Windows\Temporary Internet Files\Content.IE5\OTWZ6Y25\Treas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082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22027"/>
            <a:ext cx="7872468" cy="240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103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a:t>
            </a:r>
            <a:endParaRPr lang="en-US" dirty="0"/>
          </a:p>
        </p:txBody>
      </p:sp>
      <p:sp>
        <p:nvSpPr>
          <p:cNvPr id="3" name="Content Placeholder 2"/>
          <p:cNvSpPr>
            <a:spLocks noGrp="1"/>
          </p:cNvSpPr>
          <p:nvPr>
            <p:ph idx="1"/>
          </p:nvPr>
        </p:nvSpPr>
        <p:spPr/>
        <p:txBody>
          <a:bodyPr/>
          <a:lstStyle/>
          <a:p>
            <a:pPr marL="0" indent="0">
              <a:buNone/>
            </a:pPr>
            <a:r>
              <a:rPr lang="en-US" dirty="0" smtClean="0"/>
              <a:t>Parrot Pharma sends you a template consent form.  They’ve already filled in your PI’s name and everything.  Can you go ahead and submit this form to IRB as is? </a:t>
            </a:r>
          </a:p>
          <a:p>
            <a:pPr marL="0" indent="0">
              <a:buNone/>
            </a:pPr>
            <a:r>
              <a:rPr lang="en-US" i="1" dirty="0"/>
              <a:t>	</a:t>
            </a:r>
            <a:r>
              <a:rPr lang="en-US" i="1" dirty="0" smtClean="0"/>
              <a:t>No! You need to include required UI language. </a:t>
            </a:r>
          </a:p>
          <a:p>
            <a:pPr marL="0" indent="0">
              <a:buNone/>
            </a:pPr>
            <a:endParaRPr lang="en-US" dirty="0"/>
          </a:p>
          <a:p>
            <a:pPr marL="0" indent="0">
              <a:buNone/>
            </a:pPr>
            <a:r>
              <a:rPr lang="en-US" dirty="0" smtClean="0"/>
              <a:t>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419600"/>
            <a:ext cx="2224157"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178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a:t>
            </a:r>
            <a:r>
              <a:rPr lang="en-US" smtClean="0"/>
              <a:t>: Informed Consent Form </a:t>
            </a:r>
            <a:r>
              <a:rPr lang="en-US" dirty="0" smtClean="0"/>
              <a:t>(ICF)/Record of Consent (ROC)</a:t>
            </a:r>
            <a:endParaRPr lang="en-US" dirty="0"/>
          </a:p>
        </p:txBody>
      </p:sp>
      <p:sp>
        <p:nvSpPr>
          <p:cNvPr id="3" name="Content Placeholder 2"/>
          <p:cNvSpPr>
            <a:spLocks noGrp="1"/>
          </p:cNvSpPr>
          <p:nvPr>
            <p:ph idx="1"/>
          </p:nvPr>
        </p:nvSpPr>
        <p:spPr/>
        <p:txBody>
          <a:bodyPr/>
          <a:lstStyle/>
          <a:p>
            <a:r>
              <a:rPr lang="en-US" sz="2400" dirty="0" smtClean="0"/>
              <a:t>Some sponsors will send you a template consent form. </a:t>
            </a:r>
          </a:p>
          <a:p>
            <a:r>
              <a:rPr lang="en-US" sz="2400" dirty="0" smtClean="0"/>
              <a:t>If not, you can create a template in the </a:t>
            </a:r>
            <a:r>
              <a:rPr lang="en-US" sz="2400" dirty="0" err="1" smtClean="0"/>
              <a:t>HawkIRB</a:t>
            </a:r>
            <a:r>
              <a:rPr lang="en-US" sz="2400" dirty="0" smtClean="0"/>
              <a:t> application.</a:t>
            </a:r>
          </a:p>
          <a:p>
            <a:r>
              <a:rPr lang="en-US" sz="2400" dirty="0" smtClean="0"/>
              <a:t>UI has required language that must be included, unaltered, in any consent form. </a:t>
            </a:r>
          </a:p>
          <a:p>
            <a:r>
              <a:rPr lang="en-US" sz="2400" dirty="0" smtClean="0"/>
              <a:t>The various committees also have required language to include. </a:t>
            </a:r>
          </a:p>
          <a:p>
            <a:r>
              <a:rPr lang="en-US" sz="2400" dirty="0" smtClean="0"/>
              <a:t>Be sure to submit your consents to your sponsor for review and approval prior to submitting to IRB. </a:t>
            </a:r>
          </a:p>
        </p:txBody>
      </p:sp>
    </p:spTree>
    <p:extLst>
      <p:ext uri="{BB962C8B-B14F-4D97-AF65-F5344CB8AC3E}">
        <p14:creationId xmlns:p14="http://schemas.microsoft.com/office/powerpoint/2010/main" val="25180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Dr. Redbeard </a:t>
            </a:r>
            <a:endParaRPr lang="en-US" dirty="0"/>
          </a:p>
        </p:txBody>
      </p:sp>
      <p:sp>
        <p:nvSpPr>
          <p:cNvPr id="3" name="Content Placeholder 2"/>
          <p:cNvSpPr>
            <a:spLocks noGrp="1"/>
          </p:cNvSpPr>
          <p:nvPr>
            <p:ph idx="1"/>
          </p:nvPr>
        </p:nvSpPr>
        <p:spPr>
          <a:xfrm>
            <a:off x="1066800" y="1600200"/>
            <a:ext cx="4343400" cy="4525963"/>
          </a:xfrm>
        </p:spPr>
        <p:txBody>
          <a:bodyPr/>
          <a:lstStyle/>
          <a:p>
            <a:r>
              <a:rPr lang="en-US" sz="1800" dirty="0" smtClean="0"/>
              <a:t>Your PI, Dr. Redbeard receives an email from Parrot Pharmaceuticals asking if our site is interested in participating in a new study titled “A Multicenter Phase III Study to Evaluate the of the Efficacy of </a:t>
            </a:r>
            <a:r>
              <a:rPr lang="en-US" sz="1800" dirty="0" err="1" smtClean="0"/>
              <a:t>Parrotripsen</a:t>
            </a:r>
            <a:r>
              <a:rPr lang="en-US" sz="1800" dirty="0" smtClean="0"/>
              <a:t> for Improving Health Outcomes and Lifespan in Pirates.” </a:t>
            </a:r>
          </a:p>
          <a:p>
            <a:r>
              <a:rPr lang="en-US" sz="1800" b="1" dirty="0" smtClean="0"/>
              <a:t>The sponsor has included a feasibility form to be completed by the coordinator and returned to them in 3 business days.  </a:t>
            </a:r>
          </a:p>
          <a:p>
            <a:r>
              <a:rPr lang="en-US" sz="1800" dirty="0" smtClean="0"/>
              <a:t>Dr. Redbeard replies to the sponsor that he is interested and tells you to take it from there.  </a:t>
            </a:r>
            <a:r>
              <a:rPr lang="en-US" sz="1800" b="1" dirty="0" smtClean="0"/>
              <a:t>What do you do next? </a:t>
            </a:r>
            <a:endParaRPr lang="en-US" sz="1800" b="1" dirty="0"/>
          </a:p>
        </p:txBody>
      </p:sp>
      <p:pic>
        <p:nvPicPr>
          <p:cNvPr id="35842" name="Picture 2" descr="C:\Users\niadams\AppData\Local\Microsoft\Windows\Temporary Internet Files\Content.IE5\ZPJ1KOIJ\Piratey-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726406"/>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niadams\AppData\Local\Microsoft\Windows\Temporary Internet Files\Content.IE5\01C47OZ0\Treasure-Map-4517-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29200"/>
            <a:ext cx="993284" cy="8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99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8200" y="1752600"/>
            <a:ext cx="3657600" cy="44196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Phase 4: Consent/Record of Consent</a:t>
            </a:r>
          </a:p>
        </p:txBody>
      </p:sp>
      <p:sp>
        <p:nvSpPr>
          <p:cNvPr id="3" name="Content Placeholder 2"/>
          <p:cNvSpPr>
            <a:spLocks noGrp="1"/>
          </p:cNvSpPr>
          <p:nvPr>
            <p:ph idx="1"/>
          </p:nvPr>
        </p:nvSpPr>
        <p:spPr>
          <a:xfrm>
            <a:off x="4876800" y="2532363"/>
            <a:ext cx="3505200" cy="2860073"/>
          </a:xfrm>
        </p:spPr>
        <p:txBody>
          <a:bodyPr/>
          <a:lstStyle/>
          <a:p>
            <a:pPr marL="0" indent="0">
              <a:buNone/>
            </a:pPr>
            <a:r>
              <a:rPr lang="en-US" dirty="0" smtClean="0"/>
              <a:t>The </a:t>
            </a:r>
            <a:r>
              <a:rPr lang="en-US" dirty="0" err="1" smtClean="0"/>
              <a:t>HawkIRB</a:t>
            </a:r>
            <a:r>
              <a:rPr lang="en-US" dirty="0" smtClean="0"/>
              <a:t> application will let you create a record of consent form.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33909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918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Financial Disclosure Forms (FDF) </a:t>
            </a:r>
            <a:endParaRPr lang="en-US" dirty="0"/>
          </a:p>
        </p:txBody>
      </p:sp>
      <p:sp>
        <p:nvSpPr>
          <p:cNvPr id="3" name="Content Placeholder 2"/>
          <p:cNvSpPr>
            <a:spLocks noGrp="1"/>
          </p:cNvSpPr>
          <p:nvPr>
            <p:ph idx="1"/>
          </p:nvPr>
        </p:nvSpPr>
        <p:spPr/>
        <p:txBody>
          <a:bodyPr/>
          <a:lstStyle/>
          <a:p>
            <a:pPr marL="0" indent="0">
              <a:buNone/>
            </a:pPr>
            <a:r>
              <a:rPr lang="en-US" sz="2000" dirty="0"/>
              <a:t>The Food and Drug Administration (FDA) is issuing regulations requiring the sponsor of any drug, including a biological product, or device marketing application (applicant), to submit certain information concerning the compensation to, and financial interests of, any clinical investigator conducting certain clinical studies. This requirement will apply to any covered clinical study of a drug or device submitted in a marketing application that the applicant or FDA relies on to establish that the product is effective, including studies that show equivalence to an effective product, or that make a significant contribution to the demonstration of safety. This final rule requires applicants to certify to the absence of certain financial interests of clinical investigators and/or disclose those financial interests, as required, when covered clinical studies are submitted to FDA in support of product marketing. </a:t>
            </a:r>
            <a:endParaRPr lang="en-US" sz="2000" dirty="0" smtClean="0"/>
          </a:p>
          <a:p>
            <a:pPr marL="0" indent="0">
              <a:buNone/>
            </a:pPr>
            <a:r>
              <a:rPr lang="en-US" sz="1600" dirty="0"/>
              <a:t>Source: https://www.fda.gov/ScienceResearch/SpecialTopics/RunningClinicalTrials/ucm119145.htm</a:t>
            </a:r>
          </a:p>
        </p:txBody>
      </p:sp>
    </p:spTree>
    <p:extLst>
      <p:ext uri="{BB962C8B-B14F-4D97-AF65-F5344CB8AC3E}">
        <p14:creationId xmlns:p14="http://schemas.microsoft.com/office/powerpoint/2010/main" val="994213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Financial Disclosures</a:t>
            </a:r>
            <a:endParaRPr lang="en-US" dirty="0"/>
          </a:p>
        </p:txBody>
      </p:sp>
      <p:pic>
        <p:nvPicPr>
          <p:cNvPr id="16386" name="Picture 2" descr="C:\Users\niadams\Pictures\slide-1-snm-advancing-molecular-imaging-and-therapy-3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4999"/>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46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1572 </a:t>
            </a:r>
            <a:endParaRPr lang="en-US" dirty="0"/>
          </a:p>
        </p:txBody>
      </p:sp>
      <p:sp>
        <p:nvSpPr>
          <p:cNvPr id="3" name="Content Placeholder 2"/>
          <p:cNvSpPr>
            <a:spLocks noGrp="1"/>
          </p:cNvSpPr>
          <p:nvPr>
            <p:ph idx="1"/>
          </p:nvPr>
        </p:nvSpPr>
        <p:spPr>
          <a:xfrm>
            <a:off x="1066800" y="1600200"/>
            <a:ext cx="3276600" cy="4525963"/>
          </a:xfrm>
        </p:spPr>
        <p:txBody>
          <a:bodyPr/>
          <a:lstStyle/>
          <a:p>
            <a:pPr marL="0" indent="0">
              <a:buNone/>
            </a:pPr>
            <a:r>
              <a:rPr lang="en-US" sz="2000" dirty="0"/>
              <a:t>A form that must be filed by an investigator running a clinical trial to study a new drug or agent. The investigator agrees to follow the U.S. Food and Drug Administration (FDA) Code of Federal Regulations for the clinical trial. The investigator verifies that he or she has the experience and background needed to conduct the trial and that it will be done in a way that is ethical and scientifically sound. Also called 1572 form. </a:t>
            </a:r>
          </a:p>
        </p:txBody>
      </p:sp>
      <p:pic>
        <p:nvPicPr>
          <p:cNvPr id="17410" name="Picture 2" descr="C:\Users\niadams\Pictures\form-fda-1572-statement-of-investigator-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141788" cy="536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80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Clinical Trials.gov</a:t>
            </a:r>
            <a:endParaRPr lang="en-US" dirty="0"/>
          </a:p>
        </p:txBody>
      </p:sp>
      <p:sp>
        <p:nvSpPr>
          <p:cNvPr id="3" name="Content Placeholder 2"/>
          <p:cNvSpPr>
            <a:spLocks noGrp="1"/>
          </p:cNvSpPr>
          <p:nvPr>
            <p:ph idx="1"/>
          </p:nvPr>
        </p:nvSpPr>
        <p:spPr/>
        <p:txBody>
          <a:bodyPr/>
          <a:lstStyle/>
          <a:p>
            <a:r>
              <a:rPr lang="en-US" sz="2400" dirty="0" smtClean="0"/>
              <a:t>“The final rule”</a:t>
            </a:r>
          </a:p>
          <a:p>
            <a:r>
              <a:rPr lang="en-US" sz="2400" dirty="0" smtClean="0"/>
              <a:t>This </a:t>
            </a:r>
            <a:r>
              <a:rPr lang="en-US" sz="2400" dirty="0"/>
              <a:t>final rule details the requirements for submitting registration and summary results information, including adverse event information, for specified clinical trials of drug products (including biological products) and device products and for pediatric postmarket surveillances of a device product to ClinicalTrials.gov, the clinical trial registry and results data bank operated by the National Library of Medicine (NLM) of the National Institutes of Health (NIH). </a:t>
            </a:r>
          </a:p>
        </p:txBody>
      </p:sp>
      <p:pic>
        <p:nvPicPr>
          <p:cNvPr id="18434" name="Picture 2" descr="C:\Users\niadams\Pictures\ct_gov-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791200"/>
            <a:ext cx="5225473"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56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4: Clinical Trials.gov</a:t>
            </a:r>
          </a:p>
        </p:txBody>
      </p:sp>
      <p:sp>
        <p:nvSpPr>
          <p:cNvPr id="3" name="Content Placeholder 2"/>
          <p:cNvSpPr>
            <a:spLocks noGrp="1"/>
          </p:cNvSpPr>
          <p:nvPr>
            <p:ph idx="1"/>
          </p:nvPr>
        </p:nvSpPr>
        <p:spPr/>
        <p:txBody>
          <a:bodyPr/>
          <a:lstStyle/>
          <a:p>
            <a:r>
              <a:rPr lang="en-US" dirty="0" smtClean="0"/>
              <a:t>Most industry-sponsored trials will be registered by the sponsor. </a:t>
            </a:r>
          </a:p>
          <a:p>
            <a:r>
              <a:rPr lang="en-US" dirty="0" smtClean="0"/>
              <a:t>You may need to register a PI-initiated or a study from a startup/smaller sponsor yourself.</a:t>
            </a:r>
          </a:p>
          <a:p>
            <a:r>
              <a:rPr lang="en-US" dirty="0" smtClean="0"/>
              <a:t>Instructions </a:t>
            </a:r>
            <a:r>
              <a:rPr lang="en-US" dirty="0"/>
              <a:t>for registering: </a:t>
            </a:r>
            <a:r>
              <a:rPr lang="en-US" dirty="0">
                <a:hlinkClick r:id="rId3"/>
              </a:rPr>
              <a:t>https://</a:t>
            </a:r>
            <a:r>
              <a:rPr lang="en-US" dirty="0" smtClean="0">
                <a:hlinkClick r:id="rId3"/>
              </a:rPr>
              <a:t>clinicaltrials.gov/ct2/manage-recs/how-register</a:t>
            </a:r>
            <a:endParaRPr lang="en-US" dirty="0" smtClean="0"/>
          </a:p>
          <a:p>
            <a:endParaRPr lang="en-US" dirty="0" smtClean="0"/>
          </a:p>
        </p:txBody>
      </p:sp>
    </p:spTree>
    <p:extLst>
      <p:ext uri="{BB962C8B-B14F-4D97-AF65-F5344CB8AC3E}">
        <p14:creationId xmlns:p14="http://schemas.microsoft.com/office/powerpoint/2010/main" val="2348065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of NIH Studies</a:t>
            </a:r>
            <a:endParaRPr lang="en-US" dirty="0"/>
          </a:p>
        </p:txBody>
      </p:sp>
      <p:sp>
        <p:nvSpPr>
          <p:cNvPr id="3" name="Content Placeholder 2"/>
          <p:cNvSpPr>
            <a:spLocks noGrp="1"/>
          </p:cNvSpPr>
          <p:nvPr>
            <p:ph idx="1"/>
          </p:nvPr>
        </p:nvSpPr>
        <p:spPr/>
        <p:txBody>
          <a:bodyPr/>
          <a:lstStyle/>
          <a:p>
            <a:r>
              <a:rPr lang="en-US" dirty="0" smtClean="0"/>
              <a:t>NIH and other public grant-funded studies usually come with pre-determined, non-negotiable budgets and contracts.</a:t>
            </a:r>
          </a:p>
          <a:p>
            <a:r>
              <a:rPr lang="en-US" dirty="0" smtClean="0"/>
              <a:t>Usually there is no CDA.</a:t>
            </a:r>
          </a:p>
          <a:p>
            <a:r>
              <a:rPr lang="en-US" dirty="0" smtClean="0"/>
              <a:t>Most of the time, you can start with phase 3- IRB and committees. </a:t>
            </a:r>
          </a:p>
          <a:p>
            <a:endParaRPr lang="en-US" dirty="0"/>
          </a:p>
          <a:p>
            <a:endParaRPr lang="en-US" dirty="0" smtClean="0"/>
          </a:p>
          <a:p>
            <a:endParaRPr lang="en-US" dirty="0" smtClean="0"/>
          </a:p>
          <a:p>
            <a:endParaRPr lang="en-US" dirty="0"/>
          </a:p>
        </p:txBody>
      </p:sp>
      <p:pic>
        <p:nvPicPr>
          <p:cNvPr id="4100" name="Picture 4" descr="C:\Users\niadams\AppData\Local\Microsoft\Windows\Temporary Internet Files\Content.IE5\FU24CKD5\american-fla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2" y="5096256"/>
            <a:ext cx="2085975" cy="148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41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 Submit to IRB! </a:t>
            </a:r>
            <a:endParaRPr lang="en-US" dirty="0"/>
          </a:p>
        </p:txBody>
      </p:sp>
      <p:sp>
        <p:nvSpPr>
          <p:cNvPr id="3" name="Content Placeholder 2"/>
          <p:cNvSpPr>
            <a:spLocks noGrp="1"/>
          </p:cNvSpPr>
          <p:nvPr>
            <p:ph idx="1"/>
          </p:nvPr>
        </p:nvSpPr>
        <p:spPr/>
        <p:txBody>
          <a:bodyPr/>
          <a:lstStyle/>
          <a:p>
            <a:pPr marL="0" indent="0">
              <a:buNone/>
            </a:pPr>
            <a:r>
              <a:rPr lang="en-US" dirty="0" smtClean="0"/>
              <a:t>How long will it take? </a:t>
            </a:r>
          </a:p>
          <a:p>
            <a:pPr marL="0" indent="0">
              <a:buNone/>
            </a:pPr>
            <a:r>
              <a:rPr lang="en-US" dirty="0" smtClean="0"/>
              <a:t>Once submitted to </a:t>
            </a:r>
            <a:r>
              <a:rPr lang="en-US" dirty="0" err="1" smtClean="0"/>
              <a:t>HawkIRB</a:t>
            </a:r>
            <a:r>
              <a:rPr lang="en-US" dirty="0" smtClean="0"/>
              <a:t>, allow at least 8 weeks to receive approval from all committees, a finalized contract, and IRB approval.  </a:t>
            </a:r>
          </a:p>
          <a:p>
            <a:pPr lvl="1"/>
            <a:r>
              <a:rPr lang="en-US" dirty="0" smtClean="0"/>
              <a:t>Can be longer or shorter, but this is a good estimate to give to your sponsor when they ask. </a:t>
            </a:r>
          </a:p>
          <a:p>
            <a:pPr lvl="1"/>
            <a:r>
              <a:rPr lang="en-US" dirty="0" smtClean="0"/>
              <a:t>If several weeks go by and you haven’t received any approvals, do not hesitate to follow up directly with the committees!  </a:t>
            </a:r>
          </a:p>
          <a:p>
            <a:pPr lvl="1"/>
            <a:endParaRPr lang="en-US" dirty="0"/>
          </a:p>
          <a:p>
            <a:pPr lvl="1"/>
            <a:endParaRPr lang="en-US" dirty="0" smtClean="0"/>
          </a:p>
          <a:p>
            <a:endParaRPr lang="en-US" dirty="0"/>
          </a:p>
          <a:p>
            <a:endParaRPr lang="en-US" dirty="0"/>
          </a:p>
        </p:txBody>
      </p:sp>
      <p:pic>
        <p:nvPicPr>
          <p:cNvPr id="5122" name="Picture 2" descr="C:\Users\niadams\AppData\Local\Microsoft\Windows\Temporary Internet Files\Content.IE5\PX0VZUJZ\red-submit-button-m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603" y="762000"/>
            <a:ext cx="929813" cy="92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IRB approval? </a:t>
            </a:r>
            <a:endParaRPr lang="en-US" dirty="0"/>
          </a:p>
        </p:txBody>
      </p:sp>
      <p:sp>
        <p:nvSpPr>
          <p:cNvPr id="3" name="Content Placeholder 2"/>
          <p:cNvSpPr>
            <a:spLocks noGrp="1"/>
          </p:cNvSpPr>
          <p:nvPr>
            <p:ph idx="1"/>
          </p:nvPr>
        </p:nvSpPr>
        <p:spPr>
          <a:xfrm>
            <a:off x="914400" y="2089796"/>
            <a:ext cx="7315200" cy="4525963"/>
          </a:xfrm>
        </p:spPr>
        <p:txBody>
          <a:bodyPr/>
          <a:lstStyle/>
          <a:p>
            <a:r>
              <a:rPr lang="en-US" dirty="0" smtClean="0"/>
              <a:t>Sponsor will schedule a site initiation visit (SIV) with you.  </a:t>
            </a:r>
          </a:p>
          <a:p>
            <a:r>
              <a:rPr lang="en-US" dirty="0" smtClean="0"/>
              <a:t>Your sponsor will tell you when you are ready to begin enrolling- usually only after SIV occurs. </a:t>
            </a:r>
            <a:endParaRPr lang="en-US" dirty="0"/>
          </a:p>
        </p:txBody>
      </p:sp>
      <p:pic>
        <p:nvPicPr>
          <p:cNvPr id="6147" name="Picture 3" descr="C:\Users\niadams\AppData\Local\Microsoft\Windows\Temporary Internet Files\Content.IE5\OTWZ6Y25\Approved-stam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352778"/>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08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848600" cy="1173162"/>
          </a:xfrm>
        </p:spPr>
        <p:txBody>
          <a:bodyPr/>
          <a:lstStyle/>
          <a:p>
            <a:r>
              <a:rPr lang="en-US" dirty="0" smtClean="0"/>
              <a:t>Congratulations! You did it! </a:t>
            </a:r>
            <a:endParaRPr lang="en-US" dirty="0"/>
          </a:p>
        </p:txBody>
      </p:sp>
      <p:sp>
        <p:nvSpPr>
          <p:cNvPr id="4" name="Content Placeholder 3"/>
          <p:cNvSpPr>
            <a:spLocks noGrp="1"/>
          </p:cNvSpPr>
          <p:nvPr>
            <p:ph idx="1"/>
          </p:nvPr>
        </p:nvSpPr>
        <p:spPr/>
        <p:txBody>
          <a:bodyPr/>
          <a:lstStyle/>
          <a:p>
            <a:endParaRPr lang="en-US" dirty="0"/>
          </a:p>
        </p:txBody>
      </p:sp>
      <p:pic>
        <p:nvPicPr>
          <p:cNvPr id="9223" name="Picture 7" descr="C:\Users\niadams\AppData\Local\Microsoft\Windows\Temporary Internet Files\Content.IE5\ZPJ1KOIJ\Pirate_Treasure____by_Miggs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9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a:t>
            </a:r>
            <a:endParaRPr lang="en-US" dirty="0"/>
          </a:p>
        </p:txBody>
      </p:sp>
      <p:sp>
        <p:nvSpPr>
          <p:cNvPr id="3" name="Content Placeholder 2"/>
          <p:cNvSpPr>
            <a:spLocks noGrp="1"/>
          </p:cNvSpPr>
          <p:nvPr>
            <p:ph idx="1"/>
          </p:nvPr>
        </p:nvSpPr>
        <p:spPr/>
        <p:txBody>
          <a:bodyPr/>
          <a:lstStyle/>
          <a:p>
            <a:pPr marL="514350" indent="-514350">
              <a:buAutoNum type="alphaUcPeriod"/>
            </a:pPr>
            <a:r>
              <a:rPr lang="en-US" sz="2400" dirty="0" smtClean="0"/>
              <a:t>Fill out the feasibility form, have your PI sign on the PI signature line, and send it back to the sponsor within 3 business days.</a:t>
            </a:r>
          </a:p>
          <a:p>
            <a:pPr marL="514350" indent="-514350">
              <a:buAutoNum type="alphaUcPeriod"/>
            </a:pPr>
            <a:r>
              <a:rPr lang="en-US" sz="2400" dirty="0" smtClean="0"/>
              <a:t>Ignore the form because today is food truck day, and the form looks like a lot of work. </a:t>
            </a:r>
          </a:p>
          <a:p>
            <a:pPr marL="514350" indent="-514350">
              <a:buAutoNum type="alphaUcPeriod"/>
            </a:pPr>
            <a:r>
              <a:rPr lang="en-US" sz="2400" dirty="0" smtClean="0"/>
              <a:t>Determine how detailed the form is- if it requires specifics or looks very time consuming, you may need a CDA first. </a:t>
            </a:r>
          </a:p>
          <a:p>
            <a:pPr marL="0" indent="0">
              <a:buNone/>
            </a:pPr>
            <a:r>
              <a:rPr lang="en-US" sz="2400" dirty="0" smtClean="0"/>
              <a:t>D.  All of the above. </a:t>
            </a:r>
          </a:p>
          <a:p>
            <a:pPr marL="0" indent="0">
              <a:buNone/>
            </a:pPr>
            <a:r>
              <a:rPr lang="en-US" sz="2400" dirty="0" smtClean="0"/>
              <a:t>E.  Only A and C. </a:t>
            </a:r>
          </a:p>
          <a:p>
            <a:pPr marL="514350" indent="-514350">
              <a:buAutoNum type="alphaUcPeriod"/>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27868"/>
            <a:ext cx="1755775" cy="151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83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Get Organized!	</a:t>
            </a:r>
            <a:endParaRPr lang="en-US" dirty="0"/>
          </a:p>
        </p:txBody>
      </p:sp>
      <p:sp>
        <p:nvSpPr>
          <p:cNvPr id="3" name="Content Placeholder 2"/>
          <p:cNvSpPr>
            <a:spLocks noGrp="1"/>
          </p:cNvSpPr>
          <p:nvPr>
            <p:ph idx="1"/>
          </p:nvPr>
        </p:nvSpPr>
        <p:spPr/>
        <p:txBody>
          <a:bodyPr/>
          <a:lstStyle/>
          <a:p>
            <a:r>
              <a:rPr lang="en-US" dirty="0" smtClean="0"/>
              <a:t>Study startup is a long, labor-intensive process that can take months. </a:t>
            </a:r>
          </a:p>
          <a:p>
            <a:r>
              <a:rPr lang="en-US" dirty="0" smtClean="0"/>
              <a:t>You will be filling out many, many different forms and working with many different people. </a:t>
            </a:r>
          </a:p>
          <a:p>
            <a:r>
              <a:rPr lang="en-US" dirty="0" smtClean="0"/>
              <a:t>Before you start, create the following:</a:t>
            </a:r>
          </a:p>
          <a:p>
            <a:pPr lvl="1"/>
            <a:r>
              <a:rPr lang="en-US" dirty="0" smtClean="0"/>
              <a:t>A checklist of forms to be completed</a:t>
            </a:r>
          </a:p>
          <a:p>
            <a:pPr lvl="1"/>
            <a:r>
              <a:rPr lang="en-US" dirty="0" smtClean="0"/>
              <a:t>A list of contact info for everyone involved with the study</a:t>
            </a:r>
          </a:p>
          <a:p>
            <a:pPr lvl="1"/>
            <a:r>
              <a:rPr lang="en-US" dirty="0" smtClean="0"/>
              <a:t>Electronic and hard copy folders for study documents</a:t>
            </a:r>
          </a:p>
        </p:txBody>
      </p:sp>
    </p:spTree>
    <p:extLst>
      <p:ext uri="{BB962C8B-B14F-4D97-AF65-F5344CB8AC3E}">
        <p14:creationId xmlns:p14="http://schemas.microsoft.com/office/powerpoint/2010/main" val="873159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Get Organized! </a:t>
            </a:r>
            <a:endParaRPr lang="en-US" dirty="0"/>
          </a:p>
        </p:txBody>
      </p:sp>
      <p:sp>
        <p:nvSpPr>
          <p:cNvPr id="3" name="Content Placeholder 2"/>
          <p:cNvSpPr>
            <a:spLocks noGrp="1"/>
          </p:cNvSpPr>
          <p:nvPr>
            <p:ph idx="1"/>
          </p:nvPr>
        </p:nvSpPr>
        <p:spPr>
          <a:xfrm>
            <a:off x="762000" y="1905000"/>
            <a:ext cx="4572000" cy="4525963"/>
          </a:xfrm>
        </p:spPr>
        <p:txBody>
          <a:bodyPr/>
          <a:lstStyle/>
          <a:p>
            <a:pPr marL="0" indent="0">
              <a:buNone/>
            </a:pPr>
            <a:r>
              <a:rPr lang="en-US" sz="2400" dirty="0" smtClean="0"/>
              <a:t>Make sure to save electronic copies of EVERYTHING in a secure location. </a:t>
            </a:r>
          </a:p>
          <a:p>
            <a:pPr lvl="1"/>
            <a:r>
              <a:rPr lang="en-US" dirty="0" smtClean="0"/>
              <a:t>Shared drive folders</a:t>
            </a:r>
          </a:p>
          <a:p>
            <a:pPr lvl="1"/>
            <a:r>
              <a:rPr lang="en-US" dirty="0" smtClean="0"/>
              <a:t>Organize your folders so you and others can find things easily!  </a:t>
            </a:r>
            <a:endParaRPr lang="en-US" dirty="0"/>
          </a:p>
          <a:p>
            <a:pPr lvl="1"/>
            <a:r>
              <a:rPr lang="en-US" dirty="0" smtClean="0"/>
              <a:t>You will also need paper copies of many of these forms for your reg binder.  Some coordinators prefer to keep copies of all forms.  </a:t>
            </a:r>
          </a:p>
          <a:p>
            <a:pPr marL="457200" lvl="1" indent="0">
              <a:buNone/>
            </a:pPr>
            <a:r>
              <a:rPr lang="en-US" dirty="0" smtClean="0"/>
              <a:t> </a:t>
            </a:r>
          </a:p>
          <a:p>
            <a:pPr marL="457200" lvl="1" indent="0">
              <a:buNone/>
            </a:pPr>
            <a:endParaRPr lang="en-US" sz="2000" dirty="0" smtClean="0"/>
          </a:p>
        </p:txBody>
      </p:sp>
      <p:pic>
        <p:nvPicPr>
          <p:cNvPr id="11268" name="Picture 4" descr="C:\Users\niadams\AppData\Local\Microsoft\Windows\Temporary Internet Files\Content.IE5\BN0EWYMO\SOS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71800"/>
            <a:ext cx="30003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56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p:txBody>
          <a:bodyPr/>
          <a:lstStyle/>
          <a:p>
            <a:r>
              <a:rPr lang="en-US" altLang="en-US" dirty="0" smtClean="0"/>
              <a:t>Phase 1: CDA </a:t>
            </a:r>
            <a:endParaRPr lang="en-US" altLang="en-US" dirty="0"/>
          </a:p>
        </p:txBody>
      </p:sp>
      <p:sp>
        <p:nvSpPr>
          <p:cNvPr id="6157" name="Rectangle 13"/>
          <p:cNvSpPr>
            <a:spLocks noGrp="1" noChangeArrowheads="1"/>
          </p:cNvSpPr>
          <p:nvPr>
            <p:ph type="body" idx="1"/>
          </p:nvPr>
        </p:nvSpPr>
        <p:spPr/>
        <p:txBody>
          <a:bodyPr/>
          <a:lstStyle/>
          <a:p>
            <a:r>
              <a:rPr lang="en-US" altLang="en-US" b="1" dirty="0" smtClean="0"/>
              <a:t> Confidentiality Agreement (CDA): </a:t>
            </a:r>
            <a:r>
              <a:rPr lang="en-US" altLang="en-US" dirty="0" smtClean="0"/>
              <a:t>This is a legal agreement between the University of Iowa and the study sponsor that outlines what information the parties wish to share with one another, but wish to restrict from wider use.</a:t>
            </a:r>
          </a:p>
          <a:p>
            <a:r>
              <a:rPr lang="en-US" altLang="en-US" dirty="0" smtClean="0"/>
              <a:t>A CDA protects you, your PI and the university from future litigation, thus it is imperative that it be routed through the proper channels for review.</a:t>
            </a:r>
          </a:p>
          <a:p>
            <a:pPr marL="0" indent="0">
              <a:buNone/>
            </a:pPr>
            <a:endParaRPr lang="en-US" altLang="en-US" dirty="0" smtClean="0"/>
          </a:p>
        </p:txBody>
      </p:sp>
      <p:pic>
        <p:nvPicPr>
          <p:cNvPr id="15363" name="Picture 3" descr="C:\Users\niadams\AppData\Local\Microsoft\Windows\Temporary Internet Files\Content.IE5\PX0VZUJZ\confidentialit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250" y="5504688"/>
            <a:ext cx="1587500" cy="1190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project post-mortem">
  <a:themeElements>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project post-mortem</Template>
  <TotalTime>3189</TotalTime>
  <Words>5897</Words>
  <Application>Microsoft Office PowerPoint</Application>
  <PresentationFormat>On-screen Show (4:3)</PresentationFormat>
  <Paragraphs>1454</Paragraphs>
  <Slides>59</Slides>
  <Notes>20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Presentation for project post-mortem</vt:lpstr>
      <vt:lpstr>Study Startup The Treasure Map</vt:lpstr>
      <vt:lpstr>Study Startup Steps</vt:lpstr>
      <vt:lpstr>Study Startup Steps</vt:lpstr>
      <vt:lpstr>Phase 1</vt:lpstr>
      <vt:lpstr>Meet Dr. Redbeard </vt:lpstr>
      <vt:lpstr>What do you do? </vt:lpstr>
      <vt:lpstr>First: Get Organized! </vt:lpstr>
      <vt:lpstr>First: Get Organized! </vt:lpstr>
      <vt:lpstr>Phase 1: CDA </vt:lpstr>
      <vt:lpstr>Phase 1: CDA (continued)</vt:lpstr>
      <vt:lpstr>Phase 1: CDA</vt:lpstr>
      <vt:lpstr>What is the Division of Sponsored Programs (DSP)? </vt:lpstr>
      <vt:lpstr>Phase 1: Feasibility</vt:lpstr>
      <vt:lpstr>Phase 1: Feasibility</vt:lpstr>
      <vt:lpstr>Phase 1: Feasibility</vt:lpstr>
      <vt:lpstr>How did you help Dr. Redbeard? </vt:lpstr>
      <vt:lpstr>Phase 2</vt:lpstr>
      <vt:lpstr>Congratulations! Your site has been selected! </vt:lpstr>
      <vt:lpstr>What do you do? </vt:lpstr>
      <vt:lpstr>Phase 2: Contract</vt:lpstr>
      <vt:lpstr>Phase 2: Contract </vt:lpstr>
      <vt:lpstr>Phase 2: Contract</vt:lpstr>
      <vt:lpstr>Phase 2: Budget</vt:lpstr>
      <vt:lpstr>Phase 2: Budget </vt:lpstr>
      <vt:lpstr>What do you do? </vt:lpstr>
      <vt:lpstr>Phase 3</vt:lpstr>
      <vt:lpstr>What do you do? </vt:lpstr>
      <vt:lpstr>Phase 3: IRB</vt:lpstr>
      <vt:lpstr>Phase 3: IRB </vt:lpstr>
      <vt:lpstr>Phase 3: IRB </vt:lpstr>
      <vt:lpstr>Phase 3: Committee Applications</vt:lpstr>
      <vt:lpstr>Phase 3: Joint Office for Compliance Research Billing (JOC) </vt:lpstr>
      <vt:lpstr>Pharmacy and Therapeutics (P&amp;T)</vt:lpstr>
      <vt:lpstr>Pharmacy and Therapeutics (P&amp;T)</vt:lpstr>
      <vt:lpstr>Investigational Drug Services (IDS) </vt:lpstr>
      <vt:lpstr>Investigational Drug Service (IDS)</vt:lpstr>
      <vt:lpstr>Nursing Research Committee (NRC)</vt:lpstr>
      <vt:lpstr>Nursing Research Committee (NRC)</vt:lpstr>
      <vt:lpstr>Medical Radiation Protection Committee (MPRC) </vt:lpstr>
      <vt:lpstr>Medical Radiation Protection Committee (MPRC) </vt:lpstr>
      <vt:lpstr>Pathology</vt:lpstr>
      <vt:lpstr>Pathology</vt:lpstr>
      <vt:lpstr>Clinical Research Unit (CRU)</vt:lpstr>
      <vt:lpstr>Clinical Research Unit (CRU) </vt:lpstr>
      <vt:lpstr>Parrot Pharma sent you the study startup documents.  Now what? </vt:lpstr>
      <vt:lpstr>What did we do with the Parrot Pharma Study? </vt:lpstr>
      <vt:lpstr>Phase 4</vt:lpstr>
      <vt:lpstr>What do you do? </vt:lpstr>
      <vt:lpstr>Phase 4: Informed Consent Form (ICF)/Record of Consent (ROC)</vt:lpstr>
      <vt:lpstr>Phase 4: Consent/Record of Consent</vt:lpstr>
      <vt:lpstr>Phase 4: Financial Disclosure Forms (FDF) </vt:lpstr>
      <vt:lpstr>Phase 4: Financial Disclosures</vt:lpstr>
      <vt:lpstr>Phase 4: 1572 </vt:lpstr>
      <vt:lpstr>Phase 4: Clinical Trials.gov</vt:lpstr>
      <vt:lpstr>Phase 4: Clinical Trials.gov</vt:lpstr>
      <vt:lpstr>Startup of NIH Studies</vt:lpstr>
      <vt:lpstr>Final Step: Submit to IRB! </vt:lpstr>
      <vt:lpstr>What happens after IRB approval? </vt:lpstr>
      <vt:lpstr>Congratulations! You did it! </vt:lpstr>
    </vt:vector>
  </TitlesOfParts>
  <Company>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Startup The Treasure Map</dc:title>
  <dc:creator>Adams, Nicole M (UI Health Care)</dc:creator>
  <cp:lastModifiedBy>Doyle, Anna C (UI Health Care)</cp:lastModifiedBy>
  <cp:revision>91</cp:revision>
  <cp:lastPrinted>1601-01-01T00:00:00Z</cp:lastPrinted>
  <dcterms:created xsi:type="dcterms:W3CDTF">2016-07-11T20:43:16Z</dcterms:created>
  <dcterms:modified xsi:type="dcterms:W3CDTF">2018-01-10T15:32:52Z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TC010184551033</vt:lpwstr>
  </property>
</Properties>
</file>