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54"/>
  </p:notesMasterIdLst>
  <p:sldIdLst>
    <p:sldId id="467" r:id="rId2"/>
    <p:sldId id="387" r:id="rId3"/>
    <p:sldId id="507" r:id="rId4"/>
    <p:sldId id="490" r:id="rId5"/>
    <p:sldId id="354" r:id="rId6"/>
    <p:sldId id="499" r:id="rId7"/>
    <p:sldId id="497" r:id="rId8"/>
    <p:sldId id="389" r:id="rId9"/>
    <p:sldId id="390" r:id="rId10"/>
    <p:sldId id="283" r:id="rId11"/>
    <p:sldId id="498" r:id="rId12"/>
    <p:sldId id="479" r:id="rId13"/>
    <p:sldId id="502" r:id="rId14"/>
    <p:sldId id="391" r:id="rId15"/>
    <p:sldId id="268" r:id="rId16"/>
    <p:sldId id="392" r:id="rId17"/>
    <p:sldId id="336" r:id="rId18"/>
    <p:sldId id="338" r:id="rId19"/>
    <p:sldId id="474" r:id="rId20"/>
    <p:sldId id="397" r:id="rId21"/>
    <p:sldId id="433" r:id="rId22"/>
    <p:sldId id="398" r:id="rId23"/>
    <p:sldId id="399" r:id="rId24"/>
    <p:sldId id="500" r:id="rId25"/>
    <p:sldId id="503" r:id="rId26"/>
    <p:sldId id="400" r:id="rId27"/>
    <p:sldId id="402" r:id="rId28"/>
    <p:sldId id="473" r:id="rId29"/>
    <p:sldId id="475" r:id="rId30"/>
    <p:sldId id="343" r:id="rId31"/>
    <p:sldId id="403" r:id="rId32"/>
    <p:sldId id="404" r:id="rId33"/>
    <p:sldId id="504" r:id="rId34"/>
    <p:sldId id="487" r:id="rId35"/>
    <p:sldId id="406" r:id="rId36"/>
    <p:sldId id="476" r:id="rId37"/>
    <p:sldId id="407" r:id="rId38"/>
    <p:sldId id="493" r:id="rId39"/>
    <p:sldId id="409" r:id="rId40"/>
    <p:sldId id="410" r:id="rId41"/>
    <p:sldId id="411" r:id="rId42"/>
    <p:sldId id="412" r:id="rId43"/>
    <p:sldId id="494" r:id="rId44"/>
    <p:sldId id="505" r:id="rId45"/>
    <p:sldId id="357" r:id="rId46"/>
    <p:sldId id="421" r:id="rId47"/>
    <p:sldId id="422" r:id="rId48"/>
    <p:sldId id="419" r:id="rId49"/>
    <p:sldId id="496" r:id="rId50"/>
    <p:sldId id="506" r:id="rId51"/>
    <p:sldId id="488" r:id="rId52"/>
    <p:sldId id="374" r:id="rId53"/>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charset="-128"/>
        <a:cs typeface="+mn-cs"/>
      </a:defRPr>
    </a:lvl5pPr>
    <a:lvl6pPr marL="2286000" algn="l" defTabSz="914400" rtl="0" eaLnBrk="1" latinLnBrk="0" hangingPunct="1">
      <a:defRPr sz="2400" kern="1200">
        <a:solidFill>
          <a:schemeClr val="tx1"/>
        </a:solidFill>
        <a:latin typeface="Arial" pitchFamily="34" charset="0"/>
        <a:ea typeface="ＭＳ Ｐゴシック" charset="-128"/>
        <a:cs typeface="+mn-cs"/>
      </a:defRPr>
    </a:lvl6pPr>
    <a:lvl7pPr marL="2743200" algn="l" defTabSz="914400" rtl="0" eaLnBrk="1" latinLnBrk="0" hangingPunct="1">
      <a:defRPr sz="2400" kern="1200">
        <a:solidFill>
          <a:schemeClr val="tx1"/>
        </a:solidFill>
        <a:latin typeface="Arial" pitchFamily="34" charset="0"/>
        <a:ea typeface="ＭＳ Ｐゴシック" charset="-128"/>
        <a:cs typeface="+mn-cs"/>
      </a:defRPr>
    </a:lvl7pPr>
    <a:lvl8pPr marL="3200400" algn="l" defTabSz="914400" rtl="0" eaLnBrk="1" latinLnBrk="0" hangingPunct="1">
      <a:defRPr sz="2400" kern="1200">
        <a:solidFill>
          <a:schemeClr val="tx1"/>
        </a:solidFill>
        <a:latin typeface="Arial" pitchFamily="34" charset="0"/>
        <a:ea typeface="ＭＳ Ｐゴシック" charset="-128"/>
        <a:cs typeface="+mn-cs"/>
      </a:defRPr>
    </a:lvl8pPr>
    <a:lvl9pPr marL="3657600" algn="l" defTabSz="914400" rtl="0" eaLnBrk="1" latinLnBrk="0" hangingPunct="1">
      <a:defRPr sz="2400" kern="1200">
        <a:solidFill>
          <a:schemeClr val="tx1"/>
        </a:solidFill>
        <a:latin typeface="Arial" pitchFamily="34" charset="0"/>
        <a:ea typeface="ＭＳ Ｐゴシック" charset="-128"/>
        <a:cs typeface="+mn-cs"/>
      </a:defRPr>
    </a:lvl9pPr>
  </p:defaultTextStyle>
  <p:extLst>
    <p:ext uri="{521415D9-36F7-43E2-AB2F-B90AF26B5E84}">
      <p14:sectionLst xmlns:p14="http://schemas.microsoft.com/office/powerpoint/2010/main">
        <p14:section name="Default Section" id="{4C762811-C495-9E42-9A2C-C3FF19243B1D}">
          <p14:sldIdLst>
            <p14:sldId id="467"/>
            <p14:sldId id="387"/>
            <p14:sldId id="507"/>
            <p14:sldId id="490"/>
            <p14:sldId id="354"/>
            <p14:sldId id="499"/>
            <p14:sldId id="497"/>
            <p14:sldId id="389"/>
            <p14:sldId id="390"/>
            <p14:sldId id="283"/>
            <p14:sldId id="498"/>
            <p14:sldId id="479"/>
            <p14:sldId id="502"/>
            <p14:sldId id="391"/>
            <p14:sldId id="268"/>
            <p14:sldId id="392"/>
            <p14:sldId id="336"/>
            <p14:sldId id="338"/>
            <p14:sldId id="474"/>
            <p14:sldId id="397"/>
            <p14:sldId id="433"/>
            <p14:sldId id="398"/>
            <p14:sldId id="399"/>
            <p14:sldId id="500"/>
            <p14:sldId id="503"/>
            <p14:sldId id="400"/>
            <p14:sldId id="402"/>
            <p14:sldId id="473"/>
            <p14:sldId id="475"/>
            <p14:sldId id="343"/>
            <p14:sldId id="403"/>
            <p14:sldId id="404"/>
            <p14:sldId id="504"/>
            <p14:sldId id="487"/>
            <p14:sldId id="406"/>
            <p14:sldId id="476"/>
            <p14:sldId id="407"/>
            <p14:sldId id="493"/>
            <p14:sldId id="409"/>
            <p14:sldId id="410"/>
            <p14:sldId id="411"/>
            <p14:sldId id="412"/>
            <p14:sldId id="494"/>
            <p14:sldId id="505"/>
            <p14:sldId id="357"/>
            <p14:sldId id="421"/>
            <p14:sldId id="422"/>
            <p14:sldId id="419"/>
            <p14:sldId id="496"/>
            <p14:sldId id="506"/>
            <p14:sldId id="488"/>
            <p14:sldId id="374"/>
          </p14:sldIdLst>
        </p14:section>
        <p14:section name="Untitled Section" id="{171FF396-B98D-354F-865D-148126597CEA}">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83704"/>
    <a:srgbClr val="1D13DD"/>
    <a:srgbClr val="FF9900"/>
    <a:srgbClr val="FFCC00"/>
    <a:srgbClr val="FFB000"/>
    <a:srgbClr val="21FFFF"/>
    <a:srgbClr val="9ABFF0"/>
    <a:srgbClr val="46CDF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92" autoAdjust="0"/>
    <p:restoredTop sz="85930" autoAdjust="0"/>
  </p:normalViewPr>
  <p:slideViewPr>
    <p:cSldViewPr snapToGrid="0">
      <p:cViewPr>
        <p:scale>
          <a:sx n="100" d="100"/>
          <a:sy n="100" d="100"/>
        </p:scale>
        <p:origin x="-1218" y="-67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latin typeface="Arial" charset="0"/>
                <a:ea typeface="ＭＳ Ｐゴシック" charset="0"/>
                <a:cs typeface="ＭＳ Ｐゴシック" charset="0"/>
              </a:defRPr>
            </a:lvl1pPr>
          </a:lstStyle>
          <a:p>
            <a:pPr>
              <a:defRPr/>
            </a:pPr>
            <a:endParaRPr lang="en-US" dirty="0"/>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latin typeface="Arial" charset="0"/>
                <a:ea typeface="ＭＳ Ｐゴシック" charset="0"/>
                <a:cs typeface="ＭＳ Ｐゴシック" charset="0"/>
              </a:defRPr>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latin typeface="Arial" charset="0"/>
                <a:ea typeface="ＭＳ Ｐゴシック" charset="0"/>
                <a:cs typeface="ＭＳ Ｐゴシック" charset="0"/>
              </a:defRPr>
            </a:lvl1pPr>
          </a:lstStyle>
          <a:p>
            <a:pPr>
              <a:defRPr/>
            </a:pPr>
            <a:endParaRPr lang="en-US"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FEDC194A-0679-409E-B211-9829C8B3E013}" type="slidenum">
              <a:rPr lang="en-US" altLang="en-US"/>
              <a:pPr/>
              <a:t>‹#›</a:t>
            </a:fld>
            <a:endParaRPr lang="en-US" altLang="en-US" dirty="0"/>
          </a:p>
        </p:txBody>
      </p:sp>
    </p:spTree>
    <p:extLst>
      <p:ext uri="{BB962C8B-B14F-4D97-AF65-F5344CB8AC3E}">
        <p14:creationId xmlns:p14="http://schemas.microsoft.com/office/powerpoint/2010/main" val="5082571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fda.gov/downloads/AboutFDA/ReportsManualsForms/Forms/UCM083533.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www1.va.gov/vhapublications/ViewPublication.asp?pub_ID=406" TargetMode="External"/><Relationship Id="rId3" Type="http://schemas.openxmlformats.org/officeDocument/2006/relationships/hyperlink" Target="http://a257.g.akamaitech.net/7/257/2422/12feb20041500/edocket.access.gpo.gov/cfr_2004/julqtr/38cfr16.111.htm" TargetMode="External"/><Relationship Id="rId7" Type="http://schemas.openxmlformats.org/officeDocument/2006/relationships/hyperlink" Target="http://a257.g.akamaitech.net/7/257/2422/14mar20010800/edocket.access.gpo.gov/cfr_2002/octqtr/45cfr164.500.htm"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a257.g.akamaitech.net/7/257/2422/14mar20010800/edocket.access.gpo.gov/cfr_2002/octqtr/45cfr164.106.htm" TargetMode="External"/><Relationship Id="rId5" Type="http://schemas.openxmlformats.org/officeDocument/2006/relationships/hyperlink" Target="http://www.access.gpo.gov/nara/cfr/waisidx_02/45cfr160_02.html" TargetMode="External"/><Relationship Id="rId4" Type="http://schemas.openxmlformats.org/officeDocument/2006/relationships/hyperlink" Target="http://www.accessdata.fda.gov/scripts/cdrh/cfdocs/cfcfr/CFRSearch.cfm?fr=50.27" TargetMode="External"/><Relationship Id="rId9" Type="http://schemas.openxmlformats.org/officeDocument/2006/relationships/hyperlink" Target="http://www1.va.gov/vhapublications/ViewPublication.asp?pub_ID=412"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1</a:t>
            </a:fld>
            <a:endParaRPr lang="en-US" altLang="en-US" dirty="0"/>
          </a:p>
        </p:txBody>
      </p:sp>
    </p:spTree>
    <p:extLst>
      <p:ext uri="{BB962C8B-B14F-4D97-AF65-F5344CB8AC3E}">
        <p14:creationId xmlns:p14="http://schemas.microsoft.com/office/powerpoint/2010/main" val="2488118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*Checklist Of Essential Documents</a:t>
            </a:r>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16</a:t>
            </a:fld>
            <a:endParaRPr lang="en-US" altLang="en-US" dirty="0"/>
          </a:p>
        </p:txBody>
      </p:sp>
    </p:spTree>
    <p:extLst>
      <p:ext uri="{BB962C8B-B14F-4D97-AF65-F5344CB8AC3E}">
        <p14:creationId xmlns:p14="http://schemas.microsoft.com/office/powerpoint/2010/main" val="2941548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17</a:t>
            </a:fld>
            <a:endParaRPr lang="en-US" altLang="en-US" dirty="0"/>
          </a:p>
        </p:txBody>
      </p:sp>
    </p:spTree>
    <p:extLst>
      <p:ext uri="{BB962C8B-B14F-4D97-AF65-F5344CB8AC3E}">
        <p14:creationId xmlns:p14="http://schemas.microsoft.com/office/powerpoint/2010/main" val="245262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18</a:t>
            </a:fld>
            <a:endParaRPr lang="en-US" altLang="en-US" dirty="0"/>
          </a:p>
        </p:txBody>
      </p:sp>
    </p:spTree>
    <p:extLst>
      <p:ext uri="{BB962C8B-B14F-4D97-AF65-F5344CB8AC3E}">
        <p14:creationId xmlns:p14="http://schemas.microsoft.com/office/powerpoint/2010/main" val="2940054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19</a:t>
            </a:fld>
            <a:endParaRPr lang="en-US" altLang="en-US" dirty="0"/>
          </a:p>
        </p:txBody>
      </p:sp>
    </p:spTree>
    <p:extLst>
      <p:ext uri="{BB962C8B-B14F-4D97-AF65-F5344CB8AC3E}">
        <p14:creationId xmlns:p14="http://schemas.microsoft.com/office/powerpoint/2010/main" val="1296143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20</a:t>
            </a:fld>
            <a:endParaRPr lang="en-US" altLang="en-US" dirty="0"/>
          </a:p>
        </p:txBody>
      </p:sp>
    </p:spTree>
    <p:extLst>
      <p:ext uri="{BB962C8B-B14F-4D97-AF65-F5344CB8AC3E}">
        <p14:creationId xmlns:p14="http://schemas.microsoft.com/office/powerpoint/2010/main" val="120223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21</a:t>
            </a:fld>
            <a:endParaRPr lang="en-US" altLang="en-US" dirty="0"/>
          </a:p>
        </p:txBody>
      </p:sp>
    </p:spTree>
    <p:extLst>
      <p:ext uri="{BB962C8B-B14F-4D97-AF65-F5344CB8AC3E}">
        <p14:creationId xmlns:p14="http://schemas.microsoft.com/office/powerpoint/2010/main" val="2835043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22</a:t>
            </a:fld>
            <a:endParaRPr lang="en-US" altLang="en-US" dirty="0"/>
          </a:p>
        </p:txBody>
      </p:sp>
    </p:spTree>
    <p:extLst>
      <p:ext uri="{BB962C8B-B14F-4D97-AF65-F5344CB8AC3E}">
        <p14:creationId xmlns:p14="http://schemas.microsoft.com/office/powerpoint/2010/main" val="83279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FDA Form 1572  is the Statement of Investigator - an agreement signed by the investigator to provide certain information to the sponsor and assure that he/she will comply with FDA regulations related to the conduct of a clinical investigation of an investigational</a:t>
            </a:r>
            <a:r>
              <a:rPr lang="en-US" baseline="0" dirty="0"/>
              <a:t> drug or biologic.</a:t>
            </a:r>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27</a:t>
            </a:fld>
            <a:endParaRPr lang="en-US" altLang="en-US" dirty="0"/>
          </a:p>
        </p:txBody>
      </p:sp>
    </p:spTree>
    <p:extLst>
      <p:ext uri="{BB962C8B-B14F-4D97-AF65-F5344CB8AC3E}">
        <p14:creationId xmlns:p14="http://schemas.microsoft.com/office/powerpoint/2010/main" val="1867370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t>
            </a:r>
            <a:r>
              <a:rPr lang="en-US" dirty="0">
                <a:hlinkClick r:id="rId3" tooltip="FDA Form 1571"/>
              </a:rPr>
              <a:t>FDA Form 1571</a:t>
            </a:r>
            <a:r>
              <a:rPr lang="en-US" dirty="0"/>
              <a:t> or ‘1571’ is the Investigational New Drug (IND) application cover page and it must accompany the initial IND submission and any amendments, IND safety reports, annual reports or general correspondence the sponsor submits to the FDA about the IND. The 1571 is a contractual agreement between the sponsor and the FDA. By signing the 1571, the SI agrees to the following:</a:t>
            </a:r>
          </a:p>
          <a:p>
            <a:r>
              <a:rPr lang="en-US" dirty="0"/>
              <a:t>S/he will not begin the clinical investigations until 30 days after the FDA’s receipt of the IND, unless the sponsor receives earlier notification from the FDA</a:t>
            </a:r>
          </a:p>
          <a:p>
            <a:r>
              <a:rPr lang="en-US" dirty="0"/>
              <a:t>S/he will not begin or continue the investigations covered by the IND if the FDA has placed the investigations on clinical hold</a:t>
            </a:r>
          </a:p>
          <a:p>
            <a:r>
              <a:rPr lang="en-US" dirty="0"/>
              <a:t>S/he will conduct the investigation in accordance with all other applicable regulatory requirements</a:t>
            </a:r>
          </a:p>
          <a:p>
            <a:r>
              <a:rPr lang="en-US" dirty="0"/>
              <a:t>An IRB that complies with 21 CFR 56 will be responsible for initial and continuing review and approval </a:t>
            </a:r>
          </a:p>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28</a:t>
            </a:fld>
            <a:endParaRPr lang="en-US" altLang="en-US" dirty="0"/>
          </a:p>
        </p:txBody>
      </p:sp>
    </p:spTree>
    <p:extLst>
      <p:ext uri="{BB962C8B-B14F-4D97-AF65-F5344CB8AC3E}">
        <p14:creationId xmlns:p14="http://schemas.microsoft.com/office/powerpoint/2010/main" val="1867370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29</a:t>
            </a:fld>
            <a:endParaRPr lang="en-US" altLang="en-US" dirty="0"/>
          </a:p>
        </p:txBody>
      </p:sp>
    </p:spTree>
    <p:extLst>
      <p:ext uri="{BB962C8B-B14F-4D97-AF65-F5344CB8AC3E}">
        <p14:creationId xmlns:p14="http://schemas.microsoft.com/office/powerpoint/2010/main" val="3857316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CLINICAL RESEARCH GUIDELINES     </a:t>
            </a:r>
          </a:p>
          <a:p>
            <a:endParaRPr lang="en-US" sz="1200" dirty="0">
              <a:latin typeface="Arial Narrow" panose="020B0606020202030204" pitchFamily="34" charset="0"/>
            </a:endParaRPr>
          </a:p>
          <a:p>
            <a:r>
              <a:rPr lang="en-US" sz="1200" dirty="0">
                <a:latin typeface="Arial Narrow" panose="020B0606020202030204" pitchFamily="34" charset="0"/>
              </a:rPr>
              <a:t>Links:</a:t>
            </a:r>
          </a:p>
          <a:p>
            <a:r>
              <a:rPr lang="en-US" sz="800" dirty="0">
                <a:latin typeface="Arial Narrow" panose="020B0606020202030204" pitchFamily="34" charset="0"/>
              </a:rPr>
              <a:t> - https://hawkirb.research.uiowa.edu  </a:t>
            </a:r>
          </a:p>
          <a:p>
            <a:r>
              <a:rPr lang="en-US" sz="800" dirty="0">
                <a:latin typeface="Arial Narrow" panose="020B0606020202030204" pitchFamily="34" charset="0"/>
              </a:rPr>
              <a:t> - https://www.ich.org</a:t>
            </a:r>
          </a:p>
          <a:p>
            <a:r>
              <a:rPr lang="en-US" sz="800" dirty="0">
                <a:latin typeface="Arial Narrow" panose="020B0606020202030204" pitchFamily="34" charset="0"/>
              </a:rPr>
              <a:t> - https://www.hhs.gov/ohrp</a:t>
            </a:r>
          </a:p>
          <a:p>
            <a:r>
              <a:rPr lang="en-US" sz="800" dirty="0">
                <a:latin typeface="Arial Narrow" panose="020B0606020202030204" pitchFamily="34" charset="0"/>
              </a:rPr>
              <a:t> - https://www.hhs.gov</a:t>
            </a:r>
          </a:p>
          <a:p>
            <a:r>
              <a:rPr lang="en-US" sz="800" dirty="0">
                <a:latin typeface="Arial Narrow" panose="020B0606020202030204" pitchFamily="34" charset="0"/>
              </a:rPr>
              <a:t> - https://www.hhs.gov/ohrp/regulations-and-policy/regulations</a:t>
            </a:r>
          </a:p>
          <a:p>
            <a:r>
              <a:rPr lang="en-US" sz="800" dirty="0">
                <a:latin typeface="Arial Narrow" panose="020B0606020202030204" pitchFamily="34" charset="0"/>
              </a:rPr>
              <a:t> - https://www.hhs.gov/ohrp/regulations-and-policy/regulations/fda</a:t>
            </a:r>
          </a:p>
          <a:p>
            <a:r>
              <a:rPr lang="en-US" sz="800" baseline="0" dirty="0">
                <a:latin typeface="Arial Narrow" panose="020B0606020202030204" pitchFamily="34" charset="0"/>
              </a:rPr>
              <a:t> - https://www.fda.gov/ScienceResearch/SpecialTopics/RunningClinicalTrials</a:t>
            </a:r>
          </a:p>
          <a:p>
            <a:r>
              <a:rPr lang="en-US" sz="800" baseline="0" dirty="0">
                <a:latin typeface="Arial Narrow" panose="020B0606020202030204" pitchFamily="34" charset="0"/>
              </a:rPr>
              <a:t> - https://www.fda.gov/scienceresearch/specialtopics/runningclinicaltrials/ucm155713.htm#FDARegulations</a:t>
            </a:r>
          </a:p>
          <a:p>
            <a:endParaRPr lang="en-US" sz="1200" dirty="0"/>
          </a:p>
          <a:p>
            <a:endParaRPr lang="en-US" sz="1200" dirty="0"/>
          </a:p>
          <a:p>
            <a:r>
              <a:rPr lang="en-US" sz="1200" dirty="0"/>
              <a:t>There</a:t>
            </a:r>
            <a:r>
              <a:rPr lang="en-US" sz="1200" baseline="0" dirty="0"/>
              <a:t> are l</a:t>
            </a:r>
            <a:r>
              <a:rPr lang="en-US" dirty="0"/>
              <a:t>aws, regulations, guidance, and guidelines in the conduct of clinical research. The list</a:t>
            </a:r>
            <a:r>
              <a:rPr lang="en-US" baseline="0" dirty="0"/>
              <a:t> foregoes the</a:t>
            </a:r>
            <a:r>
              <a:rPr lang="en-US" dirty="0"/>
              <a:t> order of authority. </a:t>
            </a:r>
          </a:p>
          <a:p>
            <a:endParaRPr lang="en-US" dirty="0"/>
          </a:p>
          <a:p>
            <a:r>
              <a:rPr lang="en-US" dirty="0"/>
              <a:t>In terms of a higher standard, there may be overlap in the standards expressed in each. At the same time, each may also cover certain unique standards.</a:t>
            </a:r>
          </a:p>
          <a:p>
            <a:endParaRPr lang="en-US" dirty="0"/>
          </a:p>
          <a:p>
            <a:r>
              <a:rPr lang="en-US" dirty="0"/>
              <a:t>For Example:  Human Subject Protection regulations do not discuss quality management while ICH GCP's guidelines do. </a:t>
            </a:r>
          </a:p>
          <a:p>
            <a:endParaRPr lang="en-US" dirty="0"/>
          </a:p>
          <a:p>
            <a:r>
              <a:rPr lang="en-US" dirty="0"/>
              <a:t>As a practice, you are required to comply with laws and regulations, should take into account agency guidance, and may be required to follow GCP Guidelines depending on the trial, trial sponsor, trial location, and/or the government in which data from the trial is going to be submitted</a:t>
            </a:r>
          </a:p>
          <a:p>
            <a:endParaRPr lang="en-US" dirty="0"/>
          </a:p>
          <a:p>
            <a:r>
              <a:rPr lang="en-US" sz="1200" b="0" i="0" u="none" strike="noStrike" kern="1200" baseline="0" dirty="0">
                <a:solidFill>
                  <a:schemeClr val="tx1"/>
                </a:solidFill>
                <a:latin typeface="Arial" charset="0"/>
                <a:ea typeface="ＭＳ Ｐゴシック" charset="0"/>
                <a:cs typeface="ＭＳ Ｐゴシック" charset="0"/>
              </a:rPr>
              <a:t>The International Conference on Harmonization (ICH) of Technical Requirements for the Registration of Pharmaceuticals for Human Use, commonly referred to as the International Conference on Harmonization (ICH) is an attempt to streamline the process for developing and marketing new drugs internationally. The ICH is comprised of representatives from the pharmaceutical industry and the regulatory bodies of the United States, Japan and the European Union. In addition, observers include Canada, the European Free Trade Area, and the World Health Organization.  The ICH has established several international standards of Good Clinical Practice (GCP) for the development of pharmaceutical products. The guideline that primarily affects investigators in the daily practice of clinical research is E6, "ICH Harmonized Tripartite</a:t>
            </a:r>
          </a:p>
          <a:p>
            <a:r>
              <a:rPr lang="en-US" sz="1200" b="0" i="0" u="none" strike="noStrike" kern="1200" baseline="0" dirty="0">
                <a:solidFill>
                  <a:schemeClr val="tx1"/>
                </a:solidFill>
                <a:latin typeface="Arial" charset="0"/>
                <a:ea typeface="ＭＳ Ｐゴシック" charset="0"/>
                <a:cs typeface="ＭＳ Ｐゴシック" charset="0"/>
              </a:rPr>
              <a:t>Guideline: Guideline for Good Clinical Practice." The E6 guideline has 8 parts: 1) glossary; 2) principles; 3) IRBs; 4) investigator; 5) sponsor; 6) protocol and amendments; 7) Investigator's Brochure; and 8) essential documents. The initial basis for drafting the E6 guidelines was the U.S. FDA regulations for the protection of human subjects (21 CFR 50 and 56).</a:t>
            </a:r>
            <a:endParaRPr lang="en-US" dirty="0"/>
          </a:p>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4</a:t>
            </a:fld>
            <a:endParaRPr lang="en-US" altLang="en-US" dirty="0"/>
          </a:p>
        </p:txBody>
      </p:sp>
    </p:spTree>
    <p:extLst>
      <p:ext uri="{BB962C8B-B14F-4D97-AF65-F5344CB8AC3E}">
        <p14:creationId xmlns:p14="http://schemas.microsoft.com/office/powerpoint/2010/main" val="13720671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30</a:t>
            </a:fld>
            <a:endParaRPr lang="en-US" altLang="en-US" dirty="0"/>
          </a:p>
        </p:txBody>
      </p:sp>
    </p:spTree>
    <p:extLst>
      <p:ext uri="{BB962C8B-B14F-4D97-AF65-F5344CB8AC3E}">
        <p14:creationId xmlns:p14="http://schemas.microsoft.com/office/powerpoint/2010/main" val="365758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35</a:t>
            </a:fld>
            <a:endParaRPr lang="en-US" altLang="en-US" dirty="0"/>
          </a:p>
        </p:txBody>
      </p:sp>
    </p:spTree>
    <p:extLst>
      <p:ext uri="{BB962C8B-B14F-4D97-AF65-F5344CB8AC3E}">
        <p14:creationId xmlns:p14="http://schemas.microsoft.com/office/powerpoint/2010/main" val="29773124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36</a:t>
            </a:fld>
            <a:endParaRPr lang="en-US" altLang="en-US" dirty="0"/>
          </a:p>
        </p:txBody>
      </p:sp>
    </p:spTree>
    <p:extLst>
      <p:ext uri="{BB962C8B-B14F-4D97-AF65-F5344CB8AC3E}">
        <p14:creationId xmlns:p14="http://schemas.microsoft.com/office/powerpoint/2010/main" val="2790970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REDCap form, sponsor-provided</a:t>
            </a:r>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37</a:t>
            </a:fld>
            <a:endParaRPr lang="en-US" altLang="en-US" dirty="0"/>
          </a:p>
        </p:txBody>
      </p:sp>
    </p:spTree>
    <p:extLst>
      <p:ext uri="{BB962C8B-B14F-4D97-AF65-F5344CB8AC3E}">
        <p14:creationId xmlns:p14="http://schemas.microsoft.com/office/powerpoint/2010/main" val="128903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38</a:t>
            </a:fld>
            <a:endParaRPr lang="en-US" altLang="en-US" dirty="0"/>
          </a:p>
        </p:txBody>
      </p:sp>
    </p:spTree>
    <p:extLst>
      <p:ext uri="{BB962C8B-B14F-4D97-AF65-F5344CB8AC3E}">
        <p14:creationId xmlns:p14="http://schemas.microsoft.com/office/powerpoint/2010/main" val="2498289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39</a:t>
            </a:fld>
            <a:endParaRPr lang="en-US" altLang="en-US" dirty="0"/>
          </a:p>
        </p:txBody>
      </p:sp>
    </p:spTree>
    <p:extLst>
      <p:ext uri="{BB962C8B-B14F-4D97-AF65-F5344CB8AC3E}">
        <p14:creationId xmlns:p14="http://schemas.microsoft.com/office/powerpoint/2010/main" val="18218095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40</a:t>
            </a:fld>
            <a:endParaRPr lang="en-US" altLang="en-US" dirty="0"/>
          </a:p>
        </p:txBody>
      </p:sp>
    </p:spTree>
    <p:extLst>
      <p:ext uri="{BB962C8B-B14F-4D97-AF65-F5344CB8AC3E}">
        <p14:creationId xmlns:p14="http://schemas.microsoft.com/office/powerpoint/2010/main" val="3424322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43</a:t>
            </a:fld>
            <a:endParaRPr lang="en-US" altLang="en-US" dirty="0"/>
          </a:p>
        </p:txBody>
      </p:sp>
    </p:spTree>
    <p:extLst>
      <p:ext uri="{BB962C8B-B14F-4D97-AF65-F5344CB8AC3E}">
        <p14:creationId xmlns:p14="http://schemas.microsoft.com/office/powerpoint/2010/main" val="1429992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44</a:t>
            </a:fld>
            <a:endParaRPr lang="en-US" altLang="en-US" dirty="0"/>
          </a:p>
        </p:txBody>
      </p:sp>
    </p:spTree>
    <p:extLst>
      <p:ext uri="{BB962C8B-B14F-4D97-AF65-F5344CB8AC3E}">
        <p14:creationId xmlns:p14="http://schemas.microsoft.com/office/powerpoint/2010/main" val="558765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45</a:t>
            </a:fld>
            <a:endParaRPr lang="en-US" altLang="en-US" dirty="0"/>
          </a:p>
        </p:txBody>
      </p:sp>
    </p:spTree>
    <p:extLst>
      <p:ext uri="{BB962C8B-B14F-4D97-AF65-F5344CB8AC3E}">
        <p14:creationId xmlns:p14="http://schemas.microsoft.com/office/powerpoint/2010/main" val="1351110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Arial" charset="0"/>
                <a:ea typeface="ＭＳ Ｐゴシック" charset="0"/>
                <a:cs typeface="ＭＳ Ｐゴシック" charset="0"/>
              </a:rPr>
              <a:t>Regulatory Oversight</a:t>
            </a:r>
          </a:p>
          <a:p>
            <a:endParaRPr lang="en-US" sz="1200" kern="1200" dirty="0">
              <a:solidFill>
                <a:schemeClr val="tx1"/>
              </a:solidFill>
              <a:latin typeface="Arial" charset="0"/>
              <a:ea typeface="ＭＳ Ｐゴシック" charset="0"/>
              <a:cs typeface="ＭＳ Ｐゴシック" charset="0"/>
            </a:endParaRPr>
          </a:p>
          <a:p>
            <a:r>
              <a:rPr lang="en-US" sz="1200" b="0" kern="1200" dirty="0">
                <a:solidFill>
                  <a:schemeClr val="tx1"/>
                </a:solidFill>
                <a:effectLst/>
                <a:latin typeface="Arial" charset="0"/>
                <a:ea typeface="ＭＳ Ｐゴシック" charset="0"/>
                <a:cs typeface="ＭＳ Ｐゴシック" charset="0"/>
              </a:rPr>
              <a:t>The </a:t>
            </a:r>
            <a:r>
              <a:rPr lang="en-US" sz="1200" b="0" i="1" kern="1200" dirty="0">
                <a:solidFill>
                  <a:schemeClr val="tx1"/>
                </a:solidFill>
                <a:effectLst/>
                <a:latin typeface="Arial" charset="0"/>
                <a:ea typeface="ＭＳ Ｐゴシック" charset="0"/>
                <a:cs typeface="ＭＳ Ｐゴシック" charset="0"/>
              </a:rPr>
              <a:t>Code of Federal Regulations</a:t>
            </a:r>
            <a:r>
              <a:rPr lang="en-US" sz="1200" b="0" kern="1200" dirty="0">
                <a:solidFill>
                  <a:schemeClr val="tx1"/>
                </a:solidFill>
                <a:effectLst/>
                <a:latin typeface="Arial" charset="0"/>
                <a:ea typeface="ＭＳ Ｐゴシック" charset="0"/>
                <a:cs typeface="ＭＳ Ｐゴシック" charset="0"/>
              </a:rPr>
              <a:t> (CFR) is the codification of the general and permanent rules and regulations (sometimes called administrative law) published in the Federal Register by the executive departments and agencies of the federal government of the United States.</a:t>
            </a:r>
            <a:endParaRPr lang="en-US" sz="1200" kern="1200" dirty="0">
              <a:solidFill>
                <a:schemeClr val="tx1"/>
              </a:solidFill>
              <a:latin typeface="Arial" charset="0"/>
              <a:ea typeface="ＭＳ Ｐゴシック" charset="0"/>
              <a:cs typeface="ＭＳ Ｐゴシック" charset="0"/>
            </a:endParaRPr>
          </a:p>
          <a:p>
            <a:endParaRPr lang="en-US" sz="1200" kern="1200" dirty="0">
              <a:solidFill>
                <a:schemeClr val="tx1"/>
              </a:solidFill>
              <a:latin typeface="Arial" charset="0"/>
              <a:ea typeface="ＭＳ Ｐゴシック" charset="0"/>
              <a:cs typeface="ＭＳ Ｐゴシック" charset="0"/>
            </a:endParaRPr>
          </a:p>
          <a:p>
            <a:r>
              <a:rPr lang="en-US" sz="1200" kern="1200" dirty="0">
                <a:solidFill>
                  <a:schemeClr val="tx1"/>
                </a:solidFill>
                <a:latin typeface="Arial" charset="0"/>
                <a:ea typeface="ＭＳ Ｐゴシック" charset="0"/>
                <a:cs typeface="ＭＳ Ｐゴシック" charset="0"/>
              </a:rPr>
              <a:t>There are a number of policies governing privacy and confidentiality in research. Whereas these are not exhaustive, they are the major regulations to which investigators must adhere.</a:t>
            </a:r>
          </a:p>
          <a:p>
            <a:r>
              <a:rPr lang="en-US" sz="1200" kern="1200" dirty="0">
                <a:solidFill>
                  <a:schemeClr val="tx1"/>
                </a:solidFill>
                <a:latin typeface="Arial" charset="0"/>
                <a:ea typeface="ＭＳ Ｐゴシック" charset="0"/>
                <a:cs typeface="ＭＳ Ｐゴシック" charset="0"/>
              </a:rPr>
              <a:t>Common Rule 38 CFR </a:t>
            </a:r>
            <a:r>
              <a:rPr lang="en-US" sz="1200" kern="1200" dirty="0">
                <a:solidFill>
                  <a:schemeClr val="tx1"/>
                </a:solidFill>
                <a:latin typeface="Arial" charset="0"/>
                <a:ea typeface="ＭＳ Ｐゴシック" charset="0"/>
                <a:cs typeface="ＭＳ Ｐゴシック" charset="0"/>
                <a:hlinkClick r:id="rId3"/>
              </a:rPr>
              <a:t>16.111 - When appropriate, there are adequate provisions to protect the privacy of subjects and to maintain the confidentiality of data.</a:t>
            </a:r>
          </a:p>
          <a:p>
            <a:r>
              <a:rPr lang="en-US" sz="1200" kern="1200" dirty="0">
                <a:solidFill>
                  <a:schemeClr val="tx1"/>
                </a:solidFill>
                <a:latin typeface="Arial" charset="0"/>
                <a:ea typeface="ＭＳ Ｐゴシック" charset="0"/>
                <a:cs typeface="ＭＳ Ｐゴシック" charset="0"/>
              </a:rPr>
              <a:t>FDA Regulations </a:t>
            </a:r>
            <a:r>
              <a:rPr lang="en-US" sz="1200" kern="1200" dirty="0">
                <a:solidFill>
                  <a:schemeClr val="tx1"/>
                </a:solidFill>
                <a:latin typeface="Arial" charset="0"/>
                <a:ea typeface="ＭＳ Ｐゴシック" charset="0"/>
                <a:cs typeface="ＭＳ Ｐゴシック" charset="0"/>
                <a:hlinkClick r:id="rId4"/>
              </a:rPr>
              <a:t>21 CFR 50.27 - The ICF includes a statement describing the extent, if any, to which confidentiality of records identifying the subject will be maintained and that notes the possibility that the FDA may inspect the records.</a:t>
            </a:r>
          </a:p>
          <a:p>
            <a:r>
              <a:rPr lang="en-US" sz="1200" kern="1200" dirty="0">
                <a:solidFill>
                  <a:schemeClr val="tx1"/>
                </a:solidFill>
                <a:latin typeface="Arial" charset="0"/>
                <a:ea typeface="ＭＳ Ｐゴシック" charset="0"/>
                <a:cs typeface="ＭＳ Ｐゴシック" charset="0"/>
              </a:rPr>
              <a:t>HIPAA Privacy Rule </a:t>
            </a:r>
            <a:r>
              <a:rPr lang="en-US" sz="1200" kern="1200" dirty="0">
                <a:solidFill>
                  <a:schemeClr val="tx1"/>
                </a:solidFill>
                <a:latin typeface="Arial" charset="0"/>
                <a:ea typeface="ＭＳ Ｐゴシック" charset="0"/>
                <a:cs typeface="ＭＳ Ｐゴシック" charset="0"/>
                <a:hlinkClick r:id="rId5"/>
              </a:rPr>
              <a:t>45 CFR Part 160 and </a:t>
            </a:r>
            <a:r>
              <a:rPr lang="en-US" sz="1200" kern="1200" dirty="0">
                <a:solidFill>
                  <a:schemeClr val="tx1"/>
                </a:solidFill>
                <a:latin typeface="Arial" charset="0"/>
                <a:ea typeface="ＭＳ Ｐゴシック" charset="0"/>
                <a:cs typeface="ＭＳ Ｐゴシック" charset="0"/>
                <a:hlinkClick r:id="rId6"/>
              </a:rPr>
              <a:t>Subparts A and </a:t>
            </a:r>
            <a:r>
              <a:rPr lang="en-US" sz="1200" kern="1200" dirty="0">
                <a:solidFill>
                  <a:schemeClr val="tx1"/>
                </a:solidFill>
                <a:latin typeface="Arial" charset="0"/>
                <a:ea typeface="ＭＳ Ｐゴシック" charset="0"/>
                <a:cs typeface="ＭＳ Ｐゴシック" charset="0"/>
                <a:hlinkClick r:id="rId7"/>
              </a:rPr>
              <a:t>E of part 164 - Research is not a covered function in itself. However, VA research (and clinical trials in and of themselves are covered) because it involves health care by a covered entity (VHA), and medical record or biologic samples labeled with health information are maintained by the covered entity (VHA) in the trial.</a:t>
            </a:r>
          </a:p>
          <a:p>
            <a:r>
              <a:rPr lang="en-US" sz="1200" kern="1200" dirty="0">
                <a:solidFill>
                  <a:schemeClr val="tx1"/>
                </a:solidFill>
                <a:latin typeface="Arial" charset="0"/>
                <a:ea typeface="ＭＳ Ｐゴシック" charset="0"/>
                <a:cs typeface="ＭＳ Ｐゴシック" charset="0"/>
              </a:rPr>
              <a:t>VHA Privacy Policy VHA Handbook </a:t>
            </a:r>
            <a:r>
              <a:rPr lang="en-US" sz="1200" kern="1200" dirty="0">
                <a:solidFill>
                  <a:schemeClr val="tx1"/>
                </a:solidFill>
                <a:latin typeface="Arial" charset="0"/>
                <a:ea typeface="ＭＳ Ｐゴシック" charset="0"/>
                <a:cs typeface="ＭＳ Ｐゴシック" charset="0"/>
                <a:hlinkClick r:id="rId8"/>
              </a:rPr>
              <a:t>1605.1 and VHA Handbook </a:t>
            </a:r>
            <a:r>
              <a:rPr lang="en-US" sz="1200" kern="1200" dirty="0">
                <a:solidFill>
                  <a:schemeClr val="tx1"/>
                </a:solidFill>
                <a:latin typeface="Arial" charset="0"/>
                <a:ea typeface="ＭＳ Ｐゴシック" charset="0"/>
                <a:cs typeface="ＭＳ Ｐゴシック" charset="0"/>
                <a:hlinkClick r:id="rId9"/>
              </a:rPr>
              <a:t>1605.2- Incorporate the HIPAA regulations into VHA-specific policy. It applies to all patient health information at VHA facilities, including that used for medical research or produced in the course of that research.</a:t>
            </a:r>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5</a:t>
            </a:fld>
            <a:endParaRPr lang="en-US" altLang="en-US" dirty="0"/>
          </a:p>
        </p:txBody>
      </p:sp>
    </p:spTree>
    <p:extLst>
      <p:ext uri="{BB962C8B-B14F-4D97-AF65-F5344CB8AC3E}">
        <p14:creationId xmlns:p14="http://schemas.microsoft.com/office/powerpoint/2010/main" val="3002478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46</a:t>
            </a:fld>
            <a:endParaRPr lang="en-US" altLang="en-US" dirty="0"/>
          </a:p>
        </p:txBody>
      </p:sp>
    </p:spTree>
    <p:extLst>
      <p:ext uri="{BB962C8B-B14F-4D97-AF65-F5344CB8AC3E}">
        <p14:creationId xmlns:p14="http://schemas.microsoft.com/office/powerpoint/2010/main" val="2957961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a:t>
            </a:r>
            <a:r>
              <a:rPr lang="en-US" baseline="0" dirty="0"/>
              <a:t> it wasn’t documented, it wasn’t done!</a:t>
            </a:r>
          </a:p>
          <a:p>
            <a:endParaRPr lang="en-US" baseline="0" dirty="0"/>
          </a:p>
          <a:p>
            <a:r>
              <a:rPr lang="en-US" baseline="0" dirty="0"/>
              <a:t>ALCOA has its roots in the Federal Regulations governing good laboratory practice for non-clinical laboratory studies, or 21 CFR 58.130 (e)</a:t>
            </a:r>
          </a:p>
          <a:p>
            <a:endParaRPr lang="en-US" baseline="0" dirty="0"/>
          </a:p>
          <a:p>
            <a:r>
              <a:rPr lang="en-US" baseline="0" dirty="0"/>
              <a:t>“ALCOA” remains the practice for FDA auditor and quality assurance professionals regarding clinical practice. </a:t>
            </a:r>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48</a:t>
            </a:fld>
            <a:endParaRPr lang="en-US" altLang="en-US" dirty="0"/>
          </a:p>
        </p:txBody>
      </p:sp>
    </p:spTree>
    <p:extLst>
      <p:ext uri="{BB962C8B-B14F-4D97-AF65-F5344CB8AC3E}">
        <p14:creationId xmlns:p14="http://schemas.microsoft.com/office/powerpoint/2010/main" val="3741147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49</a:t>
            </a:fld>
            <a:endParaRPr lang="en-US" altLang="en-US" dirty="0"/>
          </a:p>
        </p:txBody>
      </p:sp>
    </p:spTree>
    <p:extLst>
      <p:ext uri="{BB962C8B-B14F-4D97-AF65-F5344CB8AC3E}">
        <p14:creationId xmlns:p14="http://schemas.microsoft.com/office/powerpoint/2010/main" val="844635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1" u="sng" kern="1200" dirty="0">
                <a:solidFill>
                  <a:schemeClr val="tx1"/>
                </a:solidFill>
                <a:latin typeface="Arial" charset="0"/>
                <a:ea typeface="ＭＳ Ｐゴシック" charset="0"/>
                <a:cs typeface="ＭＳ Ｐゴシック" charset="0"/>
              </a:rPr>
              <a:t>Never Share</a:t>
            </a:r>
            <a:r>
              <a:rPr lang="en-US" altLang="en-US" sz="1200" u="sng" kern="1200" dirty="0">
                <a:solidFill>
                  <a:schemeClr val="tx1"/>
                </a:solidFill>
                <a:latin typeface="Arial" charset="0"/>
                <a:ea typeface="ＭＳ Ｐゴシック" charset="0"/>
                <a:cs typeface="ＭＳ Ｐゴシック" charset="0"/>
              </a:rPr>
              <a:t> </a:t>
            </a:r>
            <a:r>
              <a:rPr lang="en-US" altLang="en-US" sz="1200" kern="1200" dirty="0">
                <a:solidFill>
                  <a:schemeClr val="tx1"/>
                </a:solidFill>
                <a:latin typeface="Arial" charset="0"/>
                <a:ea typeface="ＭＳ Ｐゴシック" charset="0"/>
                <a:cs typeface="ＭＳ Ｐゴシック" charset="0"/>
              </a:rPr>
              <a:t>prior login and password to access, enter/ modify data in sponsor-provided system</a:t>
            </a:r>
          </a:p>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50</a:t>
            </a:fld>
            <a:endParaRPr lang="en-US" altLang="en-US" dirty="0"/>
          </a:p>
        </p:txBody>
      </p:sp>
    </p:spTree>
    <p:extLst>
      <p:ext uri="{BB962C8B-B14F-4D97-AF65-F5344CB8AC3E}">
        <p14:creationId xmlns:p14="http://schemas.microsoft.com/office/powerpoint/2010/main" val="1160593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documentation should “stand on its own”</a:t>
            </a:r>
            <a:r>
              <a:rPr lang="en-US" baseline="0" dirty="0"/>
              <a:t> in telling the “story” of the study.</a:t>
            </a:r>
          </a:p>
          <a:p>
            <a:endParaRPr lang="en-US" baseline="0" dirty="0"/>
          </a:p>
          <a:p>
            <a:r>
              <a:rPr lang="en-US" baseline="0" dirty="0"/>
              <a:t>The PI is responsible for all protocol activities including the maintenance and storage of the study documentation, but must rely on the research coordinator and research team to comply with the guidance.</a:t>
            </a:r>
          </a:p>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6</a:t>
            </a:fld>
            <a:endParaRPr lang="en-US" altLang="en-US" dirty="0"/>
          </a:p>
        </p:txBody>
      </p:sp>
    </p:spTree>
    <p:extLst>
      <p:ext uri="{BB962C8B-B14F-4D97-AF65-F5344CB8AC3E}">
        <p14:creationId xmlns:p14="http://schemas.microsoft.com/office/powerpoint/2010/main" val="4231968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8</a:t>
            </a:fld>
            <a:endParaRPr lang="en-US" altLang="en-US" dirty="0"/>
          </a:p>
        </p:txBody>
      </p:sp>
    </p:spTree>
    <p:extLst>
      <p:ext uri="{BB962C8B-B14F-4D97-AF65-F5344CB8AC3E}">
        <p14:creationId xmlns:p14="http://schemas.microsoft.com/office/powerpoint/2010/main" val="2441664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9</a:t>
            </a:fld>
            <a:endParaRPr lang="en-US" altLang="en-US" dirty="0"/>
          </a:p>
        </p:txBody>
      </p:sp>
    </p:spTree>
    <p:extLst>
      <p:ext uri="{BB962C8B-B14F-4D97-AF65-F5344CB8AC3E}">
        <p14:creationId xmlns:p14="http://schemas.microsoft.com/office/powerpoint/2010/main" val="3826831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investigator/institution should have control of all essential documents and records generated by the investigator/institution before, during, and after the trial.</a:t>
            </a:r>
          </a:p>
          <a:p>
            <a:endParaRPr lang="en-US" sz="1200" i="1" dirty="0">
              <a:solidFill>
                <a:srgbClr val="B83704"/>
              </a:solidFill>
            </a:endParaRPr>
          </a:p>
          <a:p>
            <a:r>
              <a:rPr lang="en-US" sz="1200" i="1" dirty="0">
                <a:solidFill>
                  <a:srgbClr val="B83704"/>
                </a:solidFill>
              </a:rPr>
              <a:t>**Required for observational and interventional clinical research studies – regardless of funding Type</a:t>
            </a:r>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10</a:t>
            </a:fld>
            <a:endParaRPr lang="en-US" altLang="en-US" dirty="0"/>
          </a:p>
        </p:txBody>
      </p:sp>
    </p:spTree>
    <p:extLst>
      <p:ext uri="{BB962C8B-B14F-4D97-AF65-F5344CB8AC3E}">
        <p14:creationId xmlns:p14="http://schemas.microsoft.com/office/powerpoint/2010/main" val="1817363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11</a:t>
            </a:fld>
            <a:endParaRPr lang="en-US" altLang="en-US" dirty="0"/>
          </a:p>
        </p:txBody>
      </p:sp>
    </p:spTree>
    <p:extLst>
      <p:ext uri="{BB962C8B-B14F-4D97-AF65-F5344CB8AC3E}">
        <p14:creationId xmlns:p14="http://schemas.microsoft.com/office/powerpoint/2010/main" val="1520950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latin typeface="Arial" panose="020B0604020202020204" pitchFamily="34" charset="0"/>
                <a:cs typeface="Arial" panose="020B0604020202020204" pitchFamily="34" charset="0"/>
              </a:rPr>
              <a:t>First items reviewed during</a:t>
            </a:r>
            <a:r>
              <a:rPr lang="en-US" sz="1200" b="0" i="0" baseline="0" dirty="0">
                <a:latin typeface="Arial" panose="020B0604020202020204" pitchFamily="34" charset="0"/>
                <a:cs typeface="Arial" panose="020B0604020202020204" pitchFamily="34" charset="0"/>
              </a:rPr>
              <a:t> and audit or inspection.</a:t>
            </a:r>
            <a:endParaRPr lang="en-US" sz="1200" b="0" i="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EDC194A-0679-409E-B211-9829C8B3E013}" type="slidenum">
              <a:rPr lang="en-US" altLang="en-US" smtClean="0"/>
              <a:pPr/>
              <a:t>14</a:t>
            </a:fld>
            <a:endParaRPr lang="en-US" altLang="en-US" dirty="0"/>
          </a:p>
        </p:txBody>
      </p:sp>
    </p:spTree>
    <p:extLst>
      <p:ext uri="{BB962C8B-B14F-4D97-AF65-F5344CB8AC3E}">
        <p14:creationId xmlns:p14="http://schemas.microsoft.com/office/powerpoint/2010/main" val="547592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34290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pPr/>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dirty="0"/>
          </a:p>
        </p:txBody>
      </p:sp>
      <p:sp>
        <p:nvSpPr>
          <p:cNvPr id="3" name="Subtitle 2"/>
          <p:cNvSpPr>
            <a:spLocks noGrp="1"/>
          </p:cNvSpPr>
          <p:nvPr>
            <p:ph type="subTitle" idx="1"/>
          </p:nvPr>
        </p:nvSpPr>
        <p:spPr>
          <a:xfrm>
            <a:off x="1219200" y="2914650"/>
            <a:ext cx="6400800" cy="131445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505916"/>
            <a:ext cx="7772400" cy="1102519"/>
          </a:xfrm>
        </p:spPr>
        <p:txBody>
          <a:bodyPr/>
          <a:lstStyle>
            <a:lvl1pPr algn="ctr">
              <a:defRPr sz="32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4C003-38E8-486A-9BFD-47E55D87241C}" type="datetime1">
              <a:rPr lang="en-US" smtClean="0"/>
              <a:pPr/>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59EAA3-934B-41DB-B3B1-806F4BE5CC37}" type="datetime1">
              <a:rPr lang="en-US" smtClean="0"/>
              <a:pPr/>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pPr/>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dirty="0"/>
          </a:p>
        </p:txBody>
      </p:sp>
      <p:sp>
        <p:nvSpPr>
          <p:cNvPr id="8" name="Content Placeholder 7"/>
          <p:cNvSpPr>
            <a:spLocks noGrp="1"/>
          </p:cNvSpPr>
          <p:nvPr>
            <p:ph sz="quarter" idx="13"/>
          </p:nvPr>
        </p:nvSpPr>
        <p:spPr>
          <a:xfrm>
            <a:off x="609600" y="1200150"/>
            <a:ext cx="79248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1" y="3721894"/>
            <a:ext cx="7885113" cy="1021556"/>
          </a:xfrm>
        </p:spPr>
        <p:txBody>
          <a:bodyPr anchor="t"/>
          <a:lstStyle>
            <a:lvl1pPr algn="l">
              <a:defRPr sz="32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609601" y="2596754"/>
            <a:ext cx="7885113" cy="1125140"/>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C96367-2F2B-4F6E-ACF4-15FA13738E10}" type="datetime1">
              <a:rPr lang="en-US" smtClean="0"/>
              <a:pPr/>
              <a:t>9/18/2018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1523C92-45F4-4C30-810D-4886C1BA6969}"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200150"/>
            <a:ext cx="3733800" cy="30861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800600" y="1200150"/>
            <a:ext cx="3733800" cy="30861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05979"/>
            <a:ext cx="7924800" cy="857250"/>
          </a:xfrm>
        </p:spPr>
        <p:txBody>
          <a:bodyPr/>
          <a:lstStyle/>
          <a:p>
            <a:r>
              <a:rPr lang="en-US"/>
              <a:t>Click to edit Master title style</a:t>
            </a:r>
            <a:endParaRPr lang="en-US" dirty="0"/>
          </a:p>
        </p:txBody>
      </p:sp>
      <p:sp>
        <p:nvSpPr>
          <p:cNvPr id="5" name="Date Placeholder 4"/>
          <p:cNvSpPr>
            <a:spLocks noGrp="1"/>
          </p:cNvSpPr>
          <p:nvPr>
            <p:ph type="dt" sz="half" idx="10"/>
          </p:nvPr>
        </p:nvSpPr>
        <p:spPr/>
        <p:txBody>
          <a:bodyPr/>
          <a:lstStyle/>
          <a:p>
            <a:fld id="{8FB3498D-21C7-408B-8EF5-5B55DEF0BFD5}" type="datetime1">
              <a:rPr lang="en-US" smtClean="0"/>
              <a:pPr/>
              <a:t>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3"/>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09600" y="205979"/>
            <a:ext cx="7924800" cy="8572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84DB246E-8FD1-42FF-94A4-E4133095C37A}" type="datetime1">
              <a:rPr lang="en-US" smtClean="0"/>
              <a:pPr/>
              <a:t>9/18/2018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3939D4-B818-4372-B1EE-7CB6D5BBC74A}" type="datetime1">
              <a:rPr lang="en-US" smtClean="0"/>
              <a:pPr/>
              <a:t>9/18/2018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5E438-4D0D-4834-B658-A90420491D98}" type="datetime1">
              <a:rPr lang="en-US" smtClean="0"/>
              <a:pPr/>
              <a:t>9/18/2018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085850"/>
            <a:ext cx="46482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612648" y="1085850"/>
            <a:ext cx="2971800" cy="82296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12648" y="1910919"/>
            <a:ext cx="2971800" cy="23753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F8ADFA-7142-4015-85E6-1712F15FA709}" type="datetime1">
              <a:rPr lang="en-US" smtClean="0"/>
              <a:pPr/>
              <a:t>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609600" y="1085850"/>
            <a:ext cx="2971800" cy="822960"/>
          </a:xfrm>
        </p:spPr>
        <p:txBody>
          <a:bodyPr anchor="b"/>
          <a:lstStyle>
            <a:lvl1pPr algn="l">
              <a:defRPr sz="1800" b="0" i="0" cap="none" baseline="0">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1910918"/>
            <a:ext cx="2971800" cy="18038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581E0-D653-4D78-A48F-41D80498BC7E}" type="datetime1">
              <a:rPr lang="en-US" smtClean="0"/>
              <a:pPr/>
              <a:t>9/18/2018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8237106-F2ED-405E-BC33-CC3CF426205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9"/>
            <a:ext cx="7924800" cy="857250"/>
          </a:xfrm>
          <a:prstGeom prst="rect">
            <a:avLst/>
          </a:prstGeom>
        </p:spPr>
        <p:txBody>
          <a:bodyPr vert="horz" lIns="91440" tIns="45720" rIns="9144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09600" y="1200151"/>
            <a:ext cx="79248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15000" y="4767263"/>
            <a:ext cx="1524000" cy="273844"/>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9/18/2018</a:t>
            </a:fld>
            <a:endParaRPr lang="en-US" dirty="0"/>
          </a:p>
        </p:txBody>
      </p:sp>
      <p:sp>
        <p:nvSpPr>
          <p:cNvPr id="5" name="Footer Placeholder 4"/>
          <p:cNvSpPr>
            <a:spLocks noGrp="1"/>
          </p:cNvSpPr>
          <p:nvPr>
            <p:ph type="ftr" sz="quarter" idx="3"/>
          </p:nvPr>
        </p:nvSpPr>
        <p:spPr>
          <a:xfrm>
            <a:off x="609600" y="4767263"/>
            <a:ext cx="2895600" cy="273844"/>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4767263"/>
            <a:ext cx="990600" cy="273844"/>
          </a:xfrm>
          <a:prstGeom prst="rect">
            <a:avLst/>
          </a:prstGeom>
        </p:spPr>
        <p:txBody>
          <a:bodyPr vert="horz" lIns="91440" tIns="45720" rIns="91440" bIns="45720" rtlCol="0" anchor="ctr"/>
          <a:lstStyle>
            <a:lvl1pPr algn="r">
              <a:defRPr sz="1100" baseline="0">
                <a:solidFill>
                  <a:schemeClr val="tx1"/>
                </a:solidFill>
              </a:defRPr>
            </a:lvl1pPr>
          </a:lstStyle>
          <a:p>
            <a:fld id="{38237106-F2ED-405E-BC33-CC3CF426205F}" type="slidenum">
              <a:rPr lang="en-US" smtClean="0"/>
              <a:pPr/>
              <a:t>‹#›</a:t>
            </a:fld>
            <a:endParaRPr lang="en-US" dirty="0"/>
          </a:p>
        </p:txBody>
      </p:sp>
      <p:sp>
        <p:nvSpPr>
          <p:cNvPr id="8" name="Line 7"/>
          <p:cNvSpPr>
            <a:spLocks noChangeShapeType="1"/>
          </p:cNvSpPr>
          <p:nvPr/>
        </p:nvSpPr>
        <p:spPr bwMode="auto">
          <a:xfrm>
            <a:off x="0" y="742950"/>
            <a:ext cx="9144000" cy="0"/>
          </a:xfrm>
          <a:prstGeom prst="line">
            <a:avLst/>
          </a:prstGeom>
          <a:noFill/>
          <a:ln w="12700">
            <a:solidFill>
              <a:srgbClr val="FFB0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9" name="Line 13"/>
          <p:cNvSpPr>
            <a:spLocks noChangeShapeType="1"/>
          </p:cNvSpPr>
          <p:nvPr/>
        </p:nvSpPr>
        <p:spPr bwMode="auto">
          <a:xfrm>
            <a:off x="0" y="5010150"/>
            <a:ext cx="9144000" cy="0"/>
          </a:xfrm>
          <a:prstGeom prst="line">
            <a:avLst/>
          </a:prstGeom>
          <a:noFill/>
          <a:ln w="12700">
            <a:solidFill>
              <a:srgbClr val="FFB000"/>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10" name="Picture 1" descr="Health2c-Ophthy.tif"/>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638422" y="57150"/>
            <a:ext cx="1429378" cy="6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s://ohrp.cit.nih.gov/search/IrbDtl.aspx" TargetMode="External"/><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fda.gov/AboutFDA/ReportsManualsForms/Forms/default.htm" TargetMode="External"/><Relationship Id="rId2" Type="http://schemas.openxmlformats.org/officeDocument/2006/relationships/hyperlink" Target="https://www.fda.gov/downloads/RegulatoryInformation/Guidances/UCM214282.pdf"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fda.gov/downloads/regulatoryinformation/guidances/ucm341008.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9.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8.emf"/><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8" Type="http://schemas.openxmlformats.org/officeDocument/2006/relationships/hyperlink" Target="http://www.hhs.gov/ohrp/" TargetMode="External"/><Relationship Id="rId3" Type="http://schemas.openxmlformats.org/officeDocument/2006/relationships/hyperlink" Target="http://www.clinicaltrials.gov/" TargetMode="External"/><Relationship Id="rId7" Type="http://schemas.openxmlformats.org/officeDocument/2006/relationships/hyperlink" Target="http://nidcr.nih.gov/research/toolkit" TargetMode="External"/><Relationship Id="rId2"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hyperlink" Target="https://hso.research.uiowa.edu" TargetMode="External"/><Relationship Id="rId5" Type="http://schemas.openxmlformats.org/officeDocument/2006/relationships/hyperlink" Target="http://ecfr.gpoaccess.gov/cgi/t/text/text-idx?c=ecfr&amp;tpl=/index.tpl" TargetMode="External"/><Relationship Id="rId4" Type="http://schemas.openxmlformats.org/officeDocument/2006/relationships/hyperlink" Target="http://www.ich.org/fileadmin/Public_Web_Site/ICH_Products/Guidelines/Efficacy/E6_R1/Step4/E6_R1__Guideline.pdf" TargetMode="External"/><Relationship Id="rId9" Type="http://schemas.openxmlformats.org/officeDocument/2006/relationships/hyperlink" Target="https://www.nidcr.nih.gov/research/human-subjects-research/toolkit-and-education-materials"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Rectangle 9"/>
          <p:cNvSpPr>
            <a:spLocks noGrp="1" noChangeArrowheads="1"/>
          </p:cNvSpPr>
          <p:nvPr>
            <p:ph type="title"/>
          </p:nvPr>
        </p:nvSpPr>
        <p:spPr>
          <a:xfrm>
            <a:off x="381000" y="895350"/>
            <a:ext cx="8458200" cy="3790950"/>
          </a:xfrm>
        </p:spPr>
        <p:txBody>
          <a:bodyPr anchor="ctr">
            <a:normAutofit/>
          </a:bodyPr>
          <a:lstStyle/>
          <a:p>
            <a:pPr algn="ctr"/>
            <a:r>
              <a:rPr lang="en-US" sz="4000" b="1" cap="none" dirty="0"/>
              <a:t>Study</a:t>
            </a:r>
            <a:r>
              <a:rPr lang="en-US" sz="3600" b="1" cap="none" dirty="0"/>
              <a:t> </a:t>
            </a:r>
            <a:r>
              <a:rPr lang="en-US" sz="4000" b="1" cap="none" dirty="0"/>
              <a:t>Documentation </a:t>
            </a:r>
            <a:r>
              <a:rPr lang="en-US" sz="3600" b="1" cap="none" dirty="0"/>
              <a:t/>
            </a:r>
            <a:br>
              <a:rPr lang="en-US" sz="3600" b="1" cap="none" dirty="0"/>
            </a:br>
            <a:r>
              <a:rPr lang="en-US" sz="3600" b="1" cap="none" dirty="0"/>
              <a:t/>
            </a:r>
            <a:br>
              <a:rPr lang="en-US" sz="3600" b="1" cap="none" dirty="0"/>
            </a:br>
            <a:r>
              <a:rPr lang="en-US" sz="3600" b="1" cap="none" dirty="0"/>
              <a:t/>
            </a:r>
            <a:br>
              <a:rPr lang="en-US" sz="3600" b="1" cap="none" dirty="0"/>
            </a:br>
            <a:r>
              <a:rPr lang="en-US" sz="1800" b="1" cap="none" dirty="0">
                <a:latin typeface="Calibri" panose="020F0502020204030204" pitchFamily="34" charset="0"/>
              </a:rPr>
              <a:t>Presented by:</a:t>
            </a:r>
            <a:br>
              <a:rPr lang="en-US" sz="1800" b="1" cap="none" dirty="0">
                <a:latin typeface="Calibri" panose="020F0502020204030204" pitchFamily="34" charset="0"/>
              </a:rPr>
            </a:br>
            <a:r>
              <a:rPr lang="en-US" sz="1800" b="1" cap="none" dirty="0">
                <a:latin typeface="Calibri" panose="020F0502020204030204" pitchFamily="34" charset="0"/>
              </a:rPr>
              <a:t>Kelly Henderson, MS</a:t>
            </a:r>
            <a:br>
              <a:rPr lang="en-US" sz="1800" b="1" cap="none" dirty="0">
                <a:latin typeface="Calibri" panose="020F0502020204030204" pitchFamily="34" charset="0"/>
              </a:rPr>
            </a:br>
            <a:r>
              <a:rPr lang="en-US" sz="1800" b="1" cap="none" dirty="0">
                <a:latin typeface="Calibri" panose="020F0502020204030204" pitchFamily="34" charset="0"/>
              </a:rPr>
              <a:t>ICTS Program Manager</a:t>
            </a:r>
            <a:r>
              <a:rPr lang="en-US" sz="1800" b="1" dirty="0"/>
              <a:t/>
            </a:r>
            <a:br>
              <a:rPr lang="en-US" sz="1800" b="1" dirty="0"/>
            </a:br>
            <a:r>
              <a:rPr lang="en-US" sz="1800" b="1" dirty="0"/>
              <a:t/>
            </a:r>
            <a:br>
              <a:rPr lang="en-US" sz="1800" b="1" dirty="0"/>
            </a:br>
            <a:r>
              <a:rPr lang="en-US" sz="1800" b="1" cap="none" dirty="0">
                <a:latin typeface="Calibri" panose="020F0502020204030204" pitchFamily="34" charset="0"/>
              </a:rPr>
              <a:t>27Sept2018</a:t>
            </a:r>
            <a:endParaRPr lang="en-US" altLang="en-US" sz="1800" b="1" cap="none" dirty="0">
              <a:latin typeface="Calibri" panose="020F0502020204030204" pitchFamily="34" charset="0"/>
            </a:endParaRPr>
          </a:p>
        </p:txBody>
      </p:sp>
      <p:pic>
        <p:nvPicPr>
          <p:cNvPr id="15363" name="Picture 3" descr="C:\Users\sinkeyc\AppData\Local\Microsoft\Windows\Temporary Internet Files\Content.IE5\SBN2E0KL\caracteristicas_contentdetail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26" y="2667000"/>
            <a:ext cx="1597550" cy="180975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sinkeyc\AppData\Local\Microsoft\Windows\Temporary Internet Files\Content.IE5\DZP3ZA1D\34479-clip-art-graphic-of-a-blue-guy-character-researching-skulls-on-a-computer-by-jester-art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9425" y="3028950"/>
            <a:ext cx="190500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286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4716" y="1148965"/>
            <a:ext cx="8610600" cy="3994535"/>
          </a:xfrm>
        </p:spPr>
        <p:txBody>
          <a:bodyPr>
            <a:normAutofit fontScale="90000"/>
          </a:bodyPr>
          <a:lstStyle/>
          <a:p>
            <a:pPr>
              <a:spcBef>
                <a:spcPts val="600"/>
              </a:spcBef>
              <a:spcAft>
                <a:spcPts val="600"/>
              </a:spcAft>
            </a:pPr>
            <a:r>
              <a:rPr lang="en-US" sz="2400" b="1" cap="none" dirty="0">
                <a:latin typeface="+mn-lt"/>
              </a:rPr>
              <a:t/>
            </a:r>
            <a:br>
              <a:rPr lang="en-US" sz="2400" b="1" cap="none" dirty="0">
                <a:latin typeface="+mn-lt"/>
              </a:rPr>
            </a:br>
            <a:r>
              <a:rPr lang="en-US" sz="2400" b="1" cap="none" dirty="0">
                <a:latin typeface="+mn-lt"/>
              </a:rPr>
              <a:t/>
            </a:r>
            <a:br>
              <a:rPr lang="en-US" sz="2400" b="1" cap="none" dirty="0">
                <a:latin typeface="+mn-lt"/>
              </a:rPr>
            </a:br>
            <a:r>
              <a:rPr lang="en-US" sz="2400" b="1" cap="none" dirty="0">
                <a:latin typeface="+mn-lt"/>
              </a:rPr>
              <a:t/>
            </a:r>
            <a:br>
              <a:rPr lang="en-US" sz="2400" b="1" cap="none" dirty="0">
                <a:latin typeface="+mn-lt"/>
              </a:rPr>
            </a:br>
            <a:r>
              <a:rPr lang="en-US" sz="2400" b="1" cap="none" dirty="0">
                <a:latin typeface="+mn-lt"/>
              </a:rPr>
              <a:t>Essential Documents Timeline</a:t>
            </a:r>
            <a:r>
              <a:rPr lang="en-US" sz="2400" b="1" dirty="0">
                <a:latin typeface="+mn-lt"/>
              </a:rPr>
              <a:t>:</a:t>
            </a:r>
            <a:br>
              <a:rPr lang="en-US" sz="2400" b="1" dirty="0">
                <a:latin typeface="+mn-lt"/>
              </a:rPr>
            </a:br>
            <a:r>
              <a:rPr lang="en-US" sz="2200" b="1" i="1" u="sng" dirty="0">
                <a:latin typeface="+mn-lt"/>
              </a:rPr>
              <a:t/>
            </a:r>
            <a:br>
              <a:rPr lang="en-US" sz="2200" b="1" i="1" u="sng" dirty="0">
                <a:latin typeface="+mn-lt"/>
              </a:rPr>
            </a:br>
            <a:r>
              <a:rPr lang="en-US" sz="2200" b="1" dirty="0">
                <a:latin typeface="Arial" panose="020B0604020202020204" pitchFamily="34" charset="0"/>
                <a:cs typeface="Arial" panose="020B0604020202020204" pitchFamily="34" charset="0"/>
              </a:rPr>
              <a:t>1.  </a:t>
            </a:r>
            <a:r>
              <a:rPr lang="en-US" sz="2200" b="1" u="sng" cap="none" dirty="0">
                <a:latin typeface="Arial" panose="020B0604020202020204" pitchFamily="34" charset="0"/>
                <a:cs typeface="Arial" panose="020B0604020202020204" pitchFamily="34" charset="0"/>
              </a:rPr>
              <a:t>BEFORE</a:t>
            </a:r>
            <a:r>
              <a:rPr lang="en-US" sz="2200" b="1" cap="none" dirty="0">
                <a:latin typeface="Arial" panose="020B0604020202020204" pitchFamily="34" charset="0"/>
                <a:cs typeface="Arial" panose="020B0604020202020204" pitchFamily="34" charset="0"/>
              </a:rPr>
              <a:t> the study starts</a:t>
            </a:r>
            <a:br>
              <a:rPr lang="en-US" sz="2200" b="1" cap="none" dirty="0">
                <a:latin typeface="Arial" panose="020B0604020202020204" pitchFamily="34" charset="0"/>
                <a:cs typeface="Arial" panose="020B0604020202020204" pitchFamily="34" charset="0"/>
              </a:rPr>
            </a:br>
            <a:r>
              <a:rPr lang="en-US" sz="2200" b="1" cap="none" dirty="0">
                <a:latin typeface="Arial" panose="020B0604020202020204" pitchFamily="34" charset="0"/>
                <a:cs typeface="Arial" panose="020B0604020202020204" pitchFamily="34" charset="0"/>
              </a:rPr>
              <a:t/>
            </a:r>
            <a:br>
              <a:rPr lang="en-US" sz="2200" b="1" cap="none" dirty="0">
                <a:latin typeface="Arial" panose="020B0604020202020204" pitchFamily="34" charset="0"/>
                <a:cs typeface="Arial" panose="020B0604020202020204" pitchFamily="34" charset="0"/>
              </a:rPr>
            </a:br>
            <a:r>
              <a:rPr lang="en-US" sz="2200" b="1" cap="none" dirty="0">
                <a:latin typeface="Arial" panose="020B0604020202020204" pitchFamily="34" charset="0"/>
                <a:cs typeface="Arial" panose="020B0604020202020204" pitchFamily="34" charset="0"/>
              </a:rPr>
              <a:t>2.  </a:t>
            </a:r>
            <a:r>
              <a:rPr lang="en-US" sz="2200" b="1" u="sng" cap="none" dirty="0">
                <a:latin typeface="Arial" panose="020B0604020202020204" pitchFamily="34" charset="0"/>
                <a:cs typeface="Arial" panose="020B0604020202020204" pitchFamily="34" charset="0"/>
              </a:rPr>
              <a:t>DURING</a:t>
            </a:r>
            <a:r>
              <a:rPr lang="en-US" sz="2200" b="1" cap="none" dirty="0">
                <a:latin typeface="Arial" panose="020B0604020202020204" pitchFamily="34" charset="0"/>
                <a:cs typeface="Arial" panose="020B0604020202020204" pitchFamily="34" charset="0"/>
              </a:rPr>
              <a:t> the conduct of the study</a:t>
            </a:r>
            <a:br>
              <a:rPr lang="en-US" sz="2200" b="1" cap="none" dirty="0">
                <a:latin typeface="Arial" panose="020B0604020202020204" pitchFamily="34" charset="0"/>
                <a:cs typeface="Arial" panose="020B0604020202020204" pitchFamily="34" charset="0"/>
              </a:rPr>
            </a:br>
            <a:r>
              <a:rPr lang="en-US" sz="2200" b="1" cap="none" dirty="0">
                <a:latin typeface="Arial" panose="020B0604020202020204" pitchFamily="34" charset="0"/>
                <a:cs typeface="Arial" panose="020B0604020202020204" pitchFamily="34" charset="0"/>
              </a:rPr>
              <a:t/>
            </a:r>
            <a:br>
              <a:rPr lang="en-US" sz="2200" b="1" cap="none" dirty="0">
                <a:latin typeface="Arial" panose="020B0604020202020204" pitchFamily="34" charset="0"/>
                <a:cs typeface="Arial" panose="020B0604020202020204" pitchFamily="34" charset="0"/>
              </a:rPr>
            </a:br>
            <a:r>
              <a:rPr lang="en-US" sz="2200" b="1" cap="none" dirty="0">
                <a:latin typeface="Arial" panose="020B0604020202020204" pitchFamily="34" charset="0"/>
                <a:cs typeface="Arial" panose="020B0604020202020204" pitchFamily="34" charset="0"/>
              </a:rPr>
              <a:t>3.  </a:t>
            </a:r>
            <a:r>
              <a:rPr lang="en-US" sz="2200" b="1" u="sng" cap="none" dirty="0">
                <a:latin typeface="Arial" panose="020B0604020202020204" pitchFamily="34" charset="0"/>
                <a:cs typeface="Arial" panose="020B0604020202020204" pitchFamily="34" charset="0"/>
              </a:rPr>
              <a:t>AFTER</a:t>
            </a:r>
            <a:r>
              <a:rPr lang="en-US" sz="2200" b="1" cap="none" dirty="0">
                <a:latin typeface="Arial" panose="020B0604020202020204" pitchFamily="34" charset="0"/>
                <a:cs typeface="Arial" panose="020B0604020202020204" pitchFamily="34" charset="0"/>
              </a:rPr>
              <a:t> completion or termination of the study</a:t>
            </a:r>
            <a:br>
              <a:rPr lang="en-US" sz="2200" b="1" cap="none" dirty="0">
                <a:latin typeface="Arial" panose="020B0604020202020204" pitchFamily="34" charset="0"/>
                <a:cs typeface="Arial" panose="020B0604020202020204" pitchFamily="34" charset="0"/>
              </a:rPr>
            </a:br>
            <a:r>
              <a:rPr lang="en-US" sz="2200" b="1" cap="none" dirty="0">
                <a:latin typeface="Arial" panose="020B0604020202020204" pitchFamily="34" charset="0"/>
                <a:cs typeface="Arial" panose="020B0604020202020204" pitchFamily="34" charset="0"/>
              </a:rPr>
              <a:t/>
            </a:r>
            <a:br>
              <a:rPr lang="en-US" sz="2200" b="1" cap="none" dirty="0">
                <a:latin typeface="Arial" panose="020B0604020202020204" pitchFamily="34" charset="0"/>
                <a:cs typeface="Arial" panose="020B0604020202020204" pitchFamily="34" charset="0"/>
              </a:rPr>
            </a:br>
            <a:r>
              <a:rPr lang="en-US" sz="2200" b="1" cap="none" dirty="0">
                <a:latin typeface="Arial" panose="020B0604020202020204" pitchFamily="34" charset="0"/>
                <a:cs typeface="Arial" panose="020B0604020202020204" pitchFamily="34" charset="0"/>
              </a:rPr>
              <a:t/>
            </a:r>
            <a:br>
              <a:rPr lang="en-US" sz="2200" b="1" cap="none" dirty="0">
                <a:latin typeface="Arial" panose="020B0604020202020204" pitchFamily="34" charset="0"/>
                <a:cs typeface="Arial" panose="020B0604020202020204" pitchFamily="34" charset="0"/>
              </a:rPr>
            </a:br>
            <a:r>
              <a:rPr lang="en-US" sz="2200" b="1" cap="none" dirty="0">
                <a:latin typeface="Arial" panose="020B0604020202020204" pitchFamily="34" charset="0"/>
                <a:cs typeface="Arial" panose="020B0604020202020204" pitchFamily="34" charset="0"/>
              </a:rPr>
              <a:t>*Keep the binder current and up-to-date at all times*</a:t>
            </a:r>
            <a:r>
              <a:rPr lang="en-US" sz="2200" b="0" dirty="0"/>
              <a:t/>
            </a:r>
            <a:br>
              <a:rPr lang="en-US" sz="2200" b="0" dirty="0"/>
            </a:br>
            <a:r>
              <a:rPr lang="en-US" sz="2000" b="0" dirty="0"/>
              <a:t/>
            </a:r>
            <a:br>
              <a:rPr lang="en-US" sz="2000" b="0" dirty="0"/>
            </a:br>
            <a:r>
              <a:rPr lang="en-US" sz="2000" b="0" dirty="0"/>
              <a:t/>
            </a:r>
            <a:br>
              <a:rPr lang="en-US" sz="2000" b="0" dirty="0"/>
            </a:br>
            <a:endParaRPr lang="en-US" sz="1600" i="1" dirty="0">
              <a:solidFill>
                <a:srgbClr val="B83704"/>
              </a:solidFill>
            </a:endParaRPr>
          </a:p>
        </p:txBody>
      </p:sp>
      <p:sp>
        <p:nvSpPr>
          <p:cNvPr id="3" name="Rectangle 2"/>
          <p:cNvSpPr/>
          <p:nvPr/>
        </p:nvSpPr>
        <p:spPr>
          <a:xfrm>
            <a:off x="340522" y="227822"/>
            <a:ext cx="4239494" cy="584775"/>
          </a:xfrm>
          <a:prstGeom prst="rect">
            <a:avLst/>
          </a:prstGeom>
        </p:spPr>
        <p:txBody>
          <a:bodyPr wrap="none">
            <a:spAutoFit/>
          </a:bodyPr>
          <a:lstStyle/>
          <a:p>
            <a:r>
              <a:rPr lang="en-US" sz="3200" b="1" u="sng" dirty="0">
                <a:latin typeface="+mj-lt"/>
              </a:rPr>
              <a:t>Regulatory Binder</a:t>
            </a:r>
          </a:p>
        </p:txBody>
      </p:sp>
      <p:pic>
        <p:nvPicPr>
          <p:cNvPr id="11277" name="Picture 13" descr="C:\Users\sinkeyc\AppData\Local\Microsoft\Windows\Temporary Internet Files\Content.IE5\DZP3ZA1D\Project_artistic_impressi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210" y="428119"/>
            <a:ext cx="1909315" cy="2390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618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9"/>
          <p:cNvSpPr>
            <a:spLocks noGrp="1"/>
          </p:cNvSpPr>
          <p:nvPr>
            <p:ph type="title"/>
          </p:nvPr>
        </p:nvSpPr>
        <p:spPr>
          <a:xfrm>
            <a:off x="147057" y="111035"/>
            <a:ext cx="7543800" cy="647845"/>
          </a:xfrm>
        </p:spPr>
        <p:txBody>
          <a:bodyPr/>
          <a:lstStyle/>
          <a:p>
            <a:pPr eaLnBrk="1" hangingPunct="1"/>
            <a:r>
              <a:rPr lang="en-US" altLang="en-US" sz="3200" b="1" u="sng" cap="none" dirty="0"/>
              <a:t>Regulatory Binder</a:t>
            </a:r>
          </a:p>
        </p:txBody>
      </p:sp>
      <p:sp>
        <p:nvSpPr>
          <p:cNvPr id="15363" name="Content Placeholder 10"/>
          <p:cNvSpPr>
            <a:spLocks noGrp="1"/>
          </p:cNvSpPr>
          <p:nvPr>
            <p:ph sz="quarter" idx="13"/>
          </p:nvPr>
        </p:nvSpPr>
        <p:spPr>
          <a:xfrm>
            <a:off x="246321" y="1593131"/>
            <a:ext cx="8558045" cy="3550369"/>
          </a:xfrm>
          <a:prstGeom prst="rect">
            <a:avLst/>
          </a:prstGeom>
        </p:spPr>
        <p:txBody>
          <a:bodyPr>
            <a:normAutofit fontScale="25000" lnSpcReduction="20000"/>
          </a:bodyPr>
          <a:lstStyle/>
          <a:p>
            <a:pPr marL="287338" indent="-287338">
              <a:lnSpc>
                <a:spcPct val="120000"/>
              </a:lnSpc>
              <a:spcBef>
                <a:spcPts val="800"/>
              </a:spcBef>
              <a:spcAft>
                <a:spcPts val="800"/>
              </a:spcAft>
            </a:pPr>
            <a:r>
              <a:rPr lang="en-US" sz="7200" b="1" dirty="0">
                <a:latin typeface="Arial" panose="020B0604020202020204" pitchFamily="34" charset="0"/>
                <a:cs typeface="Arial" panose="020B0604020202020204" pitchFamily="34" charset="0"/>
              </a:rPr>
              <a:t>Data integrity </a:t>
            </a:r>
            <a:r>
              <a:rPr lang="en-US" sz="7200" dirty="0">
                <a:latin typeface="Arial" panose="020B0604020202020204" pitchFamily="34" charset="0"/>
                <a:cs typeface="Arial" panose="020B0604020202020204" pitchFamily="34" charset="0"/>
              </a:rPr>
              <a:t>- efficacy and safety data</a:t>
            </a:r>
          </a:p>
          <a:p>
            <a:pPr marL="287338" indent="-287338">
              <a:lnSpc>
                <a:spcPct val="120000"/>
              </a:lnSpc>
              <a:spcBef>
                <a:spcPts val="800"/>
              </a:spcBef>
              <a:spcAft>
                <a:spcPts val="800"/>
              </a:spcAft>
            </a:pPr>
            <a:r>
              <a:rPr lang="en-US" sz="7200" dirty="0">
                <a:latin typeface="Arial" panose="020B0604020202020204" pitchFamily="34" charset="0"/>
                <a:cs typeface="Arial" panose="020B0604020202020204" pitchFamily="34" charset="0"/>
              </a:rPr>
              <a:t>Evidence that the </a:t>
            </a:r>
            <a:r>
              <a:rPr lang="en-US" sz="7200" b="1" dirty="0">
                <a:latin typeface="Arial" panose="020B0604020202020204" pitchFamily="34" charset="0"/>
                <a:cs typeface="Arial" panose="020B0604020202020204" pitchFamily="34" charset="0"/>
              </a:rPr>
              <a:t>rights, safety, and welfare of subjects </a:t>
            </a:r>
            <a:r>
              <a:rPr lang="en-US" sz="7200" dirty="0">
                <a:latin typeface="Arial" panose="020B0604020202020204" pitchFamily="34" charset="0"/>
                <a:cs typeface="Arial" panose="020B0604020202020204" pitchFamily="34" charset="0"/>
              </a:rPr>
              <a:t>have been protected</a:t>
            </a:r>
          </a:p>
          <a:p>
            <a:pPr marL="287338" indent="-287338">
              <a:lnSpc>
                <a:spcPct val="120000"/>
              </a:lnSpc>
              <a:spcBef>
                <a:spcPts val="800"/>
              </a:spcBef>
              <a:spcAft>
                <a:spcPts val="800"/>
              </a:spcAft>
            </a:pPr>
            <a:r>
              <a:rPr lang="en-US" sz="7200" dirty="0">
                <a:latin typeface="Arial" panose="020B0604020202020204" pitchFamily="34" charset="0"/>
                <a:cs typeface="Arial" panose="020B0604020202020204" pitchFamily="34" charset="0"/>
              </a:rPr>
              <a:t>Study conduct is </a:t>
            </a:r>
            <a:r>
              <a:rPr lang="en-US" sz="7200" b="1" dirty="0">
                <a:latin typeface="Arial" panose="020B0604020202020204" pitchFamily="34" charset="0"/>
                <a:cs typeface="Arial" panose="020B0604020202020204" pitchFamily="34" charset="0"/>
              </a:rPr>
              <a:t>compliant</a:t>
            </a:r>
            <a:r>
              <a:rPr lang="en-US" sz="7200" dirty="0">
                <a:latin typeface="Arial" panose="020B0604020202020204" pitchFamily="34" charset="0"/>
                <a:cs typeface="Arial" panose="020B0604020202020204" pitchFamily="34" charset="0"/>
              </a:rPr>
              <a:t> with applicable regulations and requirements</a:t>
            </a:r>
          </a:p>
          <a:p>
            <a:pPr marL="287338" indent="-287338">
              <a:lnSpc>
                <a:spcPct val="120000"/>
              </a:lnSpc>
              <a:spcBef>
                <a:spcPts val="800"/>
              </a:spcBef>
              <a:spcAft>
                <a:spcPts val="800"/>
              </a:spcAft>
            </a:pPr>
            <a:r>
              <a:rPr lang="en-US" sz="7200" b="1" dirty="0">
                <a:latin typeface="Arial" panose="020B0604020202020204" pitchFamily="34" charset="0"/>
                <a:cs typeface="Arial" panose="020B0604020202020204" pitchFamily="34" charset="0"/>
              </a:rPr>
              <a:t>Available</a:t>
            </a:r>
            <a:r>
              <a:rPr lang="en-US" sz="7200" dirty="0">
                <a:latin typeface="Arial" panose="020B0604020202020204" pitchFamily="34" charset="0"/>
                <a:cs typeface="Arial" panose="020B0604020202020204" pitchFamily="34" charset="0"/>
              </a:rPr>
              <a:t> for inspection and copying (e.g. FDA, Sponsor, CRO)</a:t>
            </a:r>
          </a:p>
          <a:p>
            <a:pPr marL="287338" indent="-287338">
              <a:lnSpc>
                <a:spcPct val="120000"/>
              </a:lnSpc>
              <a:spcBef>
                <a:spcPts val="800"/>
              </a:spcBef>
              <a:spcAft>
                <a:spcPts val="800"/>
              </a:spcAft>
            </a:pPr>
            <a:r>
              <a:rPr lang="en-US" sz="7200" b="1" dirty="0">
                <a:latin typeface="Arial" panose="020B0604020202020204" pitchFamily="34" charset="0"/>
                <a:cs typeface="Arial" panose="020B0604020202020204" pitchFamily="34" charset="0"/>
              </a:rPr>
              <a:t>Retained </a:t>
            </a:r>
            <a:r>
              <a:rPr lang="en-US" sz="7200" dirty="0">
                <a:latin typeface="Arial" panose="020B0604020202020204" pitchFamily="34" charset="0"/>
                <a:cs typeface="Arial" panose="020B0604020202020204" pitchFamily="34" charset="0"/>
              </a:rPr>
              <a:t>for appropriate length of time</a:t>
            </a:r>
          </a:p>
          <a:p>
            <a:pPr marL="287338" indent="-287338">
              <a:lnSpc>
                <a:spcPct val="120000"/>
              </a:lnSpc>
              <a:spcBef>
                <a:spcPts val="800"/>
              </a:spcBef>
              <a:spcAft>
                <a:spcPts val="800"/>
              </a:spcAft>
            </a:pPr>
            <a:r>
              <a:rPr lang="en-US" sz="7200" b="1" dirty="0">
                <a:latin typeface="Arial" panose="020B0604020202020204" pitchFamily="34" charset="0"/>
                <a:cs typeface="Arial" panose="020B0604020202020204" pitchFamily="34" charset="0"/>
              </a:rPr>
              <a:t>Preserved</a:t>
            </a:r>
            <a:r>
              <a:rPr lang="en-US" sz="7200" dirty="0">
                <a:latin typeface="Arial" panose="020B0604020202020204" pitchFamily="34" charset="0"/>
                <a:cs typeface="Arial" panose="020B0604020202020204" pitchFamily="34" charset="0"/>
              </a:rPr>
              <a:t> independently at clinical site and meets regulatory requirements</a:t>
            </a:r>
          </a:p>
          <a:p>
            <a:pPr marL="285750" indent="-285750">
              <a:lnSpc>
                <a:spcPct val="120000"/>
              </a:lnSpc>
              <a:buFont typeface="Arial Narrow" panose="020B0606020202030204" pitchFamily="34" charset="0"/>
              <a:buChar char="−"/>
            </a:pPr>
            <a:endParaRPr lang="en-US" sz="2000" dirty="0"/>
          </a:p>
          <a:p>
            <a:pPr>
              <a:lnSpc>
                <a:spcPct val="80000"/>
              </a:lnSpc>
              <a:spcBef>
                <a:spcPts val="1200"/>
              </a:spcBef>
              <a:spcAft>
                <a:spcPts val="1200"/>
              </a:spcAft>
            </a:pPr>
            <a:endParaRPr lang="en-US" sz="2000" dirty="0">
              <a:latin typeface="Arial" panose="020B0604020202020204" pitchFamily="34" charset="0"/>
              <a:cs typeface="Arial" panose="020B0604020202020204" pitchFamily="34" charset="0"/>
            </a:endParaRPr>
          </a:p>
          <a:p>
            <a:pPr marL="0" indent="0">
              <a:lnSpc>
                <a:spcPct val="80000"/>
              </a:lnSpc>
              <a:buNone/>
            </a:pPr>
            <a:endParaRPr lang="en-US" altLang="en-US" sz="2000" b="1" dirty="0">
              <a:latin typeface="Arial" panose="020B0604020202020204" pitchFamily="34" charset="0"/>
              <a:cs typeface="Arial" panose="020B0604020202020204" pitchFamily="34" charset="0"/>
            </a:endParaRPr>
          </a:p>
          <a:p>
            <a:pPr marL="0" indent="0">
              <a:lnSpc>
                <a:spcPct val="80000"/>
              </a:lnSpc>
              <a:buNone/>
            </a:pPr>
            <a:r>
              <a:rPr lang="en-US" altLang="en-US" sz="2000" dirty="0">
                <a:latin typeface="Arial" panose="020B0604020202020204" pitchFamily="34" charset="0"/>
                <a:cs typeface="Arial" panose="020B0604020202020204" pitchFamily="34" charset="0"/>
              </a:rPr>
              <a:t>	</a:t>
            </a:r>
            <a:endParaRPr lang="en-US" altLang="en-US" sz="2600" dirty="0"/>
          </a:p>
          <a:p>
            <a:pPr eaLnBrk="1" hangingPunct="1">
              <a:lnSpc>
                <a:spcPct val="80000"/>
              </a:lnSpc>
            </a:pPr>
            <a:endParaRPr lang="en-US" altLang="en-US" sz="2000" b="1" dirty="0"/>
          </a:p>
          <a:p>
            <a:pPr marL="0" indent="0" eaLnBrk="1" hangingPunct="1">
              <a:lnSpc>
                <a:spcPct val="80000"/>
              </a:lnSpc>
              <a:buNone/>
            </a:pPr>
            <a:endParaRPr lang="en-US" altLang="en-US" sz="2000" dirty="0"/>
          </a:p>
          <a:p>
            <a:pPr eaLnBrk="1" hangingPunct="1">
              <a:lnSpc>
                <a:spcPct val="80000"/>
              </a:lnSpc>
            </a:pPr>
            <a:endParaRPr lang="en-US" altLang="en-US" sz="2000" dirty="0"/>
          </a:p>
          <a:p>
            <a:pPr eaLnBrk="1" hangingPunct="1">
              <a:lnSpc>
                <a:spcPct val="80000"/>
              </a:lnSpc>
              <a:buFontTx/>
              <a:buNone/>
            </a:pPr>
            <a:endParaRPr lang="en-US" altLang="en-US" sz="2000" dirty="0"/>
          </a:p>
        </p:txBody>
      </p:sp>
      <p:pic>
        <p:nvPicPr>
          <p:cNvPr id="5" name="Picture 2" descr="C:\Users\sinkeyc\AppData\Local\Microsoft\Windows\Temporary Internet Files\Content.IE5\DZP3ZA1D\searching-for-inf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8343" y="320512"/>
            <a:ext cx="1270560" cy="127261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152553" y="681260"/>
            <a:ext cx="7772400" cy="691574"/>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auto">
              <a:spcAft>
                <a:spcPts val="0"/>
              </a:spcAft>
            </a:pP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b="1" dirty="0"/>
              <a:t/>
            </a:r>
            <a:br>
              <a:rPr lang="en-US" b="1" dirty="0"/>
            </a:br>
            <a:r>
              <a:rPr lang="en-US" sz="2800" b="1" cap="none" dirty="0"/>
              <a:t/>
            </a:r>
            <a:br>
              <a:rPr lang="en-US" sz="2800" b="1" cap="none" dirty="0"/>
            </a:br>
            <a:r>
              <a:rPr lang="en-US" b="1" dirty="0"/>
              <a:t/>
            </a:r>
            <a:br>
              <a:rPr lang="en-US" b="1" dirty="0"/>
            </a:br>
            <a:r>
              <a:rPr lang="en-US" sz="2200" b="1" u="sng" cap="none" dirty="0"/>
              <a:t>Inspection and Monitoring Expectations</a:t>
            </a:r>
            <a:endParaRPr lang="en-US" sz="2200" b="1" u="sng" dirty="0"/>
          </a:p>
        </p:txBody>
      </p:sp>
    </p:spTree>
    <p:extLst>
      <p:ext uri="{BB962C8B-B14F-4D97-AF65-F5344CB8AC3E}">
        <p14:creationId xmlns:p14="http://schemas.microsoft.com/office/powerpoint/2010/main" val="125324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3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5363">
                                            <p:txEl>
                                              <p:pRg st="9" end="9"/>
                                            </p:txEl>
                                          </p:spTgt>
                                        </p:tgtEl>
                                        <p:attrNameLst>
                                          <p:attrName>style.visibility</p:attrName>
                                        </p:attrNameLst>
                                      </p:cBhvr>
                                      <p:to>
                                        <p:strVal val="visible"/>
                                      </p:to>
                                    </p:set>
                                    <p:anim calcmode="lin" valueType="num">
                                      <p:cBhvr>
                                        <p:cTn id="31" dur="500" fill="hold"/>
                                        <p:tgtEl>
                                          <p:spTgt spid="15363">
                                            <p:txEl>
                                              <p:pRg st="9" end="9"/>
                                            </p:txEl>
                                          </p:spTgt>
                                        </p:tgtEl>
                                        <p:attrNameLst>
                                          <p:attrName>ppt_w</p:attrName>
                                        </p:attrNameLst>
                                      </p:cBhvr>
                                      <p:tavLst>
                                        <p:tav tm="0">
                                          <p:val>
                                            <p:fltVal val="0"/>
                                          </p:val>
                                        </p:tav>
                                        <p:tav tm="100000">
                                          <p:val>
                                            <p:strVal val="#ppt_w"/>
                                          </p:val>
                                        </p:tav>
                                      </p:tavLst>
                                    </p:anim>
                                    <p:anim calcmode="lin" valueType="num">
                                      <p:cBhvr>
                                        <p:cTn id="32" dur="500" fill="hold"/>
                                        <p:tgtEl>
                                          <p:spTgt spid="15363">
                                            <p:txEl>
                                              <p:pRg st="9" end="9"/>
                                            </p:txEl>
                                          </p:spTgt>
                                        </p:tgtEl>
                                        <p:attrNameLst>
                                          <p:attrName>ppt_h</p:attrName>
                                        </p:attrNameLst>
                                      </p:cBhvr>
                                      <p:tavLst>
                                        <p:tav tm="0">
                                          <p:val>
                                            <p:fltVal val="0"/>
                                          </p:val>
                                        </p:tav>
                                        <p:tav tm="100000">
                                          <p:val>
                                            <p:strVal val="#ppt_h"/>
                                          </p:val>
                                        </p:tav>
                                      </p:tavLst>
                                    </p:anim>
                                    <p:animEffect transition="in" filter="fade">
                                      <p:cBhvr>
                                        <p:cTn id="33" dur="500"/>
                                        <p:tgtEl>
                                          <p:spTgt spid="1536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5302" y="1150350"/>
            <a:ext cx="8099066" cy="3899365"/>
          </a:xfrm>
        </p:spPr>
        <p:txBody>
          <a:bodyPr>
            <a:normAutofit lnSpcReduction="10000"/>
          </a:bodyPr>
          <a:lstStyle/>
          <a:p>
            <a:pPr marL="342900" indent="-342900" algn="l">
              <a:buAutoNum type="arabicPeriod"/>
            </a:pPr>
            <a:r>
              <a:rPr lang="en-US" sz="1800" dirty="0"/>
              <a:t>Institutional Review Board (IRB)</a:t>
            </a:r>
          </a:p>
          <a:p>
            <a:pPr marL="342900" indent="-342900" algn="l">
              <a:buAutoNum type="arabicPeriod"/>
            </a:pPr>
            <a:r>
              <a:rPr lang="en-US" sz="1800" dirty="0"/>
              <a:t>Joint Office for Research Billing (JOC)</a:t>
            </a:r>
          </a:p>
          <a:p>
            <a:pPr marL="342900" indent="-342900" algn="l">
              <a:buAutoNum type="arabicPeriod"/>
            </a:pPr>
            <a:r>
              <a:rPr lang="en-US" sz="1800" dirty="0"/>
              <a:t>Sponsor/Clinical Research Organization (CRO)</a:t>
            </a:r>
          </a:p>
          <a:p>
            <a:pPr marL="342900" indent="-342900" algn="l">
              <a:buAutoNum type="arabicPeriod"/>
            </a:pPr>
            <a:r>
              <a:rPr lang="en-US" sz="1800" dirty="0"/>
              <a:t>Department of Health and Human Services (OHRP)</a:t>
            </a:r>
          </a:p>
          <a:p>
            <a:pPr marL="342900" indent="-342900" algn="l">
              <a:buAutoNum type="arabicPeriod"/>
            </a:pPr>
            <a:r>
              <a:rPr lang="en-US" sz="1800" dirty="0"/>
              <a:t>Food and Drug Administration (FDA)</a:t>
            </a:r>
          </a:p>
          <a:p>
            <a:pPr marL="342900" indent="-342900" algn="l">
              <a:buAutoNum type="arabicPeriod"/>
            </a:pPr>
            <a:r>
              <a:rPr lang="en-US" sz="1800" dirty="0"/>
              <a:t>Cooperative Group/NIH</a:t>
            </a:r>
          </a:p>
          <a:p>
            <a:pPr marL="342900" indent="-342900" algn="l">
              <a:buAutoNum type="arabicPeriod"/>
            </a:pPr>
            <a:r>
              <a:rPr lang="en-US" sz="1800" dirty="0"/>
              <a:t>Grant Accounting/Billing</a:t>
            </a:r>
          </a:p>
          <a:p>
            <a:pPr marL="342900" indent="-342900" algn="l">
              <a:buAutoNum type="arabicPeriod"/>
            </a:pPr>
            <a:r>
              <a:rPr lang="en-US" sz="1800" dirty="0"/>
              <a:t>VA Research Compliance Officer (RCO) </a:t>
            </a:r>
          </a:p>
          <a:p>
            <a:pPr marL="342900" indent="-342900" algn="l">
              <a:buAutoNum type="arabicPeriod"/>
            </a:pPr>
            <a:r>
              <a:rPr lang="en-US" sz="1800" dirty="0"/>
              <a:t>All of the above</a:t>
            </a:r>
          </a:p>
          <a:p>
            <a:pPr marL="342900" indent="-342900" algn="l">
              <a:buAutoNum type="arabicPeriod"/>
            </a:pPr>
            <a:r>
              <a:rPr lang="en-US" sz="1800" dirty="0"/>
              <a:t>Only 1, 3, and 5</a:t>
            </a:r>
          </a:p>
        </p:txBody>
      </p:sp>
      <p:sp>
        <p:nvSpPr>
          <p:cNvPr id="3" name="Title 2"/>
          <p:cNvSpPr>
            <a:spLocks noGrp="1"/>
          </p:cNvSpPr>
          <p:nvPr>
            <p:ph type="ctrTitle"/>
          </p:nvPr>
        </p:nvSpPr>
        <p:spPr>
          <a:xfrm>
            <a:off x="500586" y="-103694"/>
            <a:ext cx="7772400" cy="856840"/>
          </a:xfrm>
        </p:spPr>
        <p:txBody>
          <a:bodyPr/>
          <a:lstStyle/>
          <a:p>
            <a:r>
              <a:rPr lang="en-US" dirty="0">
                <a:latin typeface="Arial Black" panose="020B0A04020102020204" pitchFamily="34" charset="0"/>
              </a:rPr>
              <a:t>PoLL question:</a:t>
            </a:r>
          </a:p>
        </p:txBody>
      </p:sp>
      <p:pic>
        <p:nvPicPr>
          <p:cNvPr id="4" name="Picture 9" descr="C:\Users\sinkeyc\AppData\Local\Microsoft\Windows\Temporary Internet Files\Content.IE5\F6H8BO0Z\question_mark_serious_thinker_500_clr[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37685" y="2392571"/>
            <a:ext cx="3044125" cy="26095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5456" y="750240"/>
            <a:ext cx="8918474" cy="400110"/>
          </a:xfrm>
          <a:prstGeom prst="rect">
            <a:avLst/>
          </a:prstGeom>
        </p:spPr>
        <p:txBody>
          <a:bodyPr wrap="square">
            <a:spAutoFit/>
          </a:bodyPr>
          <a:lstStyle/>
          <a:p>
            <a:r>
              <a:rPr lang="en-US" sz="2000" b="1" dirty="0"/>
              <a:t>Who can conduct an inspection/or monitor your research study? </a:t>
            </a:r>
          </a:p>
        </p:txBody>
      </p:sp>
    </p:spTree>
    <p:extLst>
      <p:ext uri="{BB962C8B-B14F-4D97-AF65-F5344CB8AC3E}">
        <p14:creationId xmlns:p14="http://schemas.microsoft.com/office/powerpoint/2010/main" val="231118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25302" y="1150350"/>
            <a:ext cx="8099066" cy="3899365"/>
          </a:xfrm>
        </p:spPr>
        <p:txBody>
          <a:bodyPr>
            <a:normAutofit fontScale="62500" lnSpcReduction="20000"/>
          </a:bodyPr>
          <a:lstStyle/>
          <a:p>
            <a:pPr marL="342900" indent="-342900" algn="l">
              <a:buAutoNum type="arabicPeriod"/>
            </a:pPr>
            <a:r>
              <a:rPr lang="en-US" sz="2900" dirty="0"/>
              <a:t>Institutional Review Board (IRB)</a:t>
            </a:r>
          </a:p>
          <a:p>
            <a:pPr marL="342900" indent="-342900" algn="l">
              <a:buAutoNum type="arabicPeriod"/>
            </a:pPr>
            <a:r>
              <a:rPr lang="en-US" sz="2900" dirty="0"/>
              <a:t>Joint Office for Research Billing (JOC)</a:t>
            </a:r>
          </a:p>
          <a:p>
            <a:pPr marL="342900" indent="-342900" algn="l">
              <a:buAutoNum type="arabicPeriod"/>
            </a:pPr>
            <a:r>
              <a:rPr lang="en-US" sz="2900" dirty="0"/>
              <a:t>Sponsor/Clinical Research Organization (CRO)</a:t>
            </a:r>
          </a:p>
          <a:p>
            <a:pPr marL="342900" indent="-342900" algn="l">
              <a:buAutoNum type="arabicPeriod"/>
            </a:pPr>
            <a:r>
              <a:rPr lang="en-US" sz="2900" dirty="0"/>
              <a:t>Department of Health and Human Services (OHRP)</a:t>
            </a:r>
          </a:p>
          <a:p>
            <a:pPr marL="342900" indent="-342900" algn="l">
              <a:buAutoNum type="arabicPeriod"/>
            </a:pPr>
            <a:r>
              <a:rPr lang="en-US" sz="2900" dirty="0"/>
              <a:t>Food and Drug Administration (FDA)</a:t>
            </a:r>
          </a:p>
          <a:p>
            <a:pPr marL="342900" indent="-342900" algn="l">
              <a:buAutoNum type="arabicPeriod"/>
            </a:pPr>
            <a:r>
              <a:rPr lang="en-US" sz="2900" dirty="0"/>
              <a:t>Cooperative Group/NIH</a:t>
            </a:r>
          </a:p>
          <a:p>
            <a:pPr marL="342900" indent="-342900" algn="l">
              <a:buAutoNum type="arabicPeriod"/>
            </a:pPr>
            <a:r>
              <a:rPr lang="en-US" sz="2900" dirty="0"/>
              <a:t>Grant Accounting/Billing</a:t>
            </a:r>
          </a:p>
          <a:p>
            <a:pPr marL="342900" indent="-342900" algn="l">
              <a:buAutoNum type="arabicPeriod"/>
            </a:pPr>
            <a:r>
              <a:rPr lang="en-US" sz="2900" dirty="0"/>
              <a:t>VA Research Compliance Officer (RCO) </a:t>
            </a:r>
          </a:p>
          <a:p>
            <a:pPr marL="342900" indent="-342900" algn="l">
              <a:buAutoNum type="arabicPeriod"/>
            </a:pPr>
            <a:r>
              <a:rPr lang="en-US" sz="2900" dirty="0"/>
              <a:t>All of the above</a:t>
            </a:r>
          </a:p>
          <a:p>
            <a:pPr marL="342900" indent="-342900" algn="l">
              <a:buAutoNum type="arabicPeriod"/>
            </a:pPr>
            <a:r>
              <a:rPr lang="en-US" sz="2900" dirty="0"/>
              <a:t>Only 1, 3, and 5</a:t>
            </a:r>
          </a:p>
          <a:p>
            <a:pPr algn="l"/>
            <a:r>
              <a:rPr lang="en-US" sz="2900" b="1" dirty="0"/>
              <a:t>ANSWER:  #9  </a:t>
            </a:r>
            <a:r>
              <a:rPr lang="en-US" b="1" dirty="0"/>
              <a:t>  </a:t>
            </a:r>
          </a:p>
        </p:txBody>
      </p:sp>
      <p:sp>
        <p:nvSpPr>
          <p:cNvPr id="3" name="Title 2"/>
          <p:cNvSpPr>
            <a:spLocks noGrp="1"/>
          </p:cNvSpPr>
          <p:nvPr>
            <p:ph type="ctrTitle"/>
          </p:nvPr>
        </p:nvSpPr>
        <p:spPr>
          <a:xfrm>
            <a:off x="500586" y="-103694"/>
            <a:ext cx="7772400" cy="856840"/>
          </a:xfrm>
        </p:spPr>
        <p:txBody>
          <a:bodyPr/>
          <a:lstStyle/>
          <a:p>
            <a:r>
              <a:rPr lang="en-US" dirty="0">
                <a:latin typeface="Arial Black" panose="020B0A04020102020204" pitchFamily="34" charset="0"/>
              </a:rPr>
              <a:t>PoLL question:</a:t>
            </a:r>
          </a:p>
        </p:txBody>
      </p:sp>
      <p:pic>
        <p:nvPicPr>
          <p:cNvPr id="4" name="Picture 9" descr="C:\Users\sinkeyc\AppData\Local\Microsoft\Windows\Temporary Internet Files\Content.IE5\F6H8BO0Z\question_mark_serious_thinker_500_clr[1].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37685" y="2392571"/>
            <a:ext cx="3044125" cy="26095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5456" y="750240"/>
            <a:ext cx="8918474" cy="400110"/>
          </a:xfrm>
          <a:prstGeom prst="rect">
            <a:avLst/>
          </a:prstGeom>
        </p:spPr>
        <p:txBody>
          <a:bodyPr wrap="square">
            <a:spAutoFit/>
          </a:bodyPr>
          <a:lstStyle/>
          <a:p>
            <a:r>
              <a:rPr lang="en-US" sz="2000" b="1" dirty="0"/>
              <a:t>Who can conduct an inspection/or monitor your research study? </a:t>
            </a:r>
          </a:p>
        </p:txBody>
      </p:sp>
    </p:spTree>
    <p:extLst>
      <p:ext uri="{BB962C8B-B14F-4D97-AF65-F5344CB8AC3E}">
        <p14:creationId xmlns:p14="http://schemas.microsoft.com/office/powerpoint/2010/main" val="255689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Title 1"/>
          <p:cNvSpPr>
            <a:spLocks noGrp="1"/>
          </p:cNvSpPr>
          <p:nvPr>
            <p:ph type="title"/>
          </p:nvPr>
        </p:nvSpPr>
        <p:spPr>
          <a:xfrm>
            <a:off x="117764" y="-180109"/>
            <a:ext cx="8458200" cy="857250"/>
          </a:xfrm>
        </p:spPr>
        <p:txBody>
          <a:bodyPr/>
          <a:lstStyle/>
          <a:p>
            <a:r>
              <a:rPr lang="en-US" altLang="en-US" sz="3200" b="1" u="sng" dirty="0"/>
              <a:t>R</a:t>
            </a:r>
            <a:r>
              <a:rPr lang="en-US" altLang="en-US" sz="3200" b="1" u="sng" cap="none" dirty="0"/>
              <a:t>egulatory Binder</a:t>
            </a:r>
            <a:endParaRPr lang="en-US" altLang="en-US" sz="3200" b="1" u="sng" dirty="0"/>
          </a:p>
        </p:txBody>
      </p:sp>
      <p:sp>
        <p:nvSpPr>
          <p:cNvPr id="3" name="Content Placeholder 2"/>
          <p:cNvSpPr>
            <a:spLocks noGrp="1"/>
          </p:cNvSpPr>
          <p:nvPr>
            <p:ph sz="quarter" idx="13"/>
          </p:nvPr>
        </p:nvSpPr>
        <p:spPr>
          <a:xfrm>
            <a:off x="146756" y="801189"/>
            <a:ext cx="8779962" cy="3875314"/>
          </a:xfrm>
          <a:prstGeom prst="rect">
            <a:avLst/>
          </a:prstGeom>
        </p:spPr>
        <p:txBody>
          <a:bodyPr>
            <a:noAutofit/>
          </a:bodyPr>
          <a:lstStyle/>
          <a:p>
            <a:pPr marL="0" indent="0" eaLnBrk="1" fontAlgn="auto" hangingPunct="1">
              <a:spcBef>
                <a:spcPts val="0"/>
              </a:spcBef>
              <a:spcAft>
                <a:spcPts val="0"/>
              </a:spcAft>
              <a:buClrTx/>
              <a:buFontTx/>
              <a:buNone/>
              <a:defRPr/>
            </a:pPr>
            <a:endParaRPr lang="en-US" sz="1800" dirty="0"/>
          </a:p>
          <a:p>
            <a:pPr algn="just">
              <a:spcBef>
                <a:spcPts val="600"/>
              </a:spcBef>
              <a:buClrTx/>
              <a:buFont typeface="Arial"/>
              <a:buChar char="•"/>
              <a:defRPr/>
            </a:pPr>
            <a:r>
              <a:rPr lang="en-US" altLang="en-US" sz="1800" b="1" dirty="0">
                <a:latin typeface="Arial" panose="020B0604020202020204" pitchFamily="34" charset="0"/>
                <a:cs typeface="Arial" panose="020B0604020202020204" pitchFamily="34" charset="0"/>
              </a:rPr>
              <a:t>Investigator </a:t>
            </a:r>
            <a:r>
              <a:rPr lang="en-US" altLang="en-US" sz="1800" dirty="0">
                <a:latin typeface="Arial" panose="020B0604020202020204" pitchFamily="34" charset="0"/>
                <a:cs typeface="Arial" panose="020B0604020202020204" pitchFamily="34" charset="0"/>
              </a:rPr>
              <a:t>maintains at clinical site </a:t>
            </a:r>
            <a:r>
              <a:rPr lang="en-US" altLang="en-US" sz="1800" b="1" dirty="0">
                <a:latin typeface="Arial" panose="020B0604020202020204" pitchFamily="34" charset="0"/>
                <a:cs typeface="Arial" panose="020B0604020202020204" pitchFamily="34" charset="0"/>
              </a:rPr>
              <a:t> </a:t>
            </a:r>
            <a:r>
              <a:rPr lang="en-US" altLang="en-US"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a:p>
            <a:pPr algn="just" eaLnBrk="1" fontAlgn="auto" hangingPunct="1">
              <a:spcBef>
                <a:spcPts val="600"/>
              </a:spcBef>
              <a:buClrTx/>
              <a:buFont typeface="Arial"/>
              <a:buChar char="•"/>
              <a:defRPr/>
            </a:pPr>
            <a:r>
              <a:rPr lang="en-US" sz="1800" dirty="0">
                <a:latin typeface="Arial" panose="020B0604020202020204" pitchFamily="34" charset="0"/>
                <a:cs typeface="Arial" panose="020B0604020202020204" pitchFamily="34" charset="0"/>
              </a:rPr>
              <a:t>Store binder in a </a:t>
            </a:r>
            <a:r>
              <a:rPr lang="en-US" sz="1800" b="1" dirty="0">
                <a:latin typeface="Arial" panose="020B0604020202020204" pitchFamily="34" charset="0"/>
                <a:cs typeface="Arial" panose="020B0604020202020204" pitchFamily="34" charset="0"/>
              </a:rPr>
              <a:t>safe, secure location </a:t>
            </a:r>
            <a:r>
              <a:rPr lang="en-US" sz="1800" dirty="0">
                <a:latin typeface="Arial" panose="020B0604020202020204" pitchFamily="34" charset="0"/>
                <a:cs typeface="Arial" panose="020B0604020202020204" pitchFamily="34" charset="0"/>
              </a:rPr>
              <a:t>ONLY accessible to research study team</a:t>
            </a:r>
          </a:p>
          <a:p>
            <a:pPr algn="just" eaLnBrk="1" fontAlgn="auto" hangingPunct="1">
              <a:spcBef>
                <a:spcPts val="600"/>
              </a:spcBef>
              <a:buClrTx/>
              <a:buFont typeface="Arial"/>
              <a:buChar char="•"/>
              <a:defRPr/>
            </a:pPr>
            <a:r>
              <a:rPr lang="en-US" sz="1800" dirty="0">
                <a:latin typeface="Arial" panose="020B0604020202020204" pitchFamily="34" charset="0"/>
                <a:cs typeface="Arial" panose="020B0604020202020204" pitchFamily="34" charset="0"/>
              </a:rPr>
              <a:t>Subject-specific documentation and information (e.g., signed consent forms, test results, and completed case report forms, should be maintained separately in a subject binder/file.</a:t>
            </a:r>
          </a:p>
          <a:p>
            <a:pPr algn="just" eaLnBrk="1" fontAlgn="auto" hangingPunct="1">
              <a:spcBef>
                <a:spcPts val="600"/>
              </a:spcBef>
              <a:buClrTx/>
              <a:defRPr/>
            </a:pPr>
            <a:r>
              <a:rPr lang="en-US" sz="1800" dirty="0">
                <a:latin typeface="Arial" panose="020B0604020202020204" pitchFamily="34" charset="0"/>
                <a:cs typeface="Arial" panose="020B0604020202020204" pitchFamily="34" charset="0"/>
              </a:rPr>
              <a:t>Document locations of other information, if located separate from regulatory binder (note-to-file or log)</a:t>
            </a:r>
          </a:p>
          <a:p>
            <a:pPr algn="just" eaLnBrk="1" fontAlgn="auto" hangingPunct="1">
              <a:spcBef>
                <a:spcPts val="600"/>
              </a:spcBef>
              <a:buClrTx/>
              <a:defRPr/>
            </a:pPr>
            <a:r>
              <a:rPr lang="en-US" sz="1800" b="1" u="sng" dirty="0">
                <a:latin typeface="Arial" panose="020B0604020202020204" pitchFamily="34" charset="0"/>
                <a:cs typeface="Arial" panose="020B0604020202020204" pitchFamily="34" charset="0"/>
              </a:rPr>
              <a:t>NEVER</a:t>
            </a:r>
            <a:r>
              <a:rPr lang="en-US" sz="1800" dirty="0">
                <a:latin typeface="Arial" panose="020B0604020202020204" pitchFamily="34" charset="0"/>
                <a:cs typeface="Arial" panose="020B0604020202020204" pitchFamily="34" charset="0"/>
              </a:rPr>
              <a:t> discard old versions of documents!</a:t>
            </a:r>
          </a:p>
          <a:p>
            <a:pPr marL="1828800" indent="-347472" eaLnBrk="1" fontAlgn="auto" hangingPunct="1">
              <a:spcBef>
                <a:spcPts val="0"/>
              </a:spcBef>
              <a:spcAft>
                <a:spcPts val="0"/>
              </a:spcAft>
              <a:buClrTx/>
              <a:buNone/>
              <a:defRPr/>
            </a:pPr>
            <a:endParaRPr lang="en-US" sz="1800"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ClrTx/>
              <a:buFontTx/>
              <a:buNone/>
              <a:defRPr/>
            </a:pPr>
            <a:r>
              <a:rPr lang="en-US" sz="1800" dirty="0"/>
              <a:t>	</a:t>
            </a:r>
          </a:p>
        </p:txBody>
      </p:sp>
      <p:pic>
        <p:nvPicPr>
          <p:cNvPr id="17412" name="Picture 3" descr="Screen Shot 2016-11-05 at 3.17.4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38897" y="51200"/>
            <a:ext cx="2182265" cy="1255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41812" y="548640"/>
            <a:ext cx="8556004" cy="4319452"/>
          </a:xfrm>
          <a:prstGeom prst="rect">
            <a:avLst/>
          </a:prstGeom>
        </p:spPr>
        <p:txBody>
          <a:bodyPr>
            <a:normAutofit fontScale="25000" lnSpcReduction="20000"/>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sz="9600" b="1" i="1" dirty="0"/>
          </a:p>
          <a:p>
            <a:pPr marL="0" marR="0" lvl="0" indent="0" defTabSz="914400" eaLnBrk="1" fontAlgn="auto" latinLnBrk="0" hangingPunct="1">
              <a:lnSpc>
                <a:spcPct val="120000"/>
              </a:lnSpc>
              <a:spcBef>
                <a:spcPts val="0"/>
              </a:spcBef>
              <a:spcAft>
                <a:spcPts val="0"/>
              </a:spcAft>
              <a:buClrTx/>
              <a:buSzTx/>
              <a:buFontTx/>
              <a:buNone/>
              <a:tabLst/>
              <a:defRPr/>
            </a:pPr>
            <a:r>
              <a:rPr lang="en-US" sz="9600" b="1" dirty="0">
                <a:ea typeface="ＭＳ Ｐゴシック" charset="-128"/>
                <a:cs typeface="Arial" panose="020B0604020202020204" pitchFamily="34" charset="0"/>
              </a:rPr>
              <a:t>Best Practice Recommendations</a:t>
            </a:r>
          </a:p>
          <a:p>
            <a:pPr marL="0" marR="0" lvl="0" indent="0" defTabSz="914400" eaLnBrk="1" fontAlgn="auto" latinLnBrk="0" hangingPunct="1">
              <a:lnSpc>
                <a:spcPct val="120000"/>
              </a:lnSpc>
              <a:spcBef>
                <a:spcPts val="0"/>
              </a:spcBef>
              <a:spcAft>
                <a:spcPts val="0"/>
              </a:spcAft>
              <a:buClrTx/>
              <a:buSzTx/>
              <a:buFontTx/>
              <a:buNone/>
              <a:tabLst/>
              <a:defRPr/>
            </a:pPr>
            <a:endParaRPr lang="en-US" sz="9600" b="1" dirty="0">
              <a:ea typeface="ＭＳ Ｐゴシック" charset="-128"/>
              <a:cs typeface="Arial" panose="020B0604020202020204" pitchFamily="34" charset="0"/>
            </a:endParaRPr>
          </a:p>
          <a:p>
            <a:pPr marL="0" marR="0" lvl="0" indent="0" defTabSz="914400" eaLnBrk="1" fontAlgn="auto" latinLnBrk="0" hangingPunct="1">
              <a:lnSpc>
                <a:spcPct val="120000"/>
              </a:lnSpc>
              <a:spcBef>
                <a:spcPts val="0"/>
              </a:spcBef>
              <a:spcAft>
                <a:spcPts val="0"/>
              </a:spcAft>
              <a:buClrTx/>
              <a:buSzTx/>
              <a:buFontTx/>
              <a:buNone/>
              <a:tabLst/>
              <a:defRPr/>
            </a:pPr>
            <a:endParaRPr lang="en-US" sz="2400" b="1" dirty="0"/>
          </a:p>
          <a:p>
            <a:pPr fontAlgn="auto">
              <a:lnSpc>
                <a:spcPct val="120000"/>
              </a:lnSpc>
              <a:spcBef>
                <a:spcPts val="0"/>
              </a:spcBef>
              <a:spcAft>
                <a:spcPts val="0"/>
              </a:spcAft>
              <a:buClrTx/>
              <a:buFont typeface="Wingdings" panose="05000000000000000000" pitchFamily="2" charset="2"/>
              <a:buChar char="v"/>
            </a:pPr>
            <a:r>
              <a:rPr lang="en-US" sz="8000" dirty="0">
                <a:latin typeface="Arial" panose="020B0604020202020204" pitchFamily="34" charset="0"/>
                <a:cs typeface="Arial" panose="020B0604020202020204" pitchFamily="34" charset="0"/>
              </a:rPr>
              <a:t>Organize and order the sections to facilitate easy</a:t>
            </a:r>
          </a:p>
          <a:p>
            <a:pPr marL="339725" indent="0" fontAlgn="auto">
              <a:lnSpc>
                <a:spcPct val="120000"/>
              </a:lnSpc>
              <a:spcBef>
                <a:spcPts val="0"/>
              </a:spcBef>
              <a:spcAft>
                <a:spcPts val="0"/>
              </a:spcAft>
              <a:buClrTx/>
              <a:buNone/>
            </a:pPr>
            <a:r>
              <a:rPr lang="en-US" sz="8000" dirty="0">
                <a:latin typeface="Arial" panose="020B0604020202020204" pitchFamily="34" charset="0"/>
                <a:cs typeface="Arial" panose="020B0604020202020204" pitchFamily="34" charset="0"/>
              </a:rPr>
              <a:t>use and reference </a:t>
            </a:r>
          </a:p>
          <a:p>
            <a:pPr fontAlgn="auto">
              <a:lnSpc>
                <a:spcPct val="120000"/>
              </a:lnSpc>
              <a:spcBef>
                <a:spcPts val="0"/>
              </a:spcBef>
              <a:spcAft>
                <a:spcPts val="0"/>
              </a:spcAft>
              <a:buClrTx/>
              <a:buFont typeface="Wingdings" panose="05000000000000000000" pitchFamily="2" charset="2"/>
              <a:buChar char="v"/>
            </a:pPr>
            <a:endParaRPr lang="en-US" sz="8000" dirty="0">
              <a:latin typeface="Arial" panose="020B0604020202020204" pitchFamily="34" charset="0"/>
              <a:cs typeface="Arial" panose="020B0604020202020204" pitchFamily="34" charset="0"/>
            </a:endParaRPr>
          </a:p>
          <a:p>
            <a:pPr fontAlgn="auto">
              <a:lnSpc>
                <a:spcPct val="120000"/>
              </a:lnSpc>
              <a:spcBef>
                <a:spcPts val="0"/>
              </a:spcBef>
              <a:spcAft>
                <a:spcPts val="0"/>
              </a:spcAft>
              <a:buClrTx/>
              <a:buFont typeface="Wingdings" panose="05000000000000000000" pitchFamily="2" charset="2"/>
              <a:buChar char="v"/>
            </a:pPr>
            <a:r>
              <a:rPr lang="en-US" sz="8000" dirty="0">
                <a:latin typeface="Arial" panose="020B0604020202020204" pitchFamily="34" charset="0"/>
                <a:cs typeface="Arial" panose="020B0604020202020204" pitchFamily="34" charset="0"/>
              </a:rPr>
              <a:t>Store study documents in </a:t>
            </a:r>
            <a:r>
              <a:rPr lang="en-US" sz="8000" b="1" i="1" dirty="0">
                <a:latin typeface="Arial" panose="020B0604020202020204" pitchFamily="34" charset="0"/>
                <a:cs typeface="Arial" panose="020B0604020202020204" pitchFamily="34" charset="0"/>
              </a:rPr>
              <a:t>Reverse</a:t>
            </a:r>
            <a:r>
              <a:rPr lang="en-US" sz="8000" i="1" dirty="0">
                <a:latin typeface="Arial" panose="020B0604020202020204" pitchFamily="34" charset="0"/>
                <a:cs typeface="Arial" panose="020B0604020202020204" pitchFamily="34" charset="0"/>
              </a:rPr>
              <a:t> </a:t>
            </a:r>
            <a:r>
              <a:rPr lang="en-US" sz="8000" b="1" i="1" dirty="0">
                <a:latin typeface="Arial" panose="020B0604020202020204" pitchFamily="34" charset="0"/>
                <a:cs typeface="Arial" panose="020B0604020202020204" pitchFamily="34" charset="0"/>
              </a:rPr>
              <a:t>Chronological Order</a:t>
            </a:r>
            <a:r>
              <a:rPr lang="en-US" sz="8000" dirty="0">
                <a:latin typeface="Arial" panose="020B0604020202020204" pitchFamily="34" charset="0"/>
                <a:cs typeface="Arial" panose="020B0604020202020204" pitchFamily="34" charset="0"/>
              </a:rPr>
              <a:t> </a:t>
            </a:r>
          </a:p>
          <a:p>
            <a:pPr fontAlgn="auto">
              <a:lnSpc>
                <a:spcPct val="120000"/>
              </a:lnSpc>
              <a:spcBef>
                <a:spcPts val="0"/>
              </a:spcBef>
              <a:spcAft>
                <a:spcPts val="0"/>
              </a:spcAft>
              <a:buClrTx/>
              <a:buFont typeface="Wingdings" panose="05000000000000000000" pitchFamily="2" charset="2"/>
              <a:buChar char="v"/>
            </a:pPr>
            <a:endParaRPr lang="en-US" sz="8000" dirty="0">
              <a:latin typeface="Arial" panose="020B0604020202020204" pitchFamily="34" charset="0"/>
              <a:cs typeface="Arial" panose="020B0604020202020204" pitchFamily="34" charset="0"/>
            </a:endParaRPr>
          </a:p>
          <a:p>
            <a:pPr fontAlgn="auto">
              <a:lnSpc>
                <a:spcPct val="120000"/>
              </a:lnSpc>
              <a:spcBef>
                <a:spcPts val="0"/>
              </a:spcBef>
              <a:spcAft>
                <a:spcPts val="0"/>
              </a:spcAft>
              <a:buClrTx/>
              <a:buFont typeface="Wingdings" panose="05000000000000000000" pitchFamily="2" charset="2"/>
              <a:buChar char="v"/>
            </a:pPr>
            <a:r>
              <a:rPr lang="en-US" sz="8000" dirty="0">
                <a:latin typeface="Arial" panose="020B0604020202020204" pitchFamily="34" charset="0"/>
                <a:cs typeface="Arial" panose="020B0604020202020204" pitchFamily="34" charset="0"/>
              </a:rPr>
              <a:t>Place newest items within a section at the front </a:t>
            </a:r>
          </a:p>
          <a:p>
            <a:pPr marL="0" indent="0" fontAlgn="auto">
              <a:lnSpc>
                <a:spcPct val="120000"/>
              </a:lnSpc>
              <a:spcBef>
                <a:spcPts val="0"/>
              </a:spcBef>
              <a:spcAft>
                <a:spcPts val="0"/>
              </a:spcAft>
              <a:buClrTx/>
              <a:buNone/>
            </a:pPr>
            <a:endParaRPr lang="en-US" sz="8000" dirty="0">
              <a:latin typeface="Arial" panose="020B0604020202020204" pitchFamily="34" charset="0"/>
              <a:cs typeface="Arial" panose="020B0604020202020204" pitchFamily="34" charset="0"/>
            </a:endParaRPr>
          </a:p>
          <a:p>
            <a:pPr marL="0" indent="0" fontAlgn="auto">
              <a:lnSpc>
                <a:spcPct val="120000"/>
              </a:lnSpc>
              <a:spcBef>
                <a:spcPts val="0"/>
              </a:spcBef>
              <a:spcAft>
                <a:spcPts val="0"/>
              </a:spcAft>
              <a:buClrTx/>
              <a:buNone/>
            </a:pPr>
            <a:endParaRPr lang="en-US" sz="8000" dirty="0">
              <a:latin typeface="Arial" panose="020B0604020202020204" pitchFamily="34" charset="0"/>
              <a:cs typeface="Arial" panose="020B0604020202020204" pitchFamily="34" charset="0"/>
            </a:endParaRPr>
          </a:p>
          <a:p>
            <a:pPr marL="0" indent="0" fontAlgn="auto">
              <a:lnSpc>
                <a:spcPct val="120000"/>
              </a:lnSpc>
              <a:spcBef>
                <a:spcPts val="0"/>
              </a:spcBef>
              <a:spcAft>
                <a:spcPts val="0"/>
              </a:spcAft>
              <a:buClrTx/>
              <a:buNone/>
            </a:pPr>
            <a:r>
              <a:rPr lang="en-US" sz="6400" b="1" u="sng" dirty="0">
                <a:latin typeface="Arial" panose="020B0604020202020204" pitchFamily="34" charset="0"/>
                <a:cs typeface="Arial" panose="020B0604020202020204" pitchFamily="34" charset="0"/>
              </a:rPr>
              <a:t>Multi-site Studies</a:t>
            </a:r>
            <a:r>
              <a:rPr lang="en-US" sz="6400" dirty="0">
                <a:latin typeface="Arial" panose="020B0604020202020204" pitchFamily="34" charset="0"/>
                <a:cs typeface="Arial" panose="020B0604020202020204" pitchFamily="34" charset="0"/>
              </a:rPr>
              <a:t>: The Lead Site may </a:t>
            </a:r>
            <a:r>
              <a:rPr lang="en-US" sz="6400" i="1" dirty="0">
                <a:latin typeface="Arial" panose="020B0604020202020204" pitchFamily="34" charset="0"/>
                <a:cs typeface="Arial" panose="020B0604020202020204" pitchFamily="34" charset="0"/>
              </a:rPr>
              <a:t>choose</a:t>
            </a:r>
            <a:r>
              <a:rPr lang="en-US" sz="6400" dirty="0">
                <a:latin typeface="Arial" panose="020B0604020202020204" pitchFamily="34" charset="0"/>
                <a:cs typeface="Arial" panose="020B0604020202020204" pitchFamily="34" charset="0"/>
              </a:rPr>
              <a:t> to </a:t>
            </a:r>
            <a:r>
              <a:rPr lang="en-US" sz="6400" i="1" dirty="0">
                <a:latin typeface="Arial" panose="020B0604020202020204" pitchFamily="34" charset="0"/>
                <a:cs typeface="Arial" panose="020B0604020202020204" pitchFamily="34" charset="0"/>
              </a:rPr>
              <a:t>customize</a:t>
            </a:r>
            <a:r>
              <a:rPr lang="en-US" sz="6400" dirty="0">
                <a:latin typeface="Arial" panose="020B0604020202020204" pitchFamily="34" charset="0"/>
                <a:cs typeface="Arial" panose="020B0604020202020204" pitchFamily="34" charset="0"/>
              </a:rPr>
              <a:t> a </a:t>
            </a:r>
            <a:r>
              <a:rPr lang="en-US" sz="6400" b="1" dirty="0">
                <a:latin typeface="Arial" panose="020B0604020202020204" pitchFamily="34" charset="0"/>
                <a:cs typeface="Arial" panose="020B0604020202020204" pitchFamily="34" charset="0"/>
              </a:rPr>
              <a:t>Checklist</a:t>
            </a:r>
            <a:r>
              <a:rPr lang="en-US" sz="6400" dirty="0">
                <a:latin typeface="Arial" panose="020B0604020202020204" pitchFamily="34" charset="0"/>
                <a:cs typeface="Arial" panose="020B0604020202020204" pitchFamily="34" charset="0"/>
              </a:rPr>
              <a:t> for the study and provide to all participating sites.</a:t>
            </a:r>
            <a:endParaRPr lang="en-US" sz="6400" dirty="0"/>
          </a:p>
          <a:p>
            <a:pPr marL="0" indent="0" algn="r" fontAlgn="auto">
              <a:spcBef>
                <a:spcPts val="0"/>
              </a:spcBef>
              <a:spcAft>
                <a:spcPts val="0"/>
              </a:spcAft>
              <a:buClrTx/>
              <a:buNone/>
            </a:pPr>
            <a:endParaRPr lang="en-US" sz="4000" dirty="0"/>
          </a:p>
        </p:txBody>
      </p:sp>
      <p:sp>
        <p:nvSpPr>
          <p:cNvPr id="4" name="Rectangle 3"/>
          <p:cNvSpPr/>
          <p:nvPr/>
        </p:nvSpPr>
        <p:spPr>
          <a:xfrm>
            <a:off x="-295274" y="133352"/>
            <a:ext cx="5092258" cy="584775"/>
          </a:xfrm>
          <a:prstGeom prst="rect">
            <a:avLst/>
          </a:prstGeom>
        </p:spPr>
        <p:txBody>
          <a:bodyPr wrap="square">
            <a:spAutoFit/>
          </a:bodyPr>
          <a:lstStyle/>
          <a:p>
            <a:pPr algn="ctr"/>
            <a:r>
              <a:rPr lang="en-US" sz="3200" b="1" u="sng" dirty="0">
                <a:latin typeface="+mj-lt"/>
              </a:rPr>
              <a:t>Regulatory Binder </a:t>
            </a:r>
          </a:p>
        </p:txBody>
      </p:sp>
      <p:pic>
        <p:nvPicPr>
          <p:cNvPr id="10242" name="Picture 2" descr="C:\Users\sinkeyc\AppData\Local\Microsoft\Windows\Temporary Internet Files\Content.IE5\08S1S985\Transition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726" y="278183"/>
            <a:ext cx="1911498" cy="2200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40462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17" dur="500"/>
                                        <p:tgtEl>
                                          <p:spTgt spid="3">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22" dur="500"/>
                                        <p:tgtEl>
                                          <p:spTgt spid="3">
                                            <p:txEl>
                                              <p:pRg st="9" end="9"/>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animEffect transition="in" filter="randombar(horizontal)">
                                      <p:cBhvr>
                                        <p:cTn id="2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246680" y="1182189"/>
            <a:ext cx="4382469" cy="3961311"/>
          </a:xfrm>
          <a:prstGeom prst="rect">
            <a:avLst/>
          </a:prstGeom>
        </p:spPr>
        <p:txBody>
          <a:bodyPr>
            <a:normAutofit fontScale="92500" lnSpcReduction="10000"/>
          </a:bodyPr>
          <a:lstStyle/>
          <a:p>
            <a:pPr eaLnBrk="1" hangingPunct="1">
              <a:buFont typeface="Wingdings" panose="05000000000000000000" pitchFamily="2" charset="2"/>
              <a:buChar char="q"/>
              <a:defRPr/>
            </a:pPr>
            <a:r>
              <a:rPr lang="en-US" sz="1500" dirty="0">
                <a:latin typeface="Baskerville Old Face" panose="02020602080505020303" pitchFamily="18" charset="0"/>
              </a:rPr>
              <a:t>Protocol &amp; Amendments</a:t>
            </a:r>
          </a:p>
          <a:p>
            <a:pPr>
              <a:spcBef>
                <a:spcPts val="264"/>
              </a:spcBef>
              <a:buFont typeface="Wingdings" panose="05000000000000000000" pitchFamily="2" charset="2"/>
              <a:buChar char="q"/>
            </a:pPr>
            <a:r>
              <a:rPr lang="en-US" sz="1500" dirty="0">
                <a:latin typeface="Baskerville Old Face" panose="02020602080505020303" pitchFamily="18" charset="0"/>
              </a:rPr>
              <a:t>Protocol Training Logs</a:t>
            </a:r>
          </a:p>
          <a:p>
            <a:pPr>
              <a:spcBef>
                <a:spcPts val="264"/>
              </a:spcBef>
              <a:buFont typeface="Wingdings" panose="05000000000000000000" pitchFamily="2" charset="2"/>
              <a:buChar char="q"/>
              <a:defRPr/>
            </a:pPr>
            <a:r>
              <a:rPr lang="en-US" sz="1500" dirty="0">
                <a:latin typeface="Baskerville Old Face" panose="02020602080505020303" pitchFamily="18" charset="0"/>
              </a:rPr>
              <a:t>Informed Consent Documents/Patient Information </a:t>
            </a:r>
          </a:p>
          <a:p>
            <a:pPr>
              <a:buFont typeface="Wingdings" panose="05000000000000000000" pitchFamily="2" charset="2"/>
              <a:buChar char="q"/>
              <a:defRPr/>
            </a:pPr>
            <a:r>
              <a:rPr lang="en-US" sz="1500" dirty="0">
                <a:latin typeface="Baskerville Old Face" panose="02020602080505020303" pitchFamily="18" charset="0"/>
              </a:rPr>
              <a:t>IRB Documentation Approvals/Correspondence</a:t>
            </a:r>
          </a:p>
          <a:p>
            <a:pPr>
              <a:buFont typeface="Wingdings" panose="05000000000000000000" pitchFamily="2" charset="2"/>
              <a:buChar char="q"/>
              <a:defRPr/>
            </a:pPr>
            <a:r>
              <a:rPr lang="en-US" sz="1500" dirty="0">
                <a:latin typeface="Baskerville Old Face" panose="02020602080505020303" pitchFamily="18" charset="0"/>
              </a:rPr>
              <a:t>Curriculum Vitae (CVs)</a:t>
            </a:r>
          </a:p>
          <a:p>
            <a:pPr eaLnBrk="1" hangingPunct="1">
              <a:buFont typeface="Wingdings" panose="05000000000000000000" pitchFamily="2" charset="2"/>
              <a:buChar char="q"/>
              <a:defRPr/>
            </a:pPr>
            <a:r>
              <a:rPr lang="en-US" sz="1500" dirty="0">
                <a:latin typeface="Baskerville Old Face" panose="02020602080505020303" pitchFamily="18" charset="0"/>
              </a:rPr>
              <a:t>Investigator Qualification Documentation</a:t>
            </a:r>
          </a:p>
          <a:p>
            <a:pPr eaLnBrk="1" hangingPunct="1">
              <a:buFont typeface="Wingdings" panose="05000000000000000000" pitchFamily="2" charset="2"/>
              <a:buChar char="q"/>
              <a:defRPr/>
            </a:pPr>
            <a:r>
              <a:rPr lang="en-US" sz="1500" dirty="0">
                <a:latin typeface="Baskerville Old Face" panose="02020602080505020303" pitchFamily="18" charset="0"/>
              </a:rPr>
              <a:t>Clinical Investigator Brochure (IB)</a:t>
            </a:r>
          </a:p>
          <a:p>
            <a:pPr eaLnBrk="1" hangingPunct="1">
              <a:buFont typeface="Wingdings" panose="05000000000000000000" pitchFamily="2" charset="2"/>
              <a:buChar char="q"/>
              <a:defRPr/>
            </a:pPr>
            <a:r>
              <a:rPr lang="en-US" sz="1500" dirty="0">
                <a:latin typeface="Baskerville Old Face" panose="02020602080505020303" pitchFamily="18" charset="0"/>
              </a:rPr>
              <a:t>FDA Documents </a:t>
            </a:r>
          </a:p>
          <a:p>
            <a:pPr eaLnBrk="1" hangingPunct="1">
              <a:buFont typeface="Wingdings" panose="05000000000000000000" pitchFamily="2" charset="2"/>
              <a:buChar char="q"/>
              <a:defRPr/>
            </a:pPr>
            <a:r>
              <a:rPr lang="en-US" sz="1500" dirty="0">
                <a:latin typeface="Baskerville Old Face" panose="02020602080505020303" pitchFamily="18" charset="0"/>
              </a:rPr>
              <a:t>Financial Disclosure Forms (FDF)</a:t>
            </a:r>
          </a:p>
          <a:p>
            <a:pPr>
              <a:buFont typeface="Wingdings" panose="05000000000000000000" pitchFamily="2" charset="2"/>
              <a:buChar char="q"/>
              <a:defRPr/>
            </a:pPr>
            <a:r>
              <a:rPr lang="en-US" altLang="en-US" sz="1500" dirty="0">
                <a:latin typeface="Baskerville Old Face" panose="02020602080505020303" pitchFamily="18" charset="0"/>
              </a:rPr>
              <a:t>Study Communications/</a:t>
            </a:r>
            <a:r>
              <a:rPr lang="en-US" sz="1500" dirty="0">
                <a:latin typeface="Baskerville Old Face" panose="02020602080505020303" pitchFamily="18" charset="0"/>
              </a:rPr>
              <a:t>Correspondence Site-Sponsor-Governing</a:t>
            </a:r>
          </a:p>
          <a:p>
            <a:pPr>
              <a:buFont typeface="Wingdings" panose="05000000000000000000" pitchFamily="2" charset="2"/>
              <a:buChar char="q"/>
              <a:defRPr/>
            </a:pPr>
            <a:r>
              <a:rPr lang="en-US" altLang="en-US" sz="1500" dirty="0">
                <a:latin typeface="Baskerville Old Face" panose="02020602080505020303" pitchFamily="18" charset="0"/>
              </a:rPr>
              <a:t>Delegation of Authority Log/Roles and Responsibilities / Signatures </a:t>
            </a:r>
          </a:p>
          <a:p>
            <a:pPr marL="0" indent="0" eaLnBrk="1" hangingPunct="1">
              <a:buNone/>
              <a:defRPr/>
            </a:pPr>
            <a:endParaRPr lang="en-US" sz="1400" dirty="0">
              <a:ea typeface="+mn-ea"/>
            </a:endParaRPr>
          </a:p>
          <a:p>
            <a:pPr eaLnBrk="1" hangingPunct="1">
              <a:defRPr/>
            </a:pPr>
            <a:endParaRPr lang="en-US" dirty="0">
              <a:ea typeface="+mn-ea"/>
            </a:endParaRPr>
          </a:p>
        </p:txBody>
      </p:sp>
      <p:sp>
        <p:nvSpPr>
          <p:cNvPr id="19460" name="Content Placeholder 4"/>
          <p:cNvSpPr>
            <a:spLocks noGrp="1"/>
          </p:cNvSpPr>
          <p:nvPr>
            <p:ph sz="quarter" idx="14"/>
          </p:nvPr>
        </p:nvSpPr>
        <p:spPr>
          <a:xfrm>
            <a:off x="4688840" y="1188720"/>
            <a:ext cx="4455160" cy="3954780"/>
          </a:xfrm>
          <a:prstGeom prst="rect">
            <a:avLst/>
          </a:prstGeom>
        </p:spPr>
        <p:txBody>
          <a:bodyPr>
            <a:normAutofit/>
          </a:bodyPr>
          <a:lstStyle/>
          <a:p>
            <a:pPr>
              <a:lnSpc>
                <a:spcPct val="90000"/>
              </a:lnSpc>
              <a:spcBef>
                <a:spcPts val="264"/>
              </a:spcBef>
              <a:buFont typeface="Wingdings" panose="05000000000000000000" pitchFamily="2" charset="2"/>
              <a:buChar char="q"/>
            </a:pPr>
            <a:r>
              <a:rPr lang="en-US" altLang="en-US" sz="1400" dirty="0">
                <a:latin typeface="Baskerville Old Face" panose="02020602080505020303" pitchFamily="18" charset="0"/>
              </a:rPr>
              <a:t>Clinical Research Training/Certifications </a:t>
            </a:r>
          </a:p>
          <a:p>
            <a:pPr>
              <a:lnSpc>
                <a:spcPct val="90000"/>
              </a:lnSpc>
              <a:spcBef>
                <a:spcPts val="264"/>
              </a:spcBef>
              <a:buFont typeface="Wingdings" panose="05000000000000000000" pitchFamily="2" charset="2"/>
              <a:buChar char="q"/>
            </a:pPr>
            <a:r>
              <a:rPr lang="en-US" altLang="en-US" sz="1400" dirty="0">
                <a:latin typeface="Baskerville Old Face" panose="02020602080505020303" pitchFamily="18" charset="0"/>
              </a:rPr>
              <a:t>Screening/Enrollment Logs</a:t>
            </a:r>
          </a:p>
          <a:p>
            <a:pPr eaLnBrk="1" hangingPunct="1">
              <a:lnSpc>
                <a:spcPct val="90000"/>
              </a:lnSpc>
              <a:spcBef>
                <a:spcPts val="264"/>
              </a:spcBef>
              <a:buFont typeface="Wingdings" panose="05000000000000000000" pitchFamily="2" charset="2"/>
              <a:buChar char="q"/>
            </a:pPr>
            <a:r>
              <a:rPr lang="en-US" altLang="en-US" sz="1400" dirty="0">
                <a:latin typeface="Baskerville Old Face" panose="02020602080505020303" pitchFamily="18" charset="0"/>
              </a:rPr>
              <a:t>Signed Consent Documents</a:t>
            </a:r>
          </a:p>
          <a:p>
            <a:pPr>
              <a:lnSpc>
                <a:spcPct val="90000"/>
              </a:lnSpc>
              <a:spcBef>
                <a:spcPts val="264"/>
              </a:spcBef>
              <a:buFont typeface="Wingdings" panose="05000000000000000000" pitchFamily="2" charset="2"/>
              <a:buChar char="q"/>
            </a:pPr>
            <a:r>
              <a:rPr lang="en-US" altLang="en-US" sz="1400" dirty="0">
                <a:latin typeface="Baskerville Old Face" panose="02020602080505020303" pitchFamily="18" charset="0"/>
              </a:rPr>
              <a:t>Investigational Product/Device Accountability Logs</a:t>
            </a:r>
          </a:p>
          <a:p>
            <a:pPr eaLnBrk="1" hangingPunct="1">
              <a:lnSpc>
                <a:spcPct val="90000"/>
              </a:lnSpc>
              <a:spcBef>
                <a:spcPts val="264"/>
              </a:spcBef>
              <a:buFont typeface="Wingdings" panose="05000000000000000000" pitchFamily="2" charset="2"/>
              <a:buChar char="q"/>
            </a:pPr>
            <a:r>
              <a:rPr lang="en-US" altLang="en-US" sz="1400" dirty="0">
                <a:latin typeface="Baskerville Old Face" panose="02020602080505020303" pitchFamily="18" charset="0"/>
              </a:rPr>
              <a:t>Specimen Tracking Log</a:t>
            </a:r>
          </a:p>
          <a:p>
            <a:pPr>
              <a:lnSpc>
                <a:spcPct val="90000"/>
              </a:lnSpc>
              <a:spcBef>
                <a:spcPts val="264"/>
              </a:spcBef>
              <a:buFont typeface="Wingdings" panose="05000000000000000000" pitchFamily="2" charset="2"/>
              <a:buChar char="q"/>
            </a:pPr>
            <a:r>
              <a:rPr lang="en-US" sz="1400" dirty="0">
                <a:latin typeface="Baskerville Old Face" panose="02020602080505020303" pitchFamily="18" charset="0"/>
              </a:rPr>
              <a:t>Serious Adverse Event (SAE)/Safety Reports/ Unanticipated Event</a:t>
            </a:r>
          </a:p>
          <a:p>
            <a:pPr>
              <a:lnSpc>
                <a:spcPct val="90000"/>
              </a:lnSpc>
              <a:spcBef>
                <a:spcPts val="264"/>
              </a:spcBef>
              <a:buFont typeface="Wingdings" panose="05000000000000000000" pitchFamily="2" charset="2"/>
              <a:buChar char="q"/>
            </a:pPr>
            <a:r>
              <a:rPr lang="en-US" altLang="en-US" sz="1400" dirty="0">
                <a:latin typeface="Baskerville Old Face" panose="02020602080505020303" pitchFamily="18" charset="0"/>
              </a:rPr>
              <a:t>Data Safety Monitoring Documents</a:t>
            </a:r>
          </a:p>
          <a:p>
            <a:pPr eaLnBrk="1" hangingPunct="1">
              <a:lnSpc>
                <a:spcPct val="90000"/>
              </a:lnSpc>
              <a:spcBef>
                <a:spcPts val="264"/>
              </a:spcBef>
              <a:buFont typeface="Wingdings" panose="05000000000000000000" pitchFamily="2" charset="2"/>
              <a:buChar char="q"/>
            </a:pPr>
            <a:r>
              <a:rPr lang="en-US" altLang="en-US" sz="1400" dirty="0">
                <a:latin typeface="Baskerville Old Face" panose="02020602080505020303" pitchFamily="18" charset="0"/>
              </a:rPr>
              <a:t>Study Protocol Deviation Forms</a:t>
            </a:r>
          </a:p>
          <a:p>
            <a:pPr eaLnBrk="1" hangingPunct="1">
              <a:lnSpc>
                <a:spcPct val="90000"/>
              </a:lnSpc>
              <a:spcBef>
                <a:spcPts val="264"/>
              </a:spcBef>
              <a:buFont typeface="Wingdings" panose="05000000000000000000" pitchFamily="2" charset="2"/>
              <a:buChar char="q"/>
            </a:pPr>
            <a:r>
              <a:rPr lang="en-US" altLang="en-US" sz="1400" dirty="0">
                <a:latin typeface="Baskerville Old Face" panose="02020602080505020303" pitchFamily="18" charset="0"/>
              </a:rPr>
              <a:t>Clinical Site Monitoring Visits</a:t>
            </a:r>
          </a:p>
          <a:p>
            <a:pPr eaLnBrk="1" hangingPunct="1">
              <a:lnSpc>
                <a:spcPct val="90000"/>
              </a:lnSpc>
              <a:spcBef>
                <a:spcPts val="264"/>
              </a:spcBef>
              <a:buFont typeface="Wingdings" panose="05000000000000000000" pitchFamily="2" charset="2"/>
              <a:buChar char="q"/>
            </a:pPr>
            <a:r>
              <a:rPr lang="en-US" altLang="en-US" sz="1400" dirty="0">
                <a:latin typeface="Baskerville Old Face" panose="02020602080505020303" pitchFamily="18" charset="0"/>
              </a:rPr>
              <a:t>Notes-To-File (NTFs) </a:t>
            </a:r>
          </a:p>
          <a:p>
            <a:pPr eaLnBrk="1" hangingPunct="1">
              <a:lnSpc>
                <a:spcPct val="90000"/>
              </a:lnSpc>
              <a:spcBef>
                <a:spcPts val="264"/>
              </a:spcBef>
              <a:buFont typeface="Wingdings" panose="05000000000000000000" pitchFamily="2" charset="2"/>
              <a:buChar char="q"/>
            </a:pPr>
            <a:r>
              <a:rPr lang="en-US" sz="1400" dirty="0">
                <a:latin typeface="Baskerville Old Face" panose="02020602080505020303" pitchFamily="18" charset="0"/>
              </a:rPr>
              <a:t>Case Report Forms (blank master copies)</a:t>
            </a:r>
          </a:p>
          <a:p>
            <a:pPr>
              <a:spcBef>
                <a:spcPts val="264"/>
              </a:spcBef>
              <a:buFont typeface="Wingdings" panose="05000000000000000000" pitchFamily="2" charset="2"/>
              <a:buChar char="q"/>
              <a:defRPr/>
            </a:pPr>
            <a:r>
              <a:rPr lang="en-US" sz="1400" dirty="0">
                <a:latin typeface="Baskerville Old Face" panose="02020602080505020303" pitchFamily="18" charset="0"/>
              </a:rPr>
              <a:t>Subject Logs</a:t>
            </a:r>
            <a:endParaRPr lang="en-US" altLang="en-US" sz="1400" dirty="0">
              <a:latin typeface="Baskerville Old Face" panose="02020602080505020303" pitchFamily="18" charset="0"/>
            </a:endParaRPr>
          </a:p>
        </p:txBody>
      </p:sp>
      <p:sp>
        <p:nvSpPr>
          <p:cNvPr id="3" name="Title 2"/>
          <p:cNvSpPr>
            <a:spLocks noGrp="1"/>
          </p:cNvSpPr>
          <p:nvPr>
            <p:ph type="title"/>
          </p:nvPr>
        </p:nvSpPr>
        <p:spPr>
          <a:xfrm>
            <a:off x="135647" y="682496"/>
            <a:ext cx="8402018" cy="544254"/>
          </a:xfrm>
        </p:spPr>
        <p:txBody>
          <a:bodyPr>
            <a:normAutofit fontScale="90000"/>
          </a:bodyPr>
          <a:lstStyle/>
          <a:p>
            <a:pPr algn="ctr" eaLnBrk="1" hangingPunct="1">
              <a:defRPr/>
            </a:pPr>
            <a:r>
              <a:rPr lang="en-US" sz="3100" b="1" u="sng" dirty="0">
                <a:latin typeface="Baskerville Old Face" panose="02020602080505020303" pitchFamily="18" charset="0"/>
              </a:rPr>
              <a:t>Table of Contents</a:t>
            </a:r>
            <a:endParaRPr lang="en-US" sz="2700" b="1" u="sng" cap="none" dirty="0">
              <a:latin typeface="Baskerville Old Face" panose="02020602080505020303" pitchFamily="18" charset="0"/>
            </a:endParaRPr>
          </a:p>
        </p:txBody>
      </p:sp>
      <p:sp>
        <p:nvSpPr>
          <p:cNvPr id="19461" name="TextBox 1"/>
          <p:cNvSpPr txBox="1">
            <a:spLocks noChangeArrowheads="1"/>
          </p:cNvSpPr>
          <p:nvPr/>
        </p:nvSpPr>
        <p:spPr bwMode="auto">
          <a:xfrm>
            <a:off x="246681" y="149972"/>
            <a:ext cx="705899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u="sng" dirty="0">
                <a:latin typeface="+mj-lt"/>
              </a:rPr>
              <a:t>Regulatory Binder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458200" cy="762000"/>
          </a:xfrm>
        </p:spPr>
        <p:txBody>
          <a:bodyPr>
            <a:normAutofit/>
          </a:bodyPr>
          <a:lstStyle/>
          <a:p>
            <a:r>
              <a:rPr lang="en-US" sz="3200" b="1" u="sng" cap="none" dirty="0"/>
              <a:t>Protocol &amp; Amendments</a:t>
            </a:r>
          </a:p>
        </p:txBody>
      </p:sp>
      <p:sp>
        <p:nvSpPr>
          <p:cNvPr id="3" name="Content Placeholder 2"/>
          <p:cNvSpPr>
            <a:spLocks noGrp="1"/>
          </p:cNvSpPr>
          <p:nvPr>
            <p:ph sz="quarter" idx="13"/>
          </p:nvPr>
        </p:nvSpPr>
        <p:spPr>
          <a:xfrm>
            <a:off x="123518" y="1125812"/>
            <a:ext cx="8458200" cy="3779563"/>
          </a:xfrm>
          <a:prstGeom prst="rect">
            <a:avLst/>
          </a:prstGeom>
        </p:spPr>
        <p:txBody>
          <a:bodyPr>
            <a:normAutofit/>
          </a:bodyPr>
          <a:lstStyle/>
          <a:p>
            <a:pPr>
              <a:spcBef>
                <a:spcPts val="600"/>
              </a:spcBef>
              <a:buFont typeface="Wingdings" charset="2"/>
              <a:buChar char="q"/>
            </a:pPr>
            <a:r>
              <a:rPr lang="en-US" sz="2000" dirty="0"/>
              <a:t>   IRB-approved protocol</a:t>
            </a:r>
          </a:p>
          <a:p>
            <a:pPr>
              <a:spcBef>
                <a:spcPts val="600"/>
              </a:spcBef>
              <a:buFont typeface="Wingdings" charset="2"/>
              <a:buChar char="q"/>
            </a:pPr>
            <a:r>
              <a:rPr lang="en-US" sz="2000" dirty="0"/>
              <a:t>   IRB-approved protocol amendments </a:t>
            </a:r>
          </a:p>
          <a:p>
            <a:pPr marL="581025" indent="-581025">
              <a:spcBef>
                <a:spcPts val="600"/>
              </a:spcBef>
              <a:spcAft>
                <a:spcPts val="0"/>
              </a:spcAft>
              <a:buFont typeface="Wingdings" charset="2"/>
              <a:buChar char="q"/>
            </a:pPr>
            <a:r>
              <a:rPr lang="en-US" sz="2000" dirty="0"/>
              <a:t>Signed principal investigator (PI) signature pages </a:t>
            </a:r>
          </a:p>
          <a:p>
            <a:pPr marL="574675" indent="0">
              <a:spcBef>
                <a:spcPts val="0"/>
              </a:spcBef>
              <a:buNone/>
            </a:pPr>
            <a:r>
              <a:rPr lang="en-US" sz="2000" dirty="0"/>
              <a:t>for all protocol versions</a:t>
            </a:r>
          </a:p>
          <a:p>
            <a:pPr marL="576263" indent="-576263">
              <a:spcBef>
                <a:spcPts val="600"/>
              </a:spcBef>
              <a:buFont typeface="Wingdings" charset="2"/>
              <a:buChar char="q"/>
            </a:pPr>
            <a:r>
              <a:rPr lang="en-US" sz="2000" dirty="0"/>
              <a:t>Log of protocol changes</a:t>
            </a:r>
          </a:p>
          <a:p>
            <a:pPr>
              <a:buFont typeface="Wingdings" charset="2"/>
              <a:buChar char="q"/>
            </a:pPr>
            <a:endParaRPr lang="en-US" dirty="0"/>
          </a:p>
          <a:p>
            <a:pPr marL="0" indent="0">
              <a:buNone/>
            </a:pPr>
            <a:endParaRPr lang="en-US" dirty="0"/>
          </a:p>
          <a:p>
            <a:pPr>
              <a:buFont typeface="Wingdings" charset="2"/>
              <a:buChar char="q"/>
            </a:pPr>
            <a:endParaRPr lang="en-US" dirty="0"/>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5178" y="762000"/>
            <a:ext cx="2126362" cy="290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3931" y="3369203"/>
            <a:ext cx="3735922" cy="144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605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6293" y="81215"/>
            <a:ext cx="8458200" cy="643180"/>
          </a:xfrm>
        </p:spPr>
        <p:txBody>
          <a:bodyPr>
            <a:normAutofit/>
          </a:bodyPr>
          <a:lstStyle/>
          <a:p>
            <a:r>
              <a:rPr lang="en-US" sz="3200" b="1" u="sng" dirty="0"/>
              <a:t>IRB D</a:t>
            </a:r>
            <a:r>
              <a:rPr lang="en-US" sz="3200" b="1" u="sng" cap="none" dirty="0"/>
              <a:t>ocumentation</a:t>
            </a:r>
            <a:r>
              <a:rPr lang="en-US" sz="3200" b="1" u="sng" dirty="0"/>
              <a:t>  </a:t>
            </a:r>
          </a:p>
        </p:txBody>
      </p:sp>
      <p:sp>
        <p:nvSpPr>
          <p:cNvPr id="3" name="Content Placeholder 2"/>
          <p:cNvSpPr>
            <a:spLocks noGrp="1"/>
          </p:cNvSpPr>
          <p:nvPr>
            <p:ph sz="quarter" idx="13"/>
          </p:nvPr>
        </p:nvSpPr>
        <p:spPr>
          <a:xfrm>
            <a:off x="107350" y="704850"/>
            <a:ext cx="9036650" cy="4241726"/>
          </a:xfrm>
          <a:prstGeom prst="rect">
            <a:avLst/>
          </a:prstGeom>
        </p:spPr>
        <p:txBody>
          <a:bodyPr>
            <a:normAutofit/>
          </a:bodyPr>
          <a:lstStyle/>
          <a:p>
            <a:pPr>
              <a:buFont typeface="Wingdings" charset="2"/>
              <a:buChar char="q"/>
            </a:pPr>
            <a:r>
              <a:rPr lang="en-US" sz="1800" dirty="0"/>
              <a:t>IRB Federal Wide Assurance Number </a:t>
            </a:r>
          </a:p>
          <a:p>
            <a:pPr>
              <a:buFont typeface="Wingdings" charset="2"/>
              <a:buChar char="q"/>
            </a:pPr>
            <a:r>
              <a:rPr lang="en-US" sz="1800" dirty="0"/>
              <a:t>Updated IRB Roster </a:t>
            </a:r>
            <a:r>
              <a:rPr lang="en-US" sz="1800" i="1" dirty="0"/>
              <a:t>(optional)</a:t>
            </a:r>
          </a:p>
          <a:p>
            <a:pPr>
              <a:buFont typeface="Wingdings" charset="2"/>
              <a:buChar char="q"/>
            </a:pPr>
            <a:r>
              <a:rPr lang="en-US" sz="1800" dirty="0"/>
              <a:t>IRB Registration </a:t>
            </a:r>
            <a:r>
              <a:rPr lang="en-US" sz="1800" i="1" dirty="0"/>
              <a:t>(optional)</a:t>
            </a:r>
          </a:p>
          <a:p>
            <a:pPr marL="0" indent="0">
              <a:spcBef>
                <a:spcPts val="0"/>
              </a:spcBef>
              <a:spcAft>
                <a:spcPts val="0"/>
              </a:spcAft>
              <a:buNone/>
            </a:pPr>
            <a:r>
              <a:rPr lang="en-US" sz="1000" i="1" dirty="0"/>
              <a:t>Link to OHRP Database  - FWA &amp; IRB Registration:</a:t>
            </a:r>
          </a:p>
          <a:p>
            <a:pPr marL="0" indent="0">
              <a:spcBef>
                <a:spcPts val="0"/>
              </a:spcBef>
              <a:spcAft>
                <a:spcPts val="0"/>
              </a:spcAft>
              <a:buNone/>
            </a:pPr>
            <a:r>
              <a:rPr lang="en-US" sz="1000" i="1" dirty="0"/>
              <a:t> </a:t>
            </a:r>
            <a:r>
              <a:rPr lang="en-US" sz="1000" i="1" dirty="0">
                <a:hlinkClick r:id="rId3"/>
              </a:rPr>
              <a:t>https://ohrp.cit.nih.gov/search/IrbDtl.aspx</a:t>
            </a:r>
            <a:endParaRPr lang="en-US" sz="1000" i="1" dirty="0"/>
          </a:p>
          <a:p>
            <a:pPr marL="0" indent="0">
              <a:buNone/>
            </a:pPr>
            <a:endParaRPr lang="en-US" dirty="0"/>
          </a:p>
        </p:txBody>
      </p:sp>
      <p:sp>
        <p:nvSpPr>
          <p:cNvPr id="4" name="Rectangle 3"/>
          <p:cNvSpPr/>
          <p:nvPr/>
        </p:nvSpPr>
        <p:spPr>
          <a:xfrm>
            <a:off x="3697942" y="4851326"/>
            <a:ext cx="5385546" cy="246221"/>
          </a:xfrm>
          <a:prstGeom prst="rect">
            <a:avLst/>
          </a:prstGeom>
        </p:spPr>
        <p:txBody>
          <a:bodyPr wrap="square">
            <a:spAutoFit/>
          </a:bodyPr>
          <a:lstStyle/>
          <a:p>
            <a:r>
              <a:rPr lang="en-US" sz="1000" dirty="0"/>
              <a:t>https://hso.research.uiowa.edu/sites/hso.research.uiowa.edu/files/FWA_Expires7.25.22.pdf</a:t>
            </a: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715" y="142873"/>
            <a:ext cx="2590800"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8825" y="1123949"/>
            <a:ext cx="2602334" cy="290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299" y="2351961"/>
            <a:ext cx="2733676" cy="2745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7442" y="1890709"/>
            <a:ext cx="2588558" cy="274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5825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7363" y="82334"/>
            <a:ext cx="8822825" cy="1239511"/>
          </a:xfrm>
        </p:spPr>
        <p:txBody>
          <a:bodyPr>
            <a:normAutofit/>
          </a:bodyPr>
          <a:lstStyle/>
          <a:p>
            <a:r>
              <a:rPr lang="en-US" sz="3200" b="1" u="sng" dirty="0"/>
              <a:t>IRB A</a:t>
            </a:r>
            <a:r>
              <a:rPr lang="en-US" sz="3200" b="1" u="sng" cap="none" dirty="0"/>
              <a:t>pprovals &amp; Correspondence</a:t>
            </a:r>
            <a:br>
              <a:rPr lang="en-US" sz="3200" b="1" u="sng" cap="none" dirty="0"/>
            </a:br>
            <a:r>
              <a:rPr lang="en-US" sz="3200" b="1" u="sng" cap="none" dirty="0"/>
              <a:t>  </a:t>
            </a:r>
            <a:endParaRPr lang="en-US" sz="3200" b="1" u="sng" dirty="0"/>
          </a:p>
        </p:txBody>
      </p:sp>
      <p:pic>
        <p:nvPicPr>
          <p:cNvPr id="820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6124" y="871682"/>
            <a:ext cx="216693" cy="48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374" y="864462"/>
            <a:ext cx="1875750" cy="230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5049" y="1306361"/>
            <a:ext cx="2337964" cy="157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13"/>
          </p:nvPr>
        </p:nvSpPr>
        <p:spPr>
          <a:xfrm>
            <a:off x="259780" y="1083377"/>
            <a:ext cx="8763000" cy="3782134"/>
          </a:xfrm>
          <a:prstGeom prst="rect">
            <a:avLst/>
          </a:prstGeom>
        </p:spPr>
        <p:txBody>
          <a:bodyPr>
            <a:normAutofit/>
          </a:bodyPr>
          <a:lstStyle/>
          <a:p>
            <a:pPr marL="461963" indent="-461963">
              <a:lnSpc>
                <a:spcPct val="110000"/>
              </a:lnSpc>
              <a:spcBef>
                <a:spcPts val="600"/>
              </a:spcBef>
              <a:spcAft>
                <a:spcPts val="0"/>
              </a:spcAft>
              <a:buFont typeface="Wingdings" charset="2"/>
              <a:buChar char="q"/>
            </a:pPr>
            <a:r>
              <a:rPr lang="en-US" sz="1800" dirty="0"/>
              <a:t>Original IRB New Project application /</a:t>
            </a:r>
          </a:p>
          <a:p>
            <a:pPr marL="461963" indent="-461963">
              <a:lnSpc>
                <a:spcPct val="110000"/>
              </a:lnSpc>
              <a:spcBef>
                <a:spcPts val="0"/>
              </a:spcBef>
              <a:buNone/>
            </a:pPr>
            <a:r>
              <a:rPr lang="en-US" sz="1800" dirty="0"/>
              <a:t>       submission</a:t>
            </a:r>
          </a:p>
          <a:p>
            <a:pPr>
              <a:spcBef>
                <a:spcPts val="600"/>
              </a:spcBef>
              <a:buFont typeface="Wingdings" charset="2"/>
              <a:buChar char="q"/>
            </a:pPr>
            <a:r>
              <a:rPr lang="en-US" sz="1800" dirty="0"/>
              <a:t>  IRB approval letters </a:t>
            </a:r>
          </a:p>
          <a:p>
            <a:pPr marL="461963" indent="-461963">
              <a:spcBef>
                <a:spcPts val="600"/>
              </a:spcBef>
              <a:buFont typeface="Wingdings" charset="2"/>
              <a:buChar char="q"/>
            </a:pPr>
            <a:r>
              <a:rPr lang="en-US" sz="1800" dirty="0"/>
              <a:t>IRB Annual Continuing Reviews</a:t>
            </a:r>
          </a:p>
          <a:p>
            <a:pPr>
              <a:spcBef>
                <a:spcPts val="600"/>
              </a:spcBef>
              <a:buFont typeface="Wingdings" charset="2"/>
              <a:buChar char="q"/>
            </a:pPr>
            <a:r>
              <a:rPr lang="en-US" sz="1800" dirty="0"/>
              <a:t>  Project closure notification</a:t>
            </a:r>
          </a:p>
          <a:p>
            <a:pPr marL="461963" indent="-461963">
              <a:spcBef>
                <a:spcPts val="600"/>
              </a:spcBef>
              <a:buFont typeface="Wingdings" charset="2"/>
              <a:buChar char="q"/>
            </a:pPr>
            <a:r>
              <a:rPr lang="en-US" sz="1800" dirty="0"/>
              <a:t>IRB-approved advertisements, brochures</a:t>
            </a:r>
          </a:p>
          <a:p>
            <a:pPr>
              <a:spcBef>
                <a:spcPts val="600"/>
              </a:spcBef>
              <a:buFont typeface="Wingdings" charset="2"/>
              <a:buChar char="q"/>
            </a:pPr>
            <a:r>
              <a:rPr lang="en-US" sz="1800" dirty="0"/>
              <a:t>  IRB-approved Participant Information Sheets</a:t>
            </a:r>
          </a:p>
          <a:p>
            <a:pPr marL="461963" indent="-461963">
              <a:spcBef>
                <a:spcPts val="600"/>
              </a:spcBef>
              <a:buFont typeface="Wingdings" charset="2"/>
              <a:buChar char="q"/>
            </a:pPr>
            <a:r>
              <a:rPr lang="en-US" sz="1800" dirty="0"/>
              <a:t>IRB-approved blank Case Report Forms (CRFs)</a:t>
            </a:r>
          </a:p>
          <a:p>
            <a:pPr>
              <a:buFont typeface="Wingdings" charset="2"/>
              <a:buChar char="q"/>
            </a:pPr>
            <a:endParaRPr lang="en-US" sz="2000" b="1" dirty="0">
              <a:solidFill>
                <a:srgbClr val="FF0000"/>
              </a:solidFill>
            </a:endParaRPr>
          </a:p>
        </p:txBody>
      </p:sp>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41095" y="2881105"/>
            <a:ext cx="1700828" cy="210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Users\sinkeyc\AppData\Local\Microsoft\Windows\Temporary Internet Files\Content.IE5\F6H8BO0Z\confiance-merkapt[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704321">
            <a:off x="7691267" y="3405428"/>
            <a:ext cx="1046990" cy="1059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61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Title 4"/>
          <p:cNvSpPr>
            <a:spLocks noGrp="1"/>
          </p:cNvSpPr>
          <p:nvPr>
            <p:ph type="title"/>
          </p:nvPr>
        </p:nvSpPr>
        <p:spPr>
          <a:xfrm>
            <a:off x="270933" y="66676"/>
            <a:ext cx="7696200" cy="718125"/>
          </a:xfrm>
        </p:spPr>
        <p:txBody>
          <a:bodyPr/>
          <a:lstStyle/>
          <a:p>
            <a:pPr eaLnBrk="1" hangingPunct="1"/>
            <a:r>
              <a:rPr lang="en-US" altLang="en-US" sz="3200" b="1" u="sng" cap="none" dirty="0"/>
              <a:t>Objectives:  </a:t>
            </a:r>
          </a:p>
        </p:txBody>
      </p:sp>
      <p:sp>
        <p:nvSpPr>
          <p:cNvPr id="6" name="Content Placeholder 5"/>
          <p:cNvSpPr>
            <a:spLocks noGrp="1"/>
          </p:cNvSpPr>
          <p:nvPr>
            <p:ph sz="quarter" idx="13"/>
          </p:nvPr>
        </p:nvSpPr>
        <p:spPr>
          <a:xfrm>
            <a:off x="387803" y="1114697"/>
            <a:ext cx="6546380" cy="3933553"/>
          </a:xfrm>
          <a:prstGeom prst="rect">
            <a:avLst/>
          </a:prstGeom>
        </p:spPr>
        <p:txBody>
          <a:bodyPr>
            <a:normAutofit fontScale="85000" lnSpcReduction="20000"/>
          </a:bodyPr>
          <a:lstStyle/>
          <a:p>
            <a:pPr>
              <a:spcBef>
                <a:spcPts val="1200"/>
              </a:spcBef>
              <a:spcAft>
                <a:spcPts val="800"/>
              </a:spcAft>
              <a:buBlip>
                <a:blip r:embed="rId2"/>
              </a:buBlip>
              <a:defRPr/>
            </a:pPr>
            <a:r>
              <a:rPr lang="en-US" sz="2600" b="1" dirty="0"/>
              <a:t>Background</a:t>
            </a:r>
          </a:p>
          <a:p>
            <a:pPr>
              <a:spcBef>
                <a:spcPts val="1200"/>
              </a:spcBef>
              <a:spcAft>
                <a:spcPts val="800"/>
              </a:spcAft>
              <a:buBlip>
                <a:blip r:embed="rId2"/>
              </a:buBlip>
              <a:defRPr/>
            </a:pPr>
            <a:r>
              <a:rPr lang="en-US" sz="2600" b="1" dirty="0"/>
              <a:t>Understanding Essential Documents </a:t>
            </a:r>
          </a:p>
          <a:p>
            <a:pPr>
              <a:spcBef>
                <a:spcPts val="1200"/>
              </a:spcBef>
              <a:spcAft>
                <a:spcPts val="800"/>
              </a:spcAft>
              <a:buBlip>
                <a:blip r:embed="rId2"/>
              </a:buBlip>
              <a:defRPr/>
            </a:pPr>
            <a:r>
              <a:rPr lang="en-US" sz="2600" b="1" dirty="0"/>
              <a:t>Regulatory Binder Management  </a:t>
            </a:r>
          </a:p>
          <a:p>
            <a:pPr>
              <a:spcBef>
                <a:spcPts val="1200"/>
              </a:spcBef>
              <a:spcAft>
                <a:spcPts val="800"/>
              </a:spcAft>
              <a:buBlip>
                <a:blip r:embed="rId2"/>
              </a:buBlip>
              <a:defRPr/>
            </a:pPr>
            <a:r>
              <a:rPr lang="en-US" sz="2600" b="1" dirty="0"/>
              <a:t>Documentation &amp; Record Keeping</a:t>
            </a:r>
          </a:p>
          <a:p>
            <a:pPr>
              <a:spcBef>
                <a:spcPts val="1200"/>
              </a:spcBef>
              <a:spcAft>
                <a:spcPts val="800"/>
              </a:spcAft>
              <a:buBlip>
                <a:blip r:embed="rId2"/>
              </a:buBlip>
              <a:defRPr/>
            </a:pPr>
            <a:r>
              <a:rPr lang="en-US" sz="2600" b="1" dirty="0"/>
              <a:t>Electronic Documentation </a:t>
            </a:r>
          </a:p>
          <a:p>
            <a:pPr>
              <a:spcBef>
                <a:spcPts val="1200"/>
              </a:spcBef>
              <a:spcAft>
                <a:spcPts val="800"/>
              </a:spcAft>
              <a:buBlip>
                <a:blip r:embed="rId2"/>
              </a:buBlip>
              <a:defRPr/>
            </a:pPr>
            <a:r>
              <a:rPr lang="en-US" sz="2600" b="1" dirty="0"/>
              <a:t>Resources</a:t>
            </a:r>
          </a:p>
          <a:p>
            <a:pPr marL="0" indent="0">
              <a:spcAft>
                <a:spcPts val="800"/>
              </a:spcAft>
              <a:buNone/>
              <a:defRPr/>
            </a:pPr>
            <a:endParaRPr lang="en-US" sz="1400" b="1" dirty="0"/>
          </a:p>
          <a:p>
            <a:pPr marL="0" indent="0">
              <a:spcAft>
                <a:spcPts val="800"/>
              </a:spcAft>
              <a:buNone/>
              <a:defRPr/>
            </a:pPr>
            <a:endParaRPr lang="en-US" sz="1400" b="1" dirty="0"/>
          </a:p>
          <a:p>
            <a:pPr marL="0" indent="0">
              <a:spcAft>
                <a:spcPts val="800"/>
              </a:spcAft>
              <a:buNone/>
              <a:defRPr/>
            </a:pPr>
            <a:r>
              <a:rPr lang="en-US" sz="1400" b="1" dirty="0"/>
              <a:t>Disclaimer Disclosure: No conflict of interest</a:t>
            </a:r>
          </a:p>
          <a:p>
            <a:pPr marL="0" indent="0" eaLnBrk="1" hangingPunct="1">
              <a:buNone/>
              <a:defRPr/>
            </a:pPr>
            <a:endParaRPr lang="en-US" dirty="0">
              <a:ea typeface="+mn-ea"/>
            </a:endParaRPr>
          </a:p>
          <a:p>
            <a:pPr eaLnBrk="1" hangingPunct="1">
              <a:defRPr/>
            </a:pPr>
            <a:endParaRPr lang="en-US" dirty="0">
              <a:ea typeface="+mn-ea"/>
            </a:endParaRPr>
          </a:p>
          <a:p>
            <a:pPr eaLnBrk="1" hangingPunct="1">
              <a:defRPr/>
            </a:pPr>
            <a:endParaRPr lang="en-US" dirty="0">
              <a:ea typeface="+mn-ea"/>
            </a:endParaRPr>
          </a:p>
        </p:txBody>
      </p:sp>
      <p:pic>
        <p:nvPicPr>
          <p:cNvPr id="41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15444" y="2257425"/>
            <a:ext cx="236663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47800" y="133352"/>
            <a:ext cx="5943600" cy="584775"/>
          </a:xfrm>
          <a:prstGeom prst="rect">
            <a:avLst/>
          </a:prstGeom>
        </p:spPr>
        <p:txBody>
          <a:bodyPr wrap="square">
            <a:spAutoFit/>
          </a:bodyPr>
          <a:lstStyle/>
          <a:p>
            <a:pPr algn="ctr"/>
            <a:r>
              <a:rPr lang="en-US" sz="3200" b="1" kern="0" dirty="0">
                <a:solidFill>
                  <a:srgbClr val="000000"/>
                </a:solidFill>
                <a:latin typeface="Arial"/>
                <a:ea typeface="ＭＳ Ｐゴシック"/>
              </a:rPr>
              <a:t>  </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Ref idx="1003">
        <a:schemeClr val="bg2"/>
      </p:bgRef>
    </p:bg>
    <p:spTree>
      <p:nvGrpSpPr>
        <p:cNvPr id="1" name=""/>
        <p:cNvGrpSpPr/>
        <p:nvPr/>
      </p:nvGrpSpPr>
      <p:grpSpPr>
        <a:xfrm>
          <a:off x="0" y="0"/>
          <a:ext cx="0" cy="0"/>
          <a:chOff x="0" y="0"/>
          <a:chExt cx="0" cy="0"/>
        </a:xfrm>
      </p:grpSpPr>
      <p:sp>
        <p:nvSpPr>
          <p:cNvPr id="26626" name="Title 1"/>
          <p:cNvSpPr>
            <a:spLocks noGrp="1"/>
          </p:cNvSpPr>
          <p:nvPr>
            <p:ph type="title"/>
          </p:nvPr>
        </p:nvSpPr>
        <p:spPr>
          <a:xfrm>
            <a:off x="152400" y="0"/>
            <a:ext cx="8458200" cy="857250"/>
          </a:xfrm>
        </p:spPr>
        <p:txBody>
          <a:bodyPr/>
          <a:lstStyle/>
          <a:p>
            <a:r>
              <a:rPr lang="en-US" sz="3200" b="1" u="sng" dirty="0"/>
              <a:t>I</a:t>
            </a:r>
            <a:r>
              <a:rPr lang="en-US" sz="3200" b="1" u="sng" cap="none" dirty="0"/>
              <a:t>nformed Consent Documents</a:t>
            </a:r>
            <a:r>
              <a:rPr lang="en-US" sz="3200" b="1" u="sng" dirty="0"/>
              <a:t> </a:t>
            </a:r>
            <a:endParaRPr lang="en-US" altLang="en-US" sz="3200" dirty="0"/>
          </a:p>
        </p:txBody>
      </p:sp>
      <p:sp>
        <p:nvSpPr>
          <p:cNvPr id="3" name="Content Placeholder 2"/>
          <p:cNvSpPr>
            <a:spLocks noGrp="1"/>
          </p:cNvSpPr>
          <p:nvPr>
            <p:ph sz="quarter" idx="13"/>
          </p:nvPr>
        </p:nvSpPr>
        <p:spPr>
          <a:xfrm>
            <a:off x="228600" y="1117600"/>
            <a:ext cx="8915400" cy="3476977"/>
          </a:xfrm>
          <a:prstGeom prst="rect">
            <a:avLst/>
          </a:prstGeom>
        </p:spPr>
        <p:txBody>
          <a:bodyPr>
            <a:normAutofit fontScale="25000" lnSpcReduction="20000"/>
          </a:bodyPr>
          <a:lstStyle/>
          <a:p>
            <a:pPr>
              <a:buFont typeface="Wingdings" panose="05000000000000000000" pitchFamily="2" charset="2"/>
              <a:buChar char="q"/>
              <a:defRPr/>
            </a:pPr>
            <a:r>
              <a:rPr lang="en-US" sz="8000" dirty="0"/>
              <a:t>IRB-approved/stamped </a:t>
            </a:r>
            <a:r>
              <a:rPr lang="en-US" sz="8000" b="1" i="1" dirty="0"/>
              <a:t>(clean copy)</a:t>
            </a:r>
            <a:r>
              <a:rPr lang="en-US" sz="8000" dirty="0"/>
              <a:t>:</a:t>
            </a:r>
          </a:p>
          <a:p>
            <a:pPr lvl="1">
              <a:buFont typeface="Wingdings" panose="05000000000000000000" pitchFamily="2" charset="2"/>
              <a:buChar char="q"/>
              <a:defRPr/>
            </a:pPr>
            <a:r>
              <a:rPr lang="en-US" sz="8000" dirty="0"/>
              <a:t>Consent documents</a:t>
            </a:r>
          </a:p>
          <a:p>
            <a:pPr lvl="1">
              <a:buFont typeface="Wingdings" panose="05000000000000000000" pitchFamily="2" charset="2"/>
              <a:buChar char="q"/>
              <a:defRPr/>
            </a:pPr>
            <a:r>
              <a:rPr lang="en-US" sz="8000" dirty="0"/>
              <a:t>Consent summaries</a:t>
            </a:r>
          </a:p>
          <a:p>
            <a:pPr lvl="1">
              <a:buFont typeface="Wingdings" panose="05000000000000000000" pitchFamily="2" charset="2"/>
              <a:buChar char="q"/>
              <a:defRPr/>
            </a:pPr>
            <a:r>
              <a:rPr lang="en-US" sz="8000" dirty="0"/>
              <a:t>Assent documents</a:t>
            </a:r>
          </a:p>
          <a:p>
            <a:pPr lvl="1">
              <a:buFont typeface="Wingdings" panose="05000000000000000000" pitchFamily="2" charset="2"/>
              <a:buChar char="q"/>
              <a:defRPr/>
            </a:pPr>
            <a:r>
              <a:rPr lang="en-US" sz="8000" dirty="0"/>
              <a:t>Short form consents for non-English speakers/readers</a:t>
            </a:r>
          </a:p>
          <a:p>
            <a:pPr marL="0" indent="0">
              <a:buNone/>
              <a:defRPr/>
            </a:pPr>
            <a:r>
              <a:rPr lang="en-US" sz="9600" dirty="0"/>
              <a:t>         </a:t>
            </a:r>
          </a:p>
          <a:p>
            <a:pPr marL="0" indent="0">
              <a:buNone/>
              <a:defRPr/>
            </a:pPr>
            <a:r>
              <a:rPr lang="en-US" sz="7200" dirty="0"/>
              <a:t>**Note: Keeping a log of Informed Consent Form versions can be helpful</a:t>
            </a:r>
          </a:p>
          <a:p>
            <a:pPr marL="0" indent="0" eaLnBrk="1" hangingPunct="1">
              <a:spcBef>
                <a:spcPts val="0"/>
              </a:spcBef>
              <a:buFontTx/>
              <a:buNone/>
              <a:defRPr/>
            </a:pPr>
            <a:endParaRPr lang="en-US" sz="3300" dirty="0">
              <a:ea typeface="+mn-ea"/>
            </a:endParaRPr>
          </a:p>
          <a:p>
            <a:pPr marL="0" indent="0" eaLnBrk="1" hangingPunct="1">
              <a:spcBef>
                <a:spcPts val="0"/>
              </a:spcBef>
              <a:buFontTx/>
              <a:buNone/>
              <a:defRPr/>
            </a:pPr>
            <a:endParaRPr lang="en-US" sz="3300" dirty="0">
              <a:ea typeface="+mn-ea"/>
            </a:endParaRPr>
          </a:p>
          <a:p>
            <a:pPr marL="0" indent="0" eaLnBrk="1" hangingPunct="1">
              <a:spcBef>
                <a:spcPts val="0"/>
              </a:spcBef>
              <a:buFontTx/>
              <a:buNone/>
              <a:defRPr/>
            </a:pPr>
            <a:endParaRPr lang="en-US" sz="3300" dirty="0">
              <a:ea typeface="+mn-ea"/>
            </a:endParaRPr>
          </a:p>
          <a:p>
            <a:pPr marL="0" indent="0" algn="r" eaLnBrk="1" hangingPunct="1">
              <a:spcBef>
                <a:spcPts val="0"/>
              </a:spcBef>
              <a:buFontTx/>
              <a:buNone/>
              <a:defRPr/>
            </a:pPr>
            <a:r>
              <a:rPr lang="en-US" sz="4400" b="1" i="1" dirty="0">
                <a:ea typeface="+mn-ea"/>
              </a:rPr>
              <a:t> 				</a:t>
            </a:r>
            <a:endParaRPr lang="en-US" dirty="0">
              <a:ea typeface="+mn-ea"/>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704"/>
          <a:stretch/>
        </p:blipFill>
        <p:spPr bwMode="auto">
          <a:xfrm>
            <a:off x="5904089" y="1338978"/>
            <a:ext cx="2935110" cy="902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itle 1"/>
          <p:cNvSpPr>
            <a:spLocks noGrp="1"/>
          </p:cNvSpPr>
          <p:nvPr>
            <p:ph type="title"/>
          </p:nvPr>
        </p:nvSpPr>
        <p:spPr>
          <a:xfrm>
            <a:off x="228600" y="0"/>
            <a:ext cx="8458200" cy="684449"/>
          </a:xfrm>
        </p:spPr>
        <p:txBody>
          <a:bodyPr/>
          <a:lstStyle/>
          <a:p>
            <a:r>
              <a:rPr lang="en-US" altLang="en-US" sz="3200" b="1" u="sng" cap="none" dirty="0"/>
              <a:t>Informed Consent Documents</a:t>
            </a:r>
          </a:p>
        </p:txBody>
      </p:sp>
      <p:sp>
        <p:nvSpPr>
          <p:cNvPr id="3" name="Content Placeholder 2"/>
          <p:cNvSpPr>
            <a:spLocks noGrp="1"/>
          </p:cNvSpPr>
          <p:nvPr>
            <p:ph sz="quarter" idx="13"/>
          </p:nvPr>
        </p:nvSpPr>
        <p:spPr>
          <a:xfrm>
            <a:off x="304800" y="819944"/>
            <a:ext cx="8839200" cy="1674813"/>
          </a:xfrm>
          <a:prstGeom prst="rect">
            <a:avLst/>
          </a:prstGeom>
        </p:spPr>
        <p:txBody>
          <a:bodyPr>
            <a:noAutofit/>
          </a:bodyPr>
          <a:lstStyle/>
          <a:p>
            <a:pPr marL="0" indent="0" eaLnBrk="1" hangingPunct="1">
              <a:buNone/>
              <a:defRPr/>
            </a:pPr>
            <a:endParaRPr lang="en-US" dirty="0">
              <a:ea typeface="+mn-ea"/>
            </a:endParaRPr>
          </a:p>
          <a:p>
            <a:pPr marL="0" indent="0" eaLnBrk="1" hangingPunct="1">
              <a:spcBef>
                <a:spcPts val="0"/>
              </a:spcBef>
              <a:buFontTx/>
              <a:buNone/>
              <a:defRPr/>
            </a:pPr>
            <a:r>
              <a:rPr lang="en-US" dirty="0">
                <a:ea typeface="+mn-ea"/>
              </a:rPr>
              <a:t>       </a:t>
            </a:r>
          </a:p>
        </p:txBody>
      </p:sp>
      <p:sp>
        <p:nvSpPr>
          <p:cNvPr id="5" name="Content Placeholder 2"/>
          <p:cNvSpPr txBox="1">
            <a:spLocks/>
          </p:cNvSpPr>
          <p:nvPr/>
        </p:nvSpPr>
        <p:spPr bwMode="auto">
          <a:xfrm>
            <a:off x="161109" y="1123406"/>
            <a:ext cx="8324850" cy="344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ormAutofit fontScale="25000" lnSpcReduction="20000"/>
          </a:bodyPr>
          <a:lstStyle>
            <a:lvl1pPr marL="223838" indent="-223838" algn="l" rtl="0" eaLnBrk="1" fontAlgn="base" hangingPunct="1">
              <a:spcBef>
                <a:spcPct val="60000"/>
              </a:spcBef>
              <a:spcAft>
                <a:spcPct val="0"/>
              </a:spcAft>
              <a:buClr>
                <a:srgbClr val="FFB000"/>
              </a:buClr>
              <a:buChar char="•"/>
              <a:defRPr sz="2400">
                <a:solidFill>
                  <a:schemeClr val="tx1"/>
                </a:solidFill>
                <a:latin typeface="+mn-lt"/>
                <a:ea typeface="+mn-ea"/>
                <a:cs typeface="+mn-cs"/>
              </a:defRPr>
            </a:lvl1pPr>
            <a:lvl2pPr marL="742950" indent="-285750" algn="l" rtl="0" eaLnBrk="1" fontAlgn="base" hangingPunct="1">
              <a:spcBef>
                <a:spcPct val="60000"/>
              </a:spcBef>
              <a:spcAft>
                <a:spcPct val="0"/>
              </a:spcAft>
              <a:buClr>
                <a:srgbClr val="FFB000"/>
              </a:buClr>
              <a:buChar char="–"/>
              <a:defRPr sz="2000">
                <a:solidFill>
                  <a:schemeClr val="tx1"/>
                </a:solidFill>
                <a:latin typeface="+mn-lt"/>
                <a:ea typeface="+mn-ea"/>
              </a:defRPr>
            </a:lvl2pPr>
            <a:lvl3pPr marL="1089025" indent="-174625" algn="l" rtl="0" eaLnBrk="1" fontAlgn="base" hangingPunct="1">
              <a:spcBef>
                <a:spcPct val="60000"/>
              </a:spcBef>
              <a:spcAft>
                <a:spcPct val="0"/>
              </a:spcAft>
              <a:buClr>
                <a:srgbClr val="FFB000"/>
              </a:buClr>
              <a:buChar char="•"/>
              <a:defRPr>
                <a:solidFill>
                  <a:schemeClr val="tx1"/>
                </a:solidFill>
                <a:latin typeface="+mn-lt"/>
                <a:ea typeface="+mn-ea"/>
              </a:defRPr>
            </a:lvl3pPr>
            <a:lvl4pPr marL="1600200" indent="-228600" algn="l" rtl="0" eaLnBrk="1" fontAlgn="base" hangingPunct="1">
              <a:spcBef>
                <a:spcPct val="60000"/>
              </a:spcBef>
              <a:spcAft>
                <a:spcPct val="0"/>
              </a:spcAft>
              <a:buClr>
                <a:srgbClr val="FFB000"/>
              </a:buClr>
              <a:buChar char="–"/>
              <a:defRPr sz="1600">
                <a:solidFill>
                  <a:schemeClr val="tx1"/>
                </a:solidFill>
                <a:latin typeface="+mn-lt"/>
                <a:ea typeface="+mn-ea"/>
              </a:defRPr>
            </a:lvl4pPr>
            <a:lvl5pPr marL="2057400" indent="-228600" algn="l" rtl="0" eaLnBrk="1" fontAlgn="base" hangingPunct="1">
              <a:spcBef>
                <a:spcPct val="60000"/>
              </a:spcBef>
              <a:spcAft>
                <a:spcPct val="0"/>
              </a:spcAft>
              <a:buClr>
                <a:srgbClr val="FFB000"/>
              </a:buClr>
              <a:buChar char="»"/>
              <a:defRPr sz="1600">
                <a:solidFill>
                  <a:schemeClr val="tx1"/>
                </a:solidFill>
                <a:latin typeface="+mn-lt"/>
                <a:ea typeface="+mn-ea"/>
              </a:defRPr>
            </a:lvl5pPr>
            <a:lvl6pPr marL="2514600" indent="-228600" algn="l" rtl="0" eaLnBrk="1" fontAlgn="base" hangingPunct="1">
              <a:spcBef>
                <a:spcPct val="60000"/>
              </a:spcBef>
              <a:spcAft>
                <a:spcPct val="0"/>
              </a:spcAft>
              <a:buClr>
                <a:srgbClr val="FFB000"/>
              </a:buClr>
              <a:buChar char="»"/>
              <a:defRPr sz="1600">
                <a:solidFill>
                  <a:schemeClr val="tx1"/>
                </a:solidFill>
                <a:latin typeface="+mn-lt"/>
                <a:ea typeface="+mn-ea"/>
              </a:defRPr>
            </a:lvl6pPr>
            <a:lvl7pPr marL="2971800" indent="-228600" algn="l" rtl="0" eaLnBrk="1" fontAlgn="base" hangingPunct="1">
              <a:spcBef>
                <a:spcPct val="60000"/>
              </a:spcBef>
              <a:spcAft>
                <a:spcPct val="0"/>
              </a:spcAft>
              <a:buClr>
                <a:srgbClr val="FFB000"/>
              </a:buClr>
              <a:buChar char="»"/>
              <a:defRPr sz="1600">
                <a:solidFill>
                  <a:schemeClr val="tx1"/>
                </a:solidFill>
                <a:latin typeface="+mn-lt"/>
                <a:ea typeface="+mn-ea"/>
              </a:defRPr>
            </a:lvl7pPr>
            <a:lvl8pPr marL="3429000" indent="-228600" algn="l" rtl="0" eaLnBrk="1" fontAlgn="base" hangingPunct="1">
              <a:spcBef>
                <a:spcPct val="60000"/>
              </a:spcBef>
              <a:spcAft>
                <a:spcPct val="0"/>
              </a:spcAft>
              <a:buClr>
                <a:srgbClr val="FFB000"/>
              </a:buClr>
              <a:buChar char="»"/>
              <a:defRPr sz="1600">
                <a:solidFill>
                  <a:schemeClr val="tx1"/>
                </a:solidFill>
                <a:latin typeface="+mn-lt"/>
                <a:ea typeface="+mn-ea"/>
              </a:defRPr>
            </a:lvl8pPr>
            <a:lvl9pPr marL="3886200" indent="-228600" algn="l" rtl="0" eaLnBrk="1" fontAlgn="base" hangingPunct="1">
              <a:spcBef>
                <a:spcPct val="60000"/>
              </a:spcBef>
              <a:spcAft>
                <a:spcPct val="0"/>
              </a:spcAft>
              <a:buClr>
                <a:srgbClr val="FFB000"/>
              </a:buClr>
              <a:buChar char="»"/>
              <a:defRPr sz="1600">
                <a:solidFill>
                  <a:schemeClr val="tx1"/>
                </a:solidFill>
                <a:latin typeface="+mn-lt"/>
                <a:ea typeface="+mn-ea"/>
              </a:defRPr>
            </a:lvl9pPr>
          </a:lstStyle>
          <a:p>
            <a:pPr>
              <a:lnSpc>
                <a:spcPct val="120000"/>
              </a:lnSpc>
              <a:spcBef>
                <a:spcPts val="400"/>
              </a:spcBef>
              <a:spcAft>
                <a:spcPts val="200"/>
              </a:spcAft>
              <a:buClrTx/>
              <a:buFont typeface="Wingdings" panose="05000000000000000000" pitchFamily="2" charset="2"/>
              <a:buChar char="q"/>
              <a:defRPr/>
            </a:pPr>
            <a:r>
              <a:rPr lang="en-US" sz="7400" kern="0" dirty="0"/>
              <a:t> </a:t>
            </a:r>
            <a:r>
              <a:rPr lang="en-US" sz="8000" kern="0" dirty="0"/>
              <a:t>Retain </a:t>
            </a:r>
            <a:r>
              <a:rPr lang="en-US" sz="8000" b="1" kern="0" dirty="0"/>
              <a:t>all original, </a:t>
            </a:r>
            <a:r>
              <a:rPr lang="en-US" sz="8000" b="1" i="1" kern="0" dirty="0"/>
              <a:t>signed</a:t>
            </a:r>
            <a:r>
              <a:rPr lang="en-US" sz="8000" b="1" kern="0" dirty="0"/>
              <a:t> </a:t>
            </a:r>
            <a:r>
              <a:rPr lang="en-US" sz="8000" kern="0" dirty="0"/>
              <a:t>consent documents:</a:t>
            </a:r>
          </a:p>
          <a:p>
            <a:pPr lvl="1">
              <a:lnSpc>
                <a:spcPct val="120000"/>
              </a:lnSpc>
              <a:spcBef>
                <a:spcPts val="400"/>
              </a:spcBef>
              <a:spcAft>
                <a:spcPts val="200"/>
              </a:spcAft>
              <a:buClrTx/>
              <a:buFont typeface="Wingdings" panose="05000000000000000000" pitchFamily="2" charset="2"/>
              <a:buChar char="q"/>
              <a:defRPr/>
            </a:pPr>
            <a:r>
              <a:rPr lang="en-US" sz="7000" kern="0" dirty="0"/>
              <a:t>Current IRB approved/stamped version</a:t>
            </a:r>
          </a:p>
          <a:p>
            <a:pPr lvl="1">
              <a:lnSpc>
                <a:spcPct val="120000"/>
              </a:lnSpc>
              <a:spcBef>
                <a:spcPts val="400"/>
              </a:spcBef>
              <a:spcAft>
                <a:spcPts val="200"/>
              </a:spcAft>
              <a:buClrTx/>
              <a:buFont typeface="Wingdings" panose="05000000000000000000" pitchFamily="2" charset="2"/>
              <a:buChar char="q"/>
              <a:defRPr/>
            </a:pPr>
            <a:r>
              <a:rPr lang="en-US" sz="7000" kern="0" dirty="0"/>
              <a:t>Consent modification (e.g., protocol amendments requiring new version)</a:t>
            </a:r>
          </a:p>
          <a:p>
            <a:pPr lvl="1">
              <a:lnSpc>
                <a:spcPct val="120000"/>
              </a:lnSpc>
              <a:spcBef>
                <a:spcPts val="400"/>
              </a:spcBef>
              <a:spcAft>
                <a:spcPts val="200"/>
              </a:spcAft>
              <a:buClrTx/>
              <a:buFont typeface="Wingdings" panose="05000000000000000000" pitchFamily="2" charset="2"/>
              <a:buChar char="q"/>
              <a:defRPr/>
            </a:pPr>
            <a:r>
              <a:rPr lang="en-US" sz="7000" kern="0" dirty="0"/>
              <a:t>**Even if the subject withdraws consent or screen fails!**  </a:t>
            </a:r>
          </a:p>
          <a:p>
            <a:pPr marL="463550" lvl="1" indent="0">
              <a:lnSpc>
                <a:spcPct val="120000"/>
              </a:lnSpc>
              <a:spcBef>
                <a:spcPts val="400"/>
              </a:spcBef>
              <a:spcAft>
                <a:spcPts val="200"/>
              </a:spcAft>
              <a:buClrTx/>
              <a:buNone/>
              <a:defRPr/>
            </a:pPr>
            <a:r>
              <a:rPr lang="en-US" sz="7000" kern="0" dirty="0"/>
              <a:t>  </a:t>
            </a:r>
          </a:p>
          <a:p>
            <a:pPr marL="228600" indent="-228600">
              <a:lnSpc>
                <a:spcPct val="120000"/>
              </a:lnSpc>
              <a:spcBef>
                <a:spcPts val="400"/>
              </a:spcBef>
              <a:spcAft>
                <a:spcPts val="200"/>
              </a:spcAft>
              <a:buClrTx/>
              <a:buFont typeface="Wingdings" panose="05000000000000000000" pitchFamily="2" charset="2"/>
              <a:buChar char="q"/>
              <a:defRPr/>
            </a:pPr>
            <a:r>
              <a:rPr lang="en-US" sz="8000" kern="0" dirty="0"/>
              <a:t> Store in </a:t>
            </a:r>
            <a:r>
              <a:rPr lang="en-US" sz="8000" b="1" kern="0" dirty="0"/>
              <a:t>one</a:t>
            </a:r>
            <a:r>
              <a:rPr lang="en-US" sz="8000" kern="0" dirty="0"/>
              <a:t> location - subject folder or separate binder </a:t>
            </a:r>
          </a:p>
          <a:p>
            <a:pPr marL="747712" lvl="1" indent="-228600">
              <a:lnSpc>
                <a:spcPct val="120000"/>
              </a:lnSpc>
              <a:spcBef>
                <a:spcPts val="400"/>
              </a:spcBef>
              <a:spcAft>
                <a:spcPts val="200"/>
              </a:spcAft>
              <a:buClrTx/>
              <a:buFont typeface="Wingdings" panose="05000000000000000000" pitchFamily="2" charset="2"/>
              <a:buChar char="q"/>
              <a:defRPr/>
            </a:pPr>
            <a:r>
              <a:rPr lang="en-US" sz="7000" kern="0" dirty="0"/>
              <a:t>If stored separately, document the location in a Note-To-File</a:t>
            </a:r>
          </a:p>
          <a:p>
            <a:pPr marL="0" indent="0">
              <a:spcBef>
                <a:spcPts val="0"/>
              </a:spcBef>
              <a:buClrTx/>
              <a:buNone/>
              <a:defRPr/>
            </a:pPr>
            <a:endParaRPr lang="en-US" sz="7400" kern="0" dirty="0"/>
          </a:p>
          <a:p>
            <a:pPr marL="0" indent="0">
              <a:spcBef>
                <a:spcPts val="0"/>
              </a:spcBef>
              <a:buClrTx/>
              <a:buNone/>
              <a:defRPr/>
            </a:pPr>
            <a:endParaRPr lang="en-US" sz="7400" kern="0" dirty="0">
              <a:solidFill>
                <a:srgbClr val="FF0000"/>
              </a:solidFill>
            </a:endParaRPr>
          </a:p>
          <a:p>
            <a:pPr marL="0" indent="0">
              <a:spcBef>
                <a:spcPts val="0"/>
              </a:spcBef>
              <a:buClrTx/>
              <a:buNone/>
              <a:defRPr/>
            </a:pPr>
            <a:endParaRPr lang="en-US" sz="8000" dirty="0"/>
          </a:p>
          <a:p>
            <a:pPr marL="0" indent="0">
              <a:spcBef>
                <a:spcPts val="0"/>
              </a:spcBef>
              <a:buClrTx/>
              <a:buNone/>
              <a:defRPr/>
            </a:pPr>
            <a:endParaRPr lang="en-US" sz="7400" kern="0" dirty="0"/>
          </a:p>
        </p:txBody>
      </p:sp>
    </p:spTree>
    <p:extLst>
      <p:ext uri="{BB962C8B-B14F-4D97-AF65-F5344CB8AC3E}">
        <p14:creationId xmlns:p14="http://schemas.microsoft.com/office/powerpoint/2010/main" val="328371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itle 1"/>
          <p:cNvSpPr>
            <a:spLocks noGrp="1"/>
          </p:cNvSpPr>
          <p:nvPr>
            <p:ph type="title"/>
          </p:nvPr>
        </p:nvSpPr>
        <p:spPr>
          <a:xfrm>
            <a:off x="186331" y="0"/>
            <a:ext cx="8767277" cy="790575"/>
          </a:xfrm>
        </p:spPr>
        <p:txBody>
          <a:bodyPr>
            <a:noAutofit/>
          </a:bodyPr>
          <a:lstStyle/>
          <a:p>
            <a:pPr eaLnBrk="1" hangingPunct="1"/>
            <a:r>
              <a:rPr lang="en-US" altLang="en-US" sz="2900" b="1" u="sng" cap="none" dirty="0"/>
              <a:t>Investigator Qualification Documentation</a:t>
            </a:r>
          </a:p>
        </p:txBody>
      </p:sp>
      <p:sp>
        <p:nvSpPr>
          <p:cNvPr id="3" name="Content Placeholder 2"/>
          <p:cNvSpPr>
            <a:spLocks noGrp="1"/>
          </p:cNvSpPr>
          <p:nvPr>
            <p:ph sz="quarter" idx="13"/>
          </p:nvPr>
        </p:nvSpPr>
        <p:spPr>
          <a:xfrm>
            <a:off x="186332" y="1001892"/>
            <a:ext cx="6097034" cy="3906658"/>
          </a:xfrm>
          <a:prstGeom prst="rect">
            <a:avLst/>
          </a:prstGeom>
        </p:spPr>
        <p:txBody>
          <a:bodyPr>
            <a:normAutofit fontScale="25000" lnSpcReduction="20000"/>
          </a:bodyPr>
          <a:lstStyle/>
          <a:p>
            <a:pPr>
              <a:spcBef>
                <a:spcPts val="576"/>
              </a:spcBef>
              <a:buFont typeface="Wingdings" panose="05000000000000000000" pitchFamily="2" charset="2"/>
              <a:buChar char="q"/>
              <a:defRPr/>
            </a:pPr>
            <a:r>
              <a:rPr lang="en-US" sz="8000" dirty="0"/>
              <a:t>Up-to-date </a:t>
            </a:r>
            <a:r>
              <a:rPr lang="en-US" sz="8000" b="1" dirty="0"/>
              <a:t>Curriculum Vitae (CV) </a:t>
            </a:r>
            <a:r>
              <a:rPr lang="en-US" sz="8000" dirty="0"/>
              <a:t>for </a:t>
            </a:r>
            <a:r>
              <a:rPr lang="en-US" sz="8000" b="1" dirty="0"/>
              <a:t>principal investigator (PI) and subinvestigator(s)</a:t>
            </a:r>
          </a:p>
          <a:p>
            <a:pPr lvl="1">
              <a:spcBef>
                <a:spcPts val="576"/>
              </a:spcBef>
              <a:defRPr/>
            </a:pPr>
            <a:r>
              <a:rPr lang="en-US" sz="7200" dirty="0"/>
              <a:t>Include institution address, name, and date in header; with original signature and date in upper right hand corner </a:t>
            </a:r>
          </a:p>
          <a:p>
            <a:pPr lvl="1">
              <a:lnSpc>
                <a:spcPct val="120000"/>
              </a:lnSpc>
              <a:spcBef>
                <a:spcPts val="200"/>
              </a:spcBef>
              <a:defRPr/>
            </a:pPr>
            <a:r>
              <a:rPr lang="en-US" sz="7200" dirty="0"/>
              <a:t>Institution</a:t>
            </a:r>
            <a:r>
              <a:rPr lang="en-US" sz="7200" b="1" dirty="0"/>
              <a:t> </a:t>
            </a:r>
            <a:r>
              <a:rPr lang="en-US" sz="7200" dirty="0"/>
              <a:t>address, name, and licensure need to </a:t>
            </a:r>
            <a:r>
              <a:rPr lang="en-US" sz="7200" b="1" i="1" dirty="0"/>
              <a:t>mirror</a:t>
            </a:r>
            <a:r>
              <a:rPr lang="en-US" sz="7200" b="1" dirty="0"/>
              <a:t> </a:t>
            </a:r>
            <a:r>
              <a:rPr lang="en-US" sz="7200" dirty="0"/>
              <a:t>the information on the </a:t>
            </a:r>
            <a:r>
              <a:rPr lang="en-US" sz="7200" b="1" dirty="0"/>
              <a:t>FDA 1572</a:t>
            </a:r>
          </a:p>
          <a:p>
            <a:pPr eaLnBrk="1" hangingPunct="1">
              <a:lnSpc>
                <a:spcPct val="120000"/>
              </a:lnSpc>
              <a:spcBef>
                <a:spcPts val="600"/>
              </a:spcBef>
              <a:buFont typeface="Wingdings" panose="05000000000000000000" pitchFamily="2" charset="2"/>
              <a:buChar char="q"/>
              <a:defRPr/>
            </a:pPr>
            <a:r>
              <a:rPr lang="en-US" sz="8000" dirty="0"/>
              <a:t>Current clinical </a:t>
            </a:r>
            <a:r>
              <a:rPr lang="en-US" sz="8000" b="1" dirty="0"/>
              <a:t>professional licensure </a:t>
            </a:r>
            <a:r>
              <a:rPr lang="en-US" sz="8000" dirty="0"/>
              <a:t>(dental, medical, nursing, pharmacy, etc.) for PI and co-investigators, if licensed</a:t>
            </a:r>
          </a:p>
          <a:p>
            <a:pPr eaLnBrk="1" hangingPunct="1">
              <a:lnSpc>
                <a:spcPct val="120000"/>
              </a:lnSpc>
              <a:spcBef>
                <a:spcPts val="600"/>
              </a:spcBef>
              <a:buFont typeface="Wingdings" panose="05000000000000000000" pitchFamily="2" charset="2"/>
              <a:buChar char="q"/>
              <a:defRPr/>
            </a:pPr>
            <a:r>
              <a:rPr lang="en-US" sz="8000" b="1" dirty="0"/>
              <a:t>Update </a:t>
            </a:r>
            <a:r>
              <a:rPr lang="en-US" sz="8000" dirty="0"/>
              <a:t>CV and documents as the licensures expire or qualifications change</a:t>
            </a:r>
          </a:p>
          <a:p>
            <a:pPr marL="0" indent="0" eaLnBrk="1" hangingPunct="1">
              <a:lnSpc>
                <a:spcPct val="160000"/>
              </a:lnSpc>
              <a:spcBef>
                <a:spcPts val="0"/>
              </a:spcBef>
              <a:buFontTx/>
              <a:buNone/>
              <a:defRPr/>
            </a:pPr>
            <a:endParaRPr lang="en-US" sz="2200" i="1" dirty="0">
              <a:solidFill>
                <a:srgbClr val="FF0000"/>
              </a:solidFill>
              <a:ea typeface="+mn-ea"/>
            </a:endParaRPr>
          </a:p>
          <a:p>
            <a:pPr marL="0" indent="0" eaLnBrk="1" hangingPunct="1">
              <a:lnSpc>
                <a:spcPct val="160000"/>
              </a:lnSpc>
              <a:spcBef>
                <a:spcPts val="0"/>
              </a:spcBef>
              <a:buFontTx/>
              <a:buNone/>
              <a:defRPr/>
            </a:pPr>
            <a:r>
              <a:rPr lang="en-US" sz="2200" i="1" dirty="0">
                <a:solidFill>
                  <a:srgbClr val="FF0000"/>
                </a:solidFill>
                <a:ea typeface="+mn-ea"/>
              </a:rPr>
              <a:t>.</a:t>
            </a:r>
          </a:p>
          <a:p>
            <a:pPr marL="0" indent="0" eaLnBrk="1" hangingPunct="1">
              <a:spcBef>
                <a:spcPts val="0"/>
              </a:spcBef>
              <a:buFontTx/>
              <a:buNone/>
              <a:defRPr/>
            </a:pPr>
            <a:endParaRPr lang="en-US" dirty="0">
              <a:ea typeface="+mn-ea"/>
            </a:endParaRP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121" y="1204126"/>
            <a:ext cx="2652200" cy="370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7112001" y="1305727"/>
            <a:ext cx="1004711" cy="523073"/>
          </a:xfrm>
          <a:prstGeom prst="ellipse">
            <a:avLst/>
          </a:prstGeom>
          <a:noFill/>
          <a:ln w="25400" cap="flat" cmpd="sng" algn="ctr">
            <a:solidFill>
              <a:srgbClr val="00B050"/>
            </a:solidFill>
            <a:prstDash val="solid"/>
          </a:ln>
          <a:effectLst/>
        </p:spPr>
        <p:txBody>
          <a:bodyPr rtlCol="0" anchor="ctr"/>
          <a:lstStyle/>
          <a:p>
            <a:endParaRPr lang="en-US" dirty="0"/>
          </a:p>
        </p:txBody>
      </p:sp>
      <p:cxnSp>
        <p:nvCxnSpPr>
          <p:cNvPr id="8" name="Straight Arrow Connector 7"/>
          <p:cNvCxnSpPr/>
          <p:nvPr/>
        </p:nvCxnSpPr>
        <p:spPr>
          <a:xfrm flipH="1" flipV="1">
            <a:off x="8579519" y="1695692"/>
            <a:ext cx="212236" cy="46941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987822" y="3646312"/>
            <a:ext cx="1061158" cy="37253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barn(inVertical)">
                                      <p:cBhvr>
                                        <p:cTn id="46" dur="500"/>
                                        <p:tgtEl>
                                          <p:spTgt spid="3">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barn(inVertical)">
                                      <p:cBhvr>
                                        <p:cTn id="5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a:xfrm>
            <a:off x="161925" y="85725"/>
            <a:ext cx="8734425" cy="715464"/>
          </a:xfrm>
        </p:spPr>
        <p:txBody>
          <a:bodyPr/>
          <a:lstStyle/>
          <a:p>
            <a:pPr eaLnBrk="1" hangingPunct="1"/>
            <a:r>
              <a:rPr lang="en-US" altLang="en-US" sz="3200" b="1" u="sng" cap="none" dirty="0"/>
              <a:t>Investigator’s Brochure </a:t>
            </a:r>
            <a:r>
              <a:rPr lang="en-US" altLang="en-US" sz="3200" b="1" u="sng" dirty="0"/>
              <a:t>(IB)</a:t>
            </a:r>
          </a:p>
        </p:txBody>
      </p:sp>
      <p:sp>
        <p:nvSpPr>
          <p:cNvPr id="28675" name="Content Placeholder 2"/>
          <p:cNvSpPr>
            <a:spLocks noGrp="1"/>
          </p:cNvSpPr>
          <p:nvPr>
            <p:ph sz="quarter" idx="13"/>
          </p:nvPr>
        </p:nvSpPr>
        <p:spPr>
          <a:xfrm>
            <a:off x="228600" y="1117600"/>
            <a:ext cx="8915400" cy="4135093"/>
          </a:xfrm>
          <a:prstGeom prst="rect">
            <a:avLst/>
          </a:prstGeom>
        </p:spPr>
        <p:txBody>
          <a:bodyPr>
            <a:normAutofit/>
          </a:bodyPr>
          <a:lstStyle/>
          <a:p>
            <a:pPr marL="0" indent="0">
              <a:buNone/>
            </a:pPr>
            <a:r>
              <a:rPr lang="en-US" altLang="en-US" sz="2000" b="1" dirty="0"/>
              <a:t>The Investigator’s Brochure (IB) </a:t>
            </a:r>
            <a:r>
              <a:rPr lang="en-US" altLang="en-US" sz="2000" dirty="0"/>
              <a:t>is a</a:t>
            </a:r>
            <a:r>
              <a:rPr lang="en-US" altLang="en-US" sz="2000" b="1" dirty="0"/>
              <a:t> </a:t>
            </a:r>
            <a:r>
              <a:rPr lang="en-US" altLang="en-US" sz="2000" dirty="0"/>
              <a:t>c</a:t>
            </a:r>
            <a:r>
              <a:rPr lang="en-US" sz="2000" dirty="0"/>
              <a:t>ompilation of the clinical and nonclinical data on the investigational product(s) that are relevant to the study</a:t>
            </a:r>
          </a:p>
          <a:p>
            <a:pPr lvl="1"/>
            <a:r>
              <a:rPr lang="en-US" altLang="en-US" sz="1800" dirty="0"/>
              <a:t>e.g., mechanism of action, potential risks and adverse reactions, the ‘expected’ adverse reactions associated with previous use of the investigational product</a:t>
            </a:r>
          </a:p>
          <a:p>
            <a:pPr lvl="1">
              <a:buFont typeface="Wingdings" pitchFamily="2" charset="2"/>
              <a:buChar char="q"/>
            </a:pPr>
            <a:endParaRPr lang="en-US" altLang="en-US" sz="1800" b="1" dirty="0"/>
          </a:p>
          <a:p>
            <a:pPr marL="342900" lvl="1" indent="-342900">
              <a:buFont typeface="Wingdings" pitchFamily="2" charset="2"/>
              <a:buChar char="q"/>
            </a:pPr>
            <a:r>
              <a:rPr lang="en-US" altLang="en-US" sz="2000" dirty="0"/>
              <a:t>All </a:t>
            </a:r>
            <a:r>
              <a:rPr lang="en-US" altLang="en-US" sz="2000" b="1" dirty="0"/>
              <a:t>IB</a:t>
            </a:r>
            <a:r>
              <a:rPr lang="en-US" altLang="en-US" sz="2000" dirty="0"/>
              <a:t> amendments need to be saved during the trial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3" end="3"/>
                                            </p:txEl>
                                          </p:spTgt>
                                        </p:tgtEl>
                                        <p:attrNameLst>
                                          <p:attrName>style.visibility</p:attrName>
                                        </p:attrNameLst>
                                      </p:cBhvr>
                                      <p:to>
                                        <p:strVal val="visible"/>
                                      </p:to>
                                    </p:set>
                                    <p:anim calcmode="lin" valueType="num">
                                      <p:cBhvr additive="base">
                                        <p:cTn id="19"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a:xfrm>
            <a:off x="161925" y="85725"/>
            <a:ext cx="8734425" cy="602252"/>
          </a:xfrm>
        </p:spPr>
        <p:txBody>
          <a:bodyPr/>
          <a:lstStyle/>
          <a:p>
            <a:pPr algn="ctr" eaLnBrk="1" hangingPunct="1"/>
            <a:r>
              <a:rPr lang="en-US" altLang="en-US" sz="3200" b="1" u="sng" cap="none" dirty="0"/>
              <a:t>POLL QUESTION</a:t>
            </a:r>
            <a:endParaRPr lang="en-US" altLang="en-US" sz="3200" b="1" u="sng" dirty="0"/>
          </a:p>
        </p:txBody>
      </p:sp>
      <p:sp>
        <p:nvSpPr>
          <p:cNvPr id="28675" name="Content Placeholder 2"/>
          <p:cNvSpPr>
            <a:spLocks noGrp="1"/>
          </p:cNvSpPr>
          <p:nvPr>
            <p:ph sz="quarter" idx="13"/>
          </p:nvPr>
        </p:nvSpPr>
        <p:spPr>
          <a:xfrm>
            <a:off x="228600" y="827314"/>
            <a:ext cx="8915400" cy="4197533"/>
          </a:xfrm>
          <a:prstGeom prst="rect">
            <a:avLst/>
          </a:prstGeom>
        </p:spPr>
        <p:txBody>
          <a:bodyPr>
            <a:normAutofit/>
          </a:bodyPr>
          <a:lstStyle/>
          <a:p>
            <a:pPr marL="0" indent="0">
              <a:spcBef>
                <a:spcPts val="200"/>
              </a:spcBef>
              <a:spcAft>
                <a:spcPts val="200"/>
              </a:spcAft>
              <a:buNone/>
            </a:pPr>
            <a:r>
              <a:rPr lang="en-US" altLang="en-US" sz="2000" b="1" dirty="0"/>
              <a:t>Who signs the Form FDA 1572?</a:t>
            </a:r>
          </a:p>
          <a:p>
            <a:pPr marL="457200" indent="-457200">
              <a:spcBef>
                <a:spcPts val="600"/>
              </a:spcBef>
              <a:spcAft>
                <a:spcPts val="200"/>
              </a:spcAft>
              <a:buFont typeface="+mj-lt"/>
              <a:buAutoNum type="arabicPeriod"/>
            </a:pPr>
            <a:r>
              <a:rPr lang="en-US" sz="2000" dirty="0"/>
              <a:t>Clinical Investigator (a.k.a. Principal Investigator)</a:t>
            </a:r>
          </a:p>
          <a:p>
            <a:pPr marL="457200" indent="-457200">
              <a:spcBef>
                <a:spcPts val="200"/>
              </a:spcBef>
              <a:spcAft>
                <a:spcPts val="200"/>
              </a:spcAft>
              <a:buFont typeface="+mj-lt"/>
              <a:buAutoNum type="arabicPeriod"/>
            </a:pPr>
            <a:r>
              <a:rPr lang="en-US" sz="2000" dirty="0"/>
              <a:t>Sponsor</a:t>
            </a:r>
          </a:p>
          <a:p>
            <a:pPr marL="457200" indent="-457200">
              <a:spcBef>
                <a:spcPts val="200"/>
              </a:spcBef>
              <a:spcAft>
                <a:spcPts val="200"/>
              </a:spcAft>
              <a:buFont typeface="+mj-lt"/>
              <a:buAutoNum type="arabicPeriod"/>
            </a:pPr>
            <a:r>
              <a:rPr lang="en-US" sz="2000" dirty="0"/>
              <a:t>Coordinator</a:t>
            </a:r>
          </a:p>
          <a:p>
            <a:pPr marL="457200" indent="-457200">
              <a:spcBef>
                <a:spcPts val="200"/>
              </a:spcBef>
              <a:spcAft>
                <a:spcPts val="200"/>
              </a:spcAft>
              <a:buFont typeface="+mj-lt"/>
              <a:buAutoNum type="arabicPeriod"/>
            </a:pPr>
            <a:r>
              <a:rPr lang="en-US" sz="2000" dirty="0"/>
              <a:t>FDA</a:t>
            </a:r>
          </a:p>
          <a:p>
            <a:pPr marL="457200" indent="-457200">
              <a:spcBef>
                <a:spcPts val="200"/>
              </a:spcBef>
              <a:spcAft>
                <a:spcPts val="200"/>
              </a:spcAft>
              <a:buFont typeface="+mj-lt"/>
              <a:buAutoNum type="arabicPeriod"/>
            </a:pPr>
            <a:r>
              <a:rPr lang="en-US" sz="2000" dirty="0"/>
              <a:t>Laboratory </a:t>
            </a:r>
          </a:p>
          <a:p>
            <a:pPr marL="457200" indent="-457200">
              <a:spcBef>
                <a:spcPts val="200"/>
              </a:spcBef>
              <a:spcAft>
                <a:spcPts val="200"/>
              </a:spcAft>
              <a:buFont typeface="+mj-lt"/>
              <a:buAutoNum type="arabicPeriod"/>
            </a:pPr>
            <a:r>
              <a:rPr lang="en-US" sz="2000" dirty="0"/>
              <a:t>All of the above</a:t>
            </a:r>
          </a:p>
          <a:p>
            <a:pPr marL="457200" indent="-457200">
              <a:spcBef>
                <a:spcPts val="200"/>
              </a:spcBef>
              <a:spcAft>
                <a:spcPts val="200"/>
              </a:spcAft>
              <a:buFont typeface="+mj-lt"/>
              <a:buAutoNum type="arabicPeriod"/>
            </a:pPr>
            <a:r>
              <a:rPr lang="en-US" sz="2000" dirty="0"/>
              <a:t>Only 1</a:t>
            </a:r>
          </a:p>
        </p:txBody>
      </p:sp>
    </p:spTree>
    <p:extLst>
      <p:ext uri="{BB962C8B-B14F-4D97-AF65-F5344CB8AC3E}">
        <p14:creationId xmlns:p14="http://schemas.microsoft.com/office/powerpoint/2010/main" val="313067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additive="base">
                                        <p:cTn id="25"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675">
                                            <p:txEl>
                                              <p:pRg st="4" end="4"/>
                                            </p:txEl>
                                          </p:spTgt>
                                        </p:tgtEl>
                                        <p:attrNameLst>
                                          <p:attrName>style.visibility</p:attrName>
                                        </p:attrNameLst>
                                      </p:cBhvr>
                                      <p:to>
                                        <p:strVal val="visible"/>
                                      </p:to>
                                    </p:set>
                                    <p:anim calcmode="lin" valueType="num">
                                      <p:cBhvr additive="base">
                                        <p:cTn id="31" dur="5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6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675">
                                            <p:txEl>
                                              <p:pRg st="5" end="5"/>
                                            </p:txEl>
                                          </p:spTgt>
                                        </p:tgtEl>
                                        <p:attrNameLst>
                                          <p:attrName>style.visibility</p:attrName>
                                        </p:attrNameLst>
                                      </p:cBhvr>
                                      <p:to>
                                        <p:strVal val="visible"/>
                                      </p:to>
                                    </p:set>
                                    <p:anim calcmode="lin" valueType="num">
                                      <p:cBhvr additive="base">
                                        <p:cTn id="37" dur="500" fill="hold"/>
                                        <p:tgtEl>
                                          <p:spTgt spid="286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6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675">
                                            <p:txEl>
                                              <p:pRg st="6" end="6"/>
                                            </p:txEl>
                                          </p:spTgt>
                                        </p:tgtEl>
                                        <p:attrNameLst>
                                          <p:attrName>style.visibility</p:attrName>
                                        </p:attrNameLst>
                                      </p:cBhvr>
                                      <p:to>
                                        <p:strVal val="visible"/>
                                      </p:to>
                                    </p:set>
                                    <p:anim calcmode="lin" valueType="num">
                                      <p:cBhvr additive="base">
                                        <p:cTn id="43" dur="500" fill="hold"/>
                                        <p:tgtEl>
                                          <p:spTgt spid="286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6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675">
                                            <p:txEl>
                                              <p:pRg st="7" end="7"/>
                                            </p:txEl>
                                          </p:spTgt>
                                        </p:tgtEl>
                                        <p:attrNameLst>
                                          <p:attrName>style.visibility</p:attrName>
                                        </p:attrNameLst>
                                      </p:cBhvr>
                                      <p:to>
                                        <p:strVal val="visible"/>
                                      </p:to>
                                    </p:set>
                                    <p:anim calcmode="lin" valueType="num">
                                      <p:cBhvr additive="base">
                                        <p:cTn id="49" dur="500" fill="hold"/>
                                        <p:tgtEl>
                                          <p:spTgt spid="2867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67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itle 1"/>
          <p:cNvSpPr>
            <a:spLocks noGrp="1"/>
          </p:cNvSpPr>
          <p:nvPr>
            <p:ph type="title"/>
          </p:nvPr>
        </p:nvSpPr>
        <p:spPr>
          <a:xfrm>
            <a:off x="161925" y="85725"/>
            <a:ext cx="8734425" cy="602252"/>
          </a:xfrm>
        </p:spPr>
        <p:txBody>
          <a:bodyPr/>
          <a:lstStyle/>
          <a:p>
            <a:pPr algn="ctr" eaLnBrk="1" hangingPunct="1"/>
            <a:r>
              <a:rPr lang="en-US" altLang="en-US" sz="3200" b="1" u="sng" cap="none" dirty="0"/>
              <a:t>POLL QUESTION</a:t>
            </a:r>
            <a:endParaRPr lang="en-US" altLang="en-US" sz="3200" b="1" u="sng" dirty="0"/>
          </a:p>
        </p:txBody>
      </p:sp>
      <p:sp>
        <p:nvSpPr>
          <p:cNvPr id="28675" name="Content Placeholder 2"/>
          <p:cNvSpPr>
            <a:spLocks noGrp="1"/>
          </p:cNvSpPr>
          <p:nvPr>
            <p:ph sz="quarter" idx="13"/>
          </p:nvPr>
        </p:nvSpPr>
        <p:spPr>
          <a:xfrm>
            <a:off x="228600" y="827314"/>
            <a:ext cx="8915400" cy="4197533"/>
          </a:xfrm>
          <a:prstGeom prst="rect">
            <a:avLst/>
          </a:prstGeom>
        </p:spPr>
        <p:txBody>
          <a:bodyPr>
            <a:normAutofit/>
          </a:bodyPr>
          <a:lstStyle/>
          <a:p>
            <a:pPr marL="0" indent="0">
              <a:spcBef>
                <a:spcPts val="200"/>
              </a:spcBef>
              <a:spcAft>
                <a:spcPts val="200"/>
              </a:spcAft>
              <a:buNone/>
            </a:pPr>
            <a:r>
              <a:rPr lang="en-US" altLang="en-US" sz="2000" b="1" dirty="0"/>
              <a:t>Who signs the Form FDA 1572?</a:t>
            </a:r>
          </a:p>
          <a:p>
            <a:pPr marL="457200" indent="-457200">
              <a:spcBef>
                <a:spcPts val="600"/>
              </a:spcBef>
              <a:spcAft>
                <a:spcPts val="200"/>
              </a:spcAft>
              <a:buFont typeface="+mj-lt"/>
              <a:buAutoNum type="arabicPeriod"/>
            </a:pPr>
            <a:r>
              <a:rPr lang="en-US" sz="2000" dirty="0"/>
              <a:t>Clinical Investigator (a.k.a. Principal Investigator)</a:t>
            </a:r>
          </a:p>
          <a:p>
            <a:pPr marL="457200" indent="-457200">
              <a:spcBef>
                <a:spcPts val="200"/>
              </a:spcBef>
              <a:spcAft>
                <a:spcPts val="200"/>
              </a:spcAft>
              <a:buFont typeface="+mj-lt"/>
              <a:buAutoNum type="arabicPeriod"/>
            </a:pPr>
            <a:r>
              <a:rPr lang="en-US" sz="2000" dirty="0"/>
              <a:t>Sponsor</a:t>
            </a:r>
          </a:p>
          <a:p>
            <a:pPr marL="457200" indent="-457200">
              <a:spcBef>
                <a:spcPts val="200"/>
              </a:spcBef>
              <a:spcAft>
                <a:spcPts val="200"/>
              </a:spcAft>
              <a:buFont typeface="+mj-lt"/>
              <a:buAutoNum type="arabicPeriod"/>
            </a:pPr>
            <a:r>
              <a:rPr lang="en-US" sz="2000" dirty="0"/>
              <a:t>Coordinator</a:t>
            </a:r>
          </a:p>
          <a:p>
            <a:pPr marL="457200" indent="-457200">
              <a:spcBef>
                <a:spcPts val="200"/>
              </a:spcBef>
              <a:spcAft>
                <a:spcPts val="200"/>
              </a:spcAft>
              <a:buFont typeface="+mj-lt"/>
              <a:buAutoNum type="arabicPeriod"/>
            </a:pPr>
            <a:r>
              <a:rPr lang="en-US" sz="2000" dirty="0"/>
              <a:t>FDA</a:t>
            </a:r>
          </a:p>
          <a:p>
            <a:pPr marL="457200" indent="-457200">
              <a:spcBef>
                <a:spcPts val="200"/>
              </a:spcBef>
              <a:spcAft>
                <a:spcPts val="200"/>
              </a:spcAft>
              <a:buFont typeface="+mj-lt"/>
              <a:buAutoNum type="arabicPeriod"/>
            </a:pPr>
            <a:r>
              <a:rPr lang="en-US" sz="2000" dirty="0"/>
              <a:t>Laboratory </a:t>
            </a:r>
          </a:p>
          <a:p>
            <a:pPr marL="457200" indent="-457200">
              <a:spcBef>
                <a:spcPts val="200"/>
              </a:spcBef>
              <a:spcAft>
                <a:spcPts val="200"/>
              </a:spcAft>
              <a:buFont typeface="+mj-lt"/>
              <a:buAutoNum type="arabicPeriod"/>
            </a:pPr>
            <a:r>
              <a:rPr lang="en-US" sz="2000" dirty="0"/>
              <a:t>All of the above</a:t>
            </a:r>
          </a:p>
          <a:p>
            <a:pPr marL="457200" indent="-457200">
              <a:spcBef>
                <a:spcPts val="200"/>
              </a:spcBef>
              <a:spcAft>
                <a:spcPts val="200"/>
              </a:spcAft>
              <a:buFont typeface="+mj-lt"/>
              <a:buAutoNum type="arabicPeriod"/>
            </a:pPr>
            <a:r>
              <a:rPr lang="en-US" sz="2000" dirty="0"/>
              <a:t>Only 1</a:t>
            </a:r>
          </a:p>
        </p:txBody>
      </p:sp>
      <p:sp>
        <p:nvSpPr>
          <p:cNvPr id="5" name="Rectangle 4"/>
          <p:cNvSpPr/>
          <p:nvPr/>
        </p:nvSpPr>
        <p:spPr>
          <a:xfrm>
            <a:off x="259537" y="3995976"/>
            <a:ext cx="8539200" cy="861774"/>
          </a:xfrm>
          <a:prstGeom prst="rect">
            <a:avLst/>
          </a:prstGeom>
        </p:spPr>
        <p:txBody>
          <a:bodyPr wrap="square">
            <a:spAutoFit/>
          </a:bodyPr>
          <a:lstStyle/>
          <a:p>
            <a:r>
              <a:rPr lang="en-US" sz="1400" b="1" dirty="0"/>
              <a:t>ANSWER: #7</a:t>
            </a:r>
          </a:p>
          <a:p>
            <a:r>
              <a:rPr lang="en-US" sz="1200" dirty="0"/>
              <a:t>The investigator’s signature on this form constitutes the investigator’s affirmation that he or she is qualified to conduct the clinical investigation and constitutes the investigator’s written commitment to abide by FDA regulations in the conduct of the clinical investigations. </a:t>
            </a:r>
          </a:p>
        </p:txBody>
      </p:sp>
    </p:spTree>
    <p:extLst>
      <p:ext uri="{BB962C8B-B14F-4D97-AF65-F5344CB8AC3E}">
        <p14:creationId xmlns:p14="http://schemas.microsoft.com/office/powerpoint/2010/main" val="373546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675">
                                            <p:txEl>
                                              <p:pRg st="2" end="2"/>
                                            </p:txEl>
                                          </p:spTgt>
                                        </p:tgtEl>
                                        <p:attrNameLst>
                                          <p:attrName>style.visibility</p:attrName>
                                        </p:attrNameLst>
                                      </p:cBhvr>
                                      <p:to>
                                        <p:strVal val="visible"/>
                                      </p:to>
                                    </p:set>
                                    <p:anim calcmode="lin" valueType="num">
                                      <p:cBhvr additive="base">
                                        <p:cTn id="19" dur="5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675">
                                            <p:txEl>
                                              <p:pRg st="3" end="3"/>
                                            </p:txEl>
                                          </p:spTgt>
                                        </p:tgtEl>
                                        <p:attrNameLst>
                                          <p:attrName>style.visibility</p:attrName>
                                        </p:attrNameLst>
                                      </p:cBhvr>
                                      <p:to>
                                        <p:strVal val="visible"/>
                                      </p:to>
                                    </p:set>
                                    <p:anim calcmode="lin" valueType="num">
                                      <p:cBhvr additive="base">
                                        <p:cTn id="25" dur="5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675">
                                            <p:txEl>
                                              <p:pRg st="4" end="4"/>
                                            </p:txEl>
                                          </p:spTgt>
                                        </p:tgtEl>
                                        <p:attrNameLst>
                                          <p:attrName>style.visibility</p:attrName>
                                        </p:attrNameLst>
                                      </p:cBhvr>
                                      <p:to>
                                        <p:strVal val="visible"/>
                                      </p:to>
                                    </p:set>
                                    <p:anim calcmode="lin" valueType="num">
                                      <p:cBhvr additive="base">
                                        <p:cTn id="31" dur="5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6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675">
                                            <p:txEl>
                                              <p:pRg st="5" end="5"/>
                                            </p:txEl>
                                          </p:spTgt>
                                        </p:tgtEl>
                                        <p:attrNameLst>
                                          <p:attrName>style.visibility</p:attrName>
                                        </p:attrNameLst>
                                      </p:cBhvr>
                                      <p:to>
                                        <p:strVal val="visible"/>
                                      </p:to>
                                    </p:set>
                                    <p:anim calcmode="lin" valueType="num">
                                      <p:cBhvr additive="base">
                                        <p:cTn id="37" dur="500" fill="hold"/>
                                        <p:tgtEl>
                                          <p:spTgt spid="286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6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675">
                                            <p:txEl>
                                              <p:pRg st="6" end="6"/>
                                            </p:txEl>
                                          </p:spTgt>
                                        </p:tgtEl>
                                        <p:attrNameLst>
                                          <p:attrName>style.visibility</p:attrName>
                                        </p:attrNameLst>
                                      </p:cBhvr>
                                      <p:to>
                                        <p:strVal val="visible"/>
                                      </p:to>
                                    </p:set>
                                    <p:anim calcmode="lin" valueType="num">
                                      <p:cBhvr additive="base">
                                        <p:cTn id="43" dur="500" fill="hold"/>
                                        <p:tgtEl>
                                          <p:spTgt spid="2867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67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675">
                                            <p:txEl>
                                              <p:pRg st="7" end="7"/>
                                            </p:txEl>
                                          </p:spTgt>
                                        </p:tgtEl>
                                        <p:attrNameLst>
                                          <p:attrName>style.visibility</p:attrName>
                                        </p:attrNameLst>
                                      </p:cBhvr>
                                      <p:to>
                                        <p:strVal val="visible"/>
                                      </p:to>
                                    </p:set>
                                    <p:anim calcmode="lin" valueType="num">
                                      <p:cBhvr additive="base">
                                        <p:cTn id="49" dur="500" fill="hold"/>
                                        <p:tgtEl>
                                          <p:spTgt spid="2867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86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Title 1"/>
          <p:cNvSpPr>
            <a:spLocks noGrp="1"/>
          </p:cNvSpPr>
          <p:nvPr>
            <p:ph type="title"/>
          </p:nvPr>
        </p:nvSpPr>
        <p:spPr>
          <a:xfrm>
            <a:off x="161925" y="0"/>
            <a:ext cx="8458200" cy="857250"/>
          </a:xfrm>
        </p:spPr>
        <p:txBody>
          <a:bodyPr/>
          <a:lstStyle/>
          <a:p>
            <a:pPr eaLnBrk="1" hangingPunct="1"/>
            <a:r>
              <a:rPr lang="en-US" altLang="en-US" sz="3200" b="1" u="sng" dirty="0"/>
              <a:t>FDA </a:t>
            </a:r>
            <a:r>
              <a:rPr lang="en-US" altLang="en-US" sz="3200" b="1" u="sng" cap="none" dirty="0"/>
              <a:t>Documents</a:t>
            </a:r>
            <a:endParaRPr lang="en-US" altLang="en-US" sz="1800" i="1" cap="none" dirty="0"/>
          </a:p>
        </p:txBody>
      </p:sp>
      <p:sp>
        <p:nvSpPr>
          <p:cNvPr id="3" name="Content Placeholder 2"/>
          <p:cNvSpPr>
            <a:spLocks noGrp="1"/>
          </p:cNvSpPr>
          <p:nvPr>
            <p:ph sz="quarter" idx="13"/>
          </p:nvPr>
        </p:nvSpPr>
        <p:spPr>
          <a:xfrm>
            <a:off x="242359" y="914400"/>
            <a:ext cx="8653285" cy="4229100"/>
          </a:xfrm>
          <a:prstGeom prst="rect">
            <a:avLst/>
          </a:prstGeom>
        </p:spPr>
        <p:txBody>
          <a:bodyPr>
            <a:normAutofit fontScale="47500" lnSpcReduction="20000"/>
          </a:bodyPr>
          <a:lstStyle/>
          <a:p>
            <a:pPr>
              <a:lnSpc>
                <a:spcPct val="120000"/>
              </a:lnSpc>
              <a:spcBef>
                <a:spcPts val="400"/>
              </a:spcBef>
              <a:spcAft>
                <a:spcPts val="400"/>
              </a:spcAft>
              <a:buFont typeface="Wingdings" panose="05000000000000000000" pitchFamily="2" charset="2"/>
              <a:buChar char="q"/>
              <a:defRPr/>
            </a:pPr>
            <a:r>
              <a:rPr lang="en-US" sz="3800" b="1" dirty="0"/>
              <a:t>FDA Form 1572: Statement of Investigator </a:t>
            </a:r>
            <a:r>
              <a:rPr lang="en-US" sz="3800" dirty="0"/>
              <a:t>for IND studies </a:t>
            </a:r>
            <a:r>
              <a:rPr lang="en-US" sz="2300" dirty="0"/>
              <a:t>(</a:t>
            </a:r>
            <a:r>
              <a:rPr lang="en-US" sz="2300" i="1" dirty="0"/>
              <a:t>21 CFR Part 312)     </a:t>
            </a:r>
          </a:p>
          <a:p>
            <a:pPr marL="468313" indent="-4763">
              <a:lnSpc>
                <a:spcPct val="120000"/>
              </a:lnSpc>
              <a:spcBef>
                <a:spcPts val="0"/>
              </a:spcBef>
              <a:spcAft>
                <a:spcPts val="0"/>
              </a:spcAft>
              <a:defRPr/>
            </a:pPr>
            <a:r>
              <a:rPr lang="en-US" sz="2500" dirty="0"/>
              <a:t> </a:t>
            </a:r>
            <a:r>
              <a:rPr lang="en-US" sz="2300" dirty="0"/>
              <a:t>FDA Guidance </a:t>
            </a:r>
            <a:r>
              <a:rPr lang="en-US" sz="2300" dirty="0">
                <a:hlinkClick r:id="rId2"/>
              </a:rPr>
              <a:t>https://www.fda.gov/downloads/RegulatoryInformation/Guidances/UCM214282.pdf</a:t>
            </a:r>
            <a:endParaRPr lang="en-US" sz="2300" dirty="0"/>
          </a:p>
          <a:p>
            <a:pPr>
              <a:lnSpc>
                <a:spcPct val="120000"/>
              </a:lnSpc>
              <a:spcBef>
                <a:spcPts val="1200"/>
              </a:spcBef>
              <a:buFont typeface="Wingdings" panose="05000000000000000000" pitchFamily="2" charset="2"/>
              <a:buChar char="q"/>
              <a:defRPr/>
            </a:pPr>
            <a:r>
              <a:rPr lang="en-US" sz="3800" b="1" dirty="0"/>
              <a:t>Investigator Agreement </a:t>
            </a:r>
            <a:r>
              <a:rPr lang="en-US" sz="3800" dirty="0"/>
              <a:t>for device studies </a:t>
            </a:r>
            <a:r>
              <a:rPr lang="en-US" sz="2300" dirty="0"/>
              <a:t>(</a:t>
            </a:r>
            <a:r>
              <a:rPr lang="en-US" sz="2300" i="1" dirty="0"/>
              <a:t>21 CFR Part 812)</a:t>
            </a:r>
            <a:endParaRPr lang="en-US" sz="2300" dirty="0"/>
          </a:p>
          <a:p>
            <a:pPr eaLnBrk="1" hangingPunct="1">
              <a:lnSpc>
                <a:spcPct val="120000"/>
              </a:lnSpc>
              <a:spcBef>
                <a:spcPts val="1200"/>
              </a:spcBef>
              <a:buFont typeface="Wingdings" charset="2"/>
              <a:buChar char="q"/>
              <a:defRPr/>
            </a:pPr>
            <a:r>
              <a:rPr lang="en-US" sz="3800" b="1" dirty="0"/>
              <a:t>FDA </a:t>
            </a:r>
            <a:r>
              <a:rPr lang="en-US" sz="3800" dirty="0"/>
              <a:t>approval or authorization letters</a:t>
            </a:r>
          </a:p>
          <a:p>
            <a:pPr>
              <a:lnSpc>
                <a:spcPct val="120000"/>
              </a:lnSpc>
              <a:spcBef>
                <a:spcPts val="1200"/>
              </a:spcBef>
              <a:buFont typeface="Wingdings" charset="2"/>
              <a:buChar char="q"/>
              <a:defRPr/>
            </a:pPr>
            <a:r>
              <a:rPr lang="en-US" sz="3800" b="1" dirty="0"/>
              <a:t>FDA Form 1571: Investigational New Drug Application (IND)</a:t>
            </a:r>
          </a:p>
          <a:p>
            <a:pPr eaLnBrk="1" hangingPunct="1">
              <a:lnSpc>
                <a:spcPct val="120000"/>
              </a:lnSpc>
              <a:spcBef>
                <a:spcPts val="1200"/>
              </a:spcBef>
              <a:buFont typeface="Wingdings" charset="2"/>
              <a:buChar char="q"/>
              <a:defRPr/>
            </a:pPr>
            <a:r>
              <a:rPr lang="en-US" sz="3800" b="1" dirty="0"/>
              <a:t>FDA Correspondence Log  </a:t>
            </a:r>
            <a:r>
              <a:rPr lang="en-US" sz="3800" i="1" dirty="0"/>
              <a:t>(if applicable)</a:t>
            </a:r>
          </a:p>
          <a:p>
            <a:pPr algn="ctr" eaLnBrk="1" hangingPunct="1">
              <a:lnSpc>
                <a:spcPct val="120000"/>
              </a:lnSpc>
              <a:spcBef>
                <a:spcPts val="600"/>
              </a:spcBef>
              <a:buFont typeface="Wingdings" charset="2"/>
              <a:buChar char="q"/>
              <a:defRPr/>
            </a:pPr>
            <a:endParaRPr lang="en-US" sz="2100" i="1" dirty="0">
              <a:solidFill>
                <a:srgbClr val="FF0000"/>
              </a:solidFill>
            </a:endParaRPr>
          </a:p>
          <a:p>
            <a:pPr marL="0" indent="0" algn="ctr">
              <a:lnSpc>
                <a:spcPct val="120000"/>
              </a:lnSpc>
              <a:spcBef>
                <a:spcPts val="600"/>
              </a:spcBef>
              <a:spcAft>
                <a:spcPts val="0"/>
              </a:spcAft>
              <a:buNone/>
              <a:defRPr/>
            </a:pPr>
            <a:r>
              <a:rPr lang="en-US" sz="3300" dirty="0"/>
              <a:t> </a:t>
            </a:r>
            <a:r>
              <a:rPr lang="en-US" sz="3800" dirty="0"/>
              <a:t>***</a:t>
            </a:r>
            <a:r>
              <a:rPr lang="en-US" sz="3800" b="1" dirty="0"/>
              <a:t>Watch</a:t>
            </a:r>
            <a:r>
              <a:rPr lang="en-US" sz="3800" dirty="0"/>
              <a:t> </a:t>
            </a:r>
            <a:r>
              <a:rPr lang="en-US" sz="3800" b="1" dirty="0"/>
              <a:t>expiration dates on bottom of electronic forms!</a:t>
            </a:r>
            <a:r>
              <a:rPr lang="en-US" sz="3800" dirty="0"/>
              <a:t>***</a:t>
            </a:r>
            <a:endParaRPr lang="en-US" sz="3800" i="1" dirty="0"/>
          </a:p>
          <a:p>
            <a:pPr marL="0" indent="0" eaLnBrk="1" hangingPunct="1">
              <a:lnSpc>
                <a:spcPct val="120000"/>
              </a:lnSpc>
              <a:spcBef>
                <a:spcPts val="0"/>
              </a:spcBef>
              <a:buNone/>
              <a:defRPr/>
            </a:pPr>
            <a:endParaRPr lang="en-US" sz="2500" dirty="0"/>
          </a:p>
          <a:p>
            <a:pPr marL="338138" indent="0" algn="ctr" eaLnBrk="1" hangingPunct="1">
              <a:lnSpc>
                <a:spcPct val="120000"/>
              </a:lnSpc>
              <a:spcBef>
                <a:spcPts val="0"/>
              </a:spcBef>
              <a:buNone/>
              <a:defRPr/>
            </a:pPr>
            <a:r>
              <a:rPr lang="en-US" sz="2500" dirty="0"/>
              <a:t>Go to </a:t>
            </a:r>
            <a:r>
              <a:rPr lang="en-US" sz="2500" b="1" dirty="0"/>
              <a:t>FDA website </a:t>
            </a:r>
            <a:r>
              <a:rPr lang="en-US" sz="2500" dirty="0"/>
              <a:t>for </a:t>
            </a:r>
            <a:r>
              <a:rPr lang="en-US" sz="2500" b="1" i="1" dirty="0"/>
              <a:t>most current versions </a:t>
            </a:r>
            <a:r>
              <a:rPr lang="en-US" sz="2500" dirty="0"/>
              <a:t>of FDA Forms to download:  </a:t>
            </a:r>
          </a:p>
          <a:p>
            <a:pPr marL="112713" indent="282575" algn="ctr">
              <a:lnSpc>
                <a:spcPct val="120000"/>
              </a:lnSpc>
              <a:spcBef>
                <a:spcPts val="0"/>
              </a:spcBef>
              <a:buNone/>
              <a:defRPr/>
            </a:pPr>
            <a:r>
              <a:rPr lang="en-US" sz="2300" dirty="0">
                <a:hlinkClick r:id="rId3"/>
              </a:rPr>
              <a:t>https://www.fda.gov/AboutFDA/ReportsManualsForms/Forms/default.htm</a:t>
            </a:r>
            <a:endParaRPr lang="en-US" sz="2300" dirty="0"/>
          </a:p>
          <a:p>
            <a:pPr marL="0" indent="0">
              <a:buNone/>
              <a:defRPr/>
            </a:pPr>
            <a:endParaRPr lang="en-US" dirty="0">
              <a:ea typeface="+mn-ea"/>
            </a:endParaRPr>
          </a:p>
          <a:p>
            <a:pPr eaLnBrk="1" hangingPunct="1">
              <a:buFont typeface="Wingdings" charset="2"/>
              <a:buChar char="q"/>
              <a:defRPr/>
            </a:pPr>
            <a:endParaRPr lang="en-US" dirty="0">
              <a:ea typeface="+mn-ea"/>
            </a:endParaRPr>
          </a:p>
        </p:txBody>
      </p:sp>
      <p:pic>
        <p:nvPicPr>
          <p:cNvPr id="4098" name="Picture 2" descr="C:\Users\khendersn\AppData\Local\Microsoft\Windows\Temporary Internet Files\Content.IE5\0WJ9R7EK\h0us3s_Signs_Hazard_Warning_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285" y="3933695"/>
            <a:ext cx="1196975" cy="1054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randombar(horizontal)">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4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122659" y="152460"/>
            <a:ext cx="89417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b="1" u="sng" dirty="0">
                <a:latin typeface="+mj-lt"/>
              </a:rPr>
              <a:t>Example Form FDA 1572:</a:t>
            </a:r>
            <a:r>
              <a:rPr lang="en-US" altLang="en-US" b="1" dirty="0">
                <a:latin typeface="+mj-lt"/>
              </a:rPr>
              <a:t>  Statement of Investigator</a:t>
            </a:r>
          </a:p>
        </p:txBody>
      </p:sp>
      <p:sp>
        <p:nvSpPr>
          <p:cNvPr id="3" name="Rectangle 2"/>
          <p:cNvSpPr/>
          <p:nvPr/>
        </p:nvSpPr>
        <p:spPr>
          <a:xfrm>
            <a:off x="4014101" y="4800009"/>
            <a:ext cx="5050338" cy="253916"/>
          </a:xfrm>
          <a:prstGeom prst="rect">
            <a:avLst/>
          </a:prstGeom>
        </p:spPr>
        <p:txBody>
          <a:bodyPr wrap="square">
            <a:spAutoFit/>
          </a:bodyPr>
          <a:lstStyle/>
          <a:p>
            <a:r>
              <a:rPr lang="en-US" sz="1050" dirty="0"/>
              <a:t>www.fda.gov/downloads/aboutfda/reportsmanualsforms/forms/ucm074728.pdf</a:t>
            </a:r>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899" y="740250"/>
            <a:ext cx="3248026" cy="42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199" y="671217"/>
            <a:ext cx="2771775" cy="4128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789267" y="2198711"/>
            <a:ext cx="2447925" cy="1061829"/>
          </a:xfrm>
          <a:prstGeom prst="rect">
            <a:avLst/>
          </a:prstGeom>
        </p:spPr>
        <p:txBody>
          <a:bodyPr wrap="square">
            <a:spAutoFit/>
          </a:bodyPr>
          <a:lstStyle/>
          <a:p>
            <a:pPr algn="ctr">
              <a:lnSpc>
                <a:spcPct val="150000"/>
              </a:lnSpc>
            </a:pPr>
            <a:r>
              <a:rPr lang="en-US" sz="1800" b="1" dirty="0"/>
              <a:t>FDA WEBSITE</a:t>
            </a:r>
          </a:p>
          <a:p>
            <a:pPr algn="ctr"/>
            <a:r>
              <a:rPr lang="en-US" sz="1800" b="1" dirty="0"/>
              <a:t>LATEST  VERSION</a:t>
            </a:r>
          </a:p>
          <a:p>
            <a:pPr algn="ctr"/>
            <a:r>
              <a:rPr lang="en-US" sz="1800" b="1" dirty="0"/>
              <a:t>1572 FORM</a:t>
            </a:r>
            <a:endParaRPr lang="en-US" sz="1800" dirty="0"/>
          </a:p>
        </p:txBody>
      </p:sp>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7491" y="3884076"/>
            <a:ext cx="2690455" cy="654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3516162" y="3366052"/>
            <a:ext cx="424791" cy="67730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165148" y="954880"/>
            <a:ext cx="848953" cy="3405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767495" y="740250"/>
            <a:ext cx="2469697" cy="784830"/>
          </a:xfrm>
          <a:prstGeom prst="rect">
            <a:avLst/>
          </a:prstGeom>
        </p:spPr>
        <p:txBody>
          <a:bodyPr wrap="square">
            <a:spAutoFit/>
          </a:bodyPr>
          <a:lstStyle/>
          <a:p>
            <a:pPr algn="ctr">
              <a:lnSpc>
                <a:spcPct val="150000"/>
              </a:lnSpc>
            </a:pPr>
            <a:r>
              <a:rPr lang="en-US" sz="1800" b="1" i="1" u="sng" dirty="0"/>
              <a:t>ALWAYS CHECK </a:t>
            </a:r>
          </a:p>
          <a:p>
            <a:pPr algn="ctr"/>
            <a:r>
              <a:rPr lang="en-US" sz="1800" b="1" dirty="0"/>
              <a:t>Expiration date</a:t>
            </a:r>
          </a:p>
        </p:txBody>
      </p:sp>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0425" y="1629408"/>
            <a:ext cx="1854014" cy="220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ight Arrow 11"/>
          <p:cNvSpPr/>
          <p:nvPr/>
        </p:nvSpPr>
        <p:spPr>
          <a:xfrm rot="5400000">
            <a:off x="141361" y="4160334"/>
            <a:ext cx="1012793" cy="1015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rot="5400000">
            <a:off x="5982105" y="3992590"/>
            <a:ext cx="1012793" cy="1015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4" name="TextBox 4"/>
          <p:cNvSpPr txBox="1">
            <a:spLocks noChangeArrowheads="1"/>
          </p:cNvSpPr>
          <p:nvPr/>
        </p:nvSpPr>
        <p:spPr bwMode="auto">
          <a:xfrm>
            <a:off x="295835" y="195489"/>
            <a:ext cx="6010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2800" b="1" u="sng" dirty="0">
                <a:latin typeface="+mj-lt"/>
              </a:rPr>
              <a:t>Example Form FDA 1571:</a:t>
            </a:r>
          </a:p>
        </p:txBody>
      </p:sp>
      <p:sp>
        <p:nvSpPr>
          <p:cNvPr id="2" name="Rectangle 1"/>
          <p:cNvSpPr/>
          <p:nvPr/>
        </p:nvSpPr>
        <p:spPr>
          <a:xfrm>
            <a:off x="295835" y="589920"/>
            <a:ext cx="8525435" cy="4231928"/>
          </a:xfrm>
          <a:prstGeom prst="rect">
            <a:avLst/>
          </a:prstGeom>
        </p:spPr>
        <p:txBody>
          <a:bodyPr wrap="square">
            <a:spAutoFit/>
          </a:bodyPr>
          <a:lstStyle/>
          <a:p>
            <a:pPr algn="just"/>
            <a:r>
              <a:rPr lang="en-US" sz="1200" b="1" dirty="0"/>
              <a:t>FDA IND Application Number:  </a:t>
            </a:r>
            <a:r>
              <a:rPr lang="en-US" sz="1200" dirty="0"/>
              <a:t>Must accompany any amendments, annual reports, </a:t>
            </a:r>
          </a:p>
          <a:p>
            <a:pPr algn="just"/>
            <a:r>
              <a:rPr lang="en-US" sz="1200" dirty="0"/>
              <a:t>IND safety reports or general correspondence the sponsor submits to the FDA about the IND.</a:t>
            </a:r>
          </a:p>
          <a:p>
            <a:pPr algn="just"/>
            <a:r>
              <a:rPr lang="en-US" sz="1400" b="1" dirty="0"/>
              <a:t>                                                               Form Fields have changed!!</a:t>
            </a:r>
            <a:r>
              <a:rPr lang="en-US" sz="1200" dirty="0"/>
              <a:t>				</a:t>
            </a:r>
          </a:p>
          <a:p>
            <a:pPr algn="just"/>
            <a:r>
              <a:rPr lang="en-US" sz="1200" dirty="0"/>
              <a:t>			                </a:t>
            </a:r>
          </a:p>
          <a:p>
            <a:pPr algn="just"/>
            <a:endParaRPr lang="en-US" sz="1200" b="1" dirty="0"/>
          </a:p>
          <a:p>
            <a:pPr algn="just"/>
            <a:endParaRPr lang="en-US" sz="1200" b="1" dirty="0"/>
          </a:p>
          <a:p>
            <a:pPr algn="just"/>
            <a:endParaRPr lang="en-US" sz="1200" b="1" dirty="0"/>
          </a:p>
          <a:p>
            <a:pPr algn="just"/>
            <a:endParaRPr lang="en-US" sz="1200" b="1" dirty="0"/>
          </a:p>
          <a:p>
            <a:pPr algn="just"/>
            <a:endParaRPr lang="en-US" sz="1200" b="1" dirty="0"/>
          </a:p>
          <a:p>
            <a:pPr algn="just"/>
            <a:endParaRPr lang="en-US" sz="1200" b="1" dirty="0"/>
          </a:p>
          <a:p>
            <a:pPr algn="just"/>
            <a:endParaRPr lang="en-US" sz="1200" b="1" dirty="0"/>
          </a:p>
          <a:p>
            <a:pPr algn="ctr">
              <a:lnSpc>
                <a:spcPct val="150000"/>
              </a:lnSpc>
            </a:pPr>
            <a:r>
              <a:rPr lang="en-US" sz="1600" b="1" i="1" dirty="0"/>
              <a:t>ALWAYS CHECK </a:t>
            </a:r>
          </a:p>
          <a:p>
            <a:pPr algn="ctr">
              <a:lnSpc>
                <a:spcPct val="150000"/>
              </a:lnSpc>
            </a:pPr>
            <a:r>
              <a:rPr lang="en-US" sz="1600" b="1" dirty="0"/>
              <a:t> FDA WEBSITE</a:t>
            </a:r>
          </a:p>
          <a:p>
            <a:pPr algn="ctr">
              <a:lnSpc>
                <a:spcPct val="150000"/>
              </a:lnSpc>
            </a:pPr>
            <a:r>
              <a:rPr lang="en-US" sz="1600" b="1" dirty="0"/>
              <a:t>for </a:t>
            </a:r>
          </a:p>
          <a:p>
            <a:pPr algn="ctr">
              <a:lnSpc>
                <a:spcPct val="150000"/>
              </a:lnSpc>
            </a:pPr>
            <a:r>
              <a:rPr lang="en-US" sz="1600" b="1" dirty="0"/>
              <a:t>LATEST  VERSION</a:t>
            </a:r>
          </a:p>
          <a:p>
            <a:pPr algn="ctr">
              <a:lnSpc>
                <a:spcPct val="150000"/>
              </a:lnSpc>
            </a:pPr>
            <a:r>
              <a:rPr lang="en-US" sz="1800" b="1" dirty="0"/>
              <a:t>1571 FORM</a:t>
            </a:r>
          </a:p>
          <a:p>
            <a:pPr algn="just"/>
            <a:r>
              <a:rPr lang="en-US" sz="1200" dirty="0"/>
              <a:t>			             </a:t>
            </a:r>
          </a:p>
        </p:txBody>
      </p:sp>
      <p:sp>
        <p:nvSpPr>
          <p:cNvPr id="3" name="Rectangle 2"/>
          <p:cNvSpPr/>
          <p:nvPr/>
        </p:nvSpPr>
        <p:spPr>
          <a:xfrm>
            <a:off x="3857903" y="4829310"/>
            <a:ext cx="5286097" cy="246221"/>
          </a:xfrm>
          <a:prstGeom prst="rect">
            <a:avLst/>
          </a:prstGeom>
        </p:spPr>
        <p:txBody>
          <a:bodyPr wrap="square">
            <a:spAutoFit/>
          </a:bodyPr>
          <a:lstStyle/>
          <a:p>
            <a:r>
              <a:rPr lang="en-US" sz="1000" dirty="0"/>
              <a:t>https://www.fda.gov/downloads/AboutFDA/ReportsManualsForms/Forms/UCM083533.pdf</a:t>
            </a:r>
          </a:p>
        </p:txBody>
      </p:sp>
      <p:pic>
        <p:nvPicPr>
          <p:cNvPr id="1028" name="Picture 4" descr="C:\Users\sinkeyc\AppData\Local\Microsoft\Windows\Temporary Internet Files\Content.IE5\SBN2E0KL\New_icon_shiny_badge.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599" y="1400631"/>
            <a:ext cx="1533905" cy="12485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097" y="1195692"/>
            <a:ext cx="2847704" cy="375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4475" y="582458"/>
            <a:ext cx="2400830" cy="3042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7878" y="1356126"/>
            <a:ext cx="2523392" cy="3398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ight Arrow 8"/>
          <p:cNvSpPr/>
          <p:nvPr/>
        </p:nvSpPr>
        <p:spPr>
          <a:xfrm rot="5400000">
            <a:off x="283691" y="4020517"/>
            <a:ext cx="1264158" cy="20307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ight Arrow 9"/>
          <p:cNvSpPr/>
          <p:nvPr/>
        </p:nvSpPr>
        <p:spPr>
          <a:xfrm rot="5400000">
            <a:off x="5970408" y="3737815"/>
            <a:ext cx="1264158" cy="20307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3891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320" y="1663337"/>
            <a:ext cx="2296243" cy="2977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4" name="Title 1"/>
          <p:cNvSpPr>
            <a:spLocks noGrp="1"/>
          </p:cNvSpPr>
          <p:nvPr>
            <p:ph type="title"/>
          </p:nvPr>
        </p:nvSpPr>
        <p:spPr>
          <a:xfrm>
            <a:off x="117959" y="-174812"/>
            <a:ext cx="8406916" cy="857250"/>
          </a:xfrm>
        </p:spPr>
        <p:txBody>
          <a:bodyPr/>
          <a:lstStyle/>
          <a:p>
            <a:pPr eaLnBrk="1" hangingPunct="1"/>
            <a:r>
              <a:rPr lang="en-US" altLang="en-US" sz="3200" b="1" u="sng" cap="none" dirty="0"/>
              <a:t>Financial Disclosure Forms </a:t>
            </a:r>
            <a:r>
              <a:rPr lang="en-US" altLang="en-US" sz="3200" b="1" u="sng" dirty="0"/>
              <a:t>(FDF)</a:t>
            </a:r>
          </a:p>
        </p:txBody>
      </p:sp>
      <p:sp>
        <p:nvSpPr>
          <p:cNvPr id="28675" name="Content Placeholder 2"/>
          <p:cNvSpPr>
            <a:spLocks noGrp="1"/>
          </p:cNvSpPr>
          <p:nvPr>
            <p:ph sz="quarter" idx="13"/>
          </p:nvPr>
        </p:nvSpPr>
        <p:spPr>
          <a:xfrm>
            <a:off x="142874" y="748934"/>
            <a:ext cx="8914039" cy="4223658"/>
          </a:xfrm>
          <a:prstGeom prst="rect">
            <a:avLst/>
          </a:prstGeom>
        </p:spPr>
        <p:txBody>
          <a:bodyPr>
            <a:noAutofit/>
          </a:bodyPr>
          <a:lstStyle/>
          <a:p>
            <a:pPr>
              <a:spcAft>
                <a:spcPts val="1200"/>
              </a:spcAft>
            </a:pPr>
            <a:r>
              <a:rPr lang="en-US" altLang="en-US" sz="1400" b="1" u="sng" dirty="0"/>
              <a:t>Financial Disclosure Forms (FDFs)</a:t>
            </a:r>
            <a:r>
              <a:rPr lang="en-US" altLang="en-US" sz="1400" b="1" dirty="0"/>
              <a:t> c</a:t>
            </a:r>
            <a:r>
              <a:rPr lang="en-US" sz="1400" dirty="0"/>
              <a:t>ertify the absence of certain financial interests and arrangements of clinical investigators that could affect the reliability of data submitted to FDA, or to disclose those financial interests and arrangements to the agency and identify steps taken to minimize the potential for bias </a:t>
            </a:r>
            <a:r>
              <a:rPr lang="en-US" sz="1100" dirty="0"/>
              <a:t>(21 CFR 54)</a:t>
            </a:r>
            <a:endParaRPr lang="en-US" altLang="en-US" sz="1100" b="1" dirty="0"/>
          </a:p>
          <a:p>
            <a:pPr>
              <a:spcBef>
                <a:spcPts val="0"/>
              </a:spcBef>
              <a:spcAft>
                <a:spcPts val="0"/>
              </a:spcAft>
            </a:pPr>
            <a:r>
              <a:rPr lang="en-US" altLang="en-US" sz="1400" dirty="0"/>
              <a:t>Signed by the PI, sub-investigators, and each applicable research team</a:t>
            </a:r>
          </a:p>
          <a:p>
            <a:pPr marL="0" indent="339725">
              <a:spcBef>
                <a:spcPts val="0"/>
              </a:spcBef>
              <a:spcAft>
                <a:spcPts val="0"/>
              </a:spcAft>
              <a:buNone/>
            </a:pPr>
            <a:r>
              <a:rPr lang="en-US" altLang="en-US" sz="1400" dirty="0"/>
              <a:t>member listed on the FDA 1572</a:t>
            </a:r>
          </a:p>
          <a:p>
            <a:pPr>
              <a:spcBef>
                <a:spcPts val="0"/>
              </a:spcBef>
              <a:spcAft>
                <a:spcPts val="0"/>
              </a:spcAft>
            </a:pPr>
            <a:endParaRPr lang="en-US" altLang="en-US" sz="1400" dirty="0"/>
          </a:p>
          <a:p>
            <a:pPr>
              <a:spcBef>
                <a:spcPts val="0"/>
              </a:spcBef>
              <a:spcAft>
                <a:spcPts val="0"/>
              </a:spcAft>
            </a:pPr>
            <a:r>
              <a:rPr lang="en-US" sz="1400" dirty="0"/>
              <a:t>Protocol title and number should match the title and number listed </a:t>
            </a:r>
          </a:p>
          <a:p>
            <a:pPr marL="0" indent="339725">
              <a:spcBef>
                <a:spcPts val="0"/>
              </a:spcBef>
              <a:spcAft>
                <a:spcPts val="0"/>
              </a:spcAft>
              <a:buNone/>
            </a:pPr>
            <a:r>
              <a:rPr lang="en-US" sz="1400" dirty="0"/>
              <a:t>on FDA Form 1572</a:t>
            </a:r>
          </a:p>
          <a:p>
            <a:pPr marL="0" indent="0">
              <a:spcBef>
                <a:spcPts val="0"/>
              </a:spcBef>
              <a:spcAft>
                <a:spcPts val="0"/>
              </a:spcAft>
              <a:buNone/>
            </a:pPr>
            <a:endParaRPr lang="en-US" sz="1400" dirty="0"/>
          </a:p>
          <a:p>
            <a:pPr>
              <a:spcBef>
                <a:spcPts val="0"/>
              </a:spcBef>
              <a:spcAft>
                <a:spcPts val="0"/>
              </a:spcAft>
            </a:pPr>
            <a:r>
              <a:rPr lang="en-US" sz="1400" dirty="0"/>
              <a:t>If any of the </a:t>
            </a:r>
            <a:r>
              <a:rPr lang="en-US" sz="1400" b="1" dirty="0"/>
              <a:t>five financial interest questions </a:t>
            </a:r>
            <a:r>
              <a:rPr lang="en-US" sz="1400" dirty="0"/>
              <a:t>are checked “Yes” a </a:t>
            </a:r>
          </a:p>
          <a:p>
            <a:pPr marL="0" indent="0">
              <a:spcBef>
                <a:spcPts val="0"/>
              </a:spcBef>
              <a:spcAft>
                <a:spcPts val="0"/>
              </a:spcAft>
              <a:buNone/>
            </a:pPr>
            <a:r>
              <a:rPr lang="en-US" sz="1400" dirty="0"/>
              <a:t>      statement addressing the nature, amount of interest, arrangement or</a:t>
            </a:r>
          </a:p>
          <a:p>
            <a:pPr marL="0" indent="0">
              <a:spcBef>
                <a:spcPts val="0"/>
              </a:spcBef>
              <a:spcAft>
                <a:spcPts val="0"/>
              </a:spcAft>
              <a:buNone/>
            </a:pPr>
            <a:r>
              <a:rPr lang="en-US" sz="1400" dirty="0"/>
              <a:t>      payment must be attached to the FDF</a:t>
            </a:r>
          </a:p>
          <a:p>
            <a:pPr>
              <a:spcBef>
                <a:spcPts val="0"/>
              </a:spcBef>
              <a:spcAft>
                <a:spcPts val="0"/>
              </a:spcAft>
            </a:pPr>
            <a:endParaRPr lang="en-US" sz="1400" dirty="0"/>
          </a:p>
          <a:p>
            <a:r>
              <a:rPr lang="en-US" sz="1400" dirty="0"/>
              <a:t>Ancillary Disclosures:</a:t>
            </a:r>
          </a:p>
          <a:p>
            <a:pPr marL="731520" indent="-274320">
              <a:spcBef>
                <a:spcPts val="0"/>
              </a:spcBef>
              <a:spcAft>
                <a:spcPts val="0"/>
              </a:spcAft>
            </a:pPr>
            <a:r>
              <a:rPr lang="en-US" sz="1000" b="1" dirty="0"/>
              <a:t>FDA Form 3410: </a:t>
            </a:r>
            <a:r>
              <a:rPr lang="en-US" sz="1000" dirty="0"/>
              <a:t>Confidential Financial Disclosure Report</a:t>
            </a:r>
          </a:p>
          <a:p>
            <a:pPr marL="731520" indent="-274320">
              <a:spcBef>
                <a:spcPts val="0"/>
              </a:spcBef>
              <a:spcAft>
                <a:spcPts val="0"/>
              </a:spcAft>
            </a:pPr>
            <a:r>
              <a:rPr lang="en-US" sz="1000" b="1" dirty="0"/>
              <a:t>FDA Form 3453: </a:t>
            </a:r>
            <a:r>
              <a:rPr lang="en-US" sz="1000" dirty="0"/>
              <a:t>Certification: Financial Interests and Arrangements of the Investigators</a:t>
            </a:r>
          </a:p>
          <a:p>
            <a:pPr marL="731520" indent="-274320">
              <a:spcBef>
                <a:spcPts val="0"/>
              </a:spcBef>
              <a:spcAft>
                <a:spcPts val="0"/>
              </a:spcAft>
            </a:pPr>
            <a:r>
              <a:rPr lang="en-US" sz="1000" b="1" dirty="0"/>
              <a:t>FDA Form 3455</a:t>
            </a:r>
            <a:r>
              <a:rPr lang="en-US" sz="1000" dirty="0"/>
              <a:t>: Disclosure: Financial Interests and Arrangements of the Investigators</a:t>
            </a:r>
          </a:p>
          <a:p>
            <a:pPr marL="731520" indent="-274320">
              <a:spcBef>
                <a:spcPts val="0"/>
              </a:spcBef>
              <a:spcAft>
                <a:spcPts val="0"/>
              </a:spcAft>
            </a:pPr>
            <a:endParaRPr lang="en-US" sz="1000" dirty="0"/>
          </a:p>
          <a:p>
            <a:pPr marL="0" indent="0">
              <a:buNone/>
            </a:pPr>
            <a:r>
              <a:rPr lang="en-US" sz="1050" b="1" dirty="0"/>
              <a:t>Link for additional information: </a:t>
            </a:r>
            <a:r>
              <a:rPr lang="en-US" sz="1050" b="1" dirty="0">
                <a:hlinkClick r:id="rId4"/>
              </a:rPr>
              <a:t>http://www.fda.gov/downloads/regulatoryinformation/guidances/ucm341008.pdf</a:t>
            </a:r>
            <a:r>
              <a:rPr lang="en-US" sz="1050" b="1" dirty="0"/>
              <a:t> </a:t>
            </a:r>
          </a:p>
          <a:p>
            <a:pPr marL="0" indent="0">
              <a:buNone/>
            </a:pPr>
            <a:endParaRPr lang="en-US" altLang="en-US" sz="1400" dirty="0"/>
          </a:p>
          <a:p>
            <a:pPr marL="0" indent="0">
              <a:buNone/>
            </a:pPr>
            <a:endParaRPr lang="en-US" altLang="en-US" sz="1400" dirty="0"/>
          </a:p>
          <a:p>
            <a:pPr marL="0" indent="0" eaLnBrk="1" hangingPunct="1">
              <a:buNone/>
            </a:pPr>
            <a:endParaRPr lang="en-US" altLang="en-US" sz="1400" i="1" dirty="0"/>
          </a:p>
        </p:txBody>
      </p:sp>
    </p:spTree>
    <p:extLst>
      <p:ext uri="{BB962C8B-B14F-4D97-AF65-F5344CB8AC3E}">
        <p14:creationId xmlns:p14="http://schemas.microsoft.com/office/powerpoint/2010/main" val="48617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wheel(1)">
                                      <p:cBhvr>
                                        <p:cTn id="7" dur="2000"/>
                                        <p:tgtEl>
                                          <p:spTgt spid="286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8675">
                                            <p:txEl>
                                              <p:pRg st="1" end="1"/>
                                            </p:txEl>
                                          </p:spTgt>
                                        </p:tgtEl>
                                        <p:attrNameLst>
                                          <p:attrName>style.visibility</p:attrName>
                                        </p:attrNameLst>
                                      </p:cBhvr>
                                      <p:to>
                                        <p:strVal val="visible"/>
                                      </p:to>
                                    </p:set>
                                    <p:animEffect transition="in" filter="wheel(1)">
                                      <p:cBhvr>
                                        <p:cTn id="12" dur="2000"/>
                                        <p:tgtEl>
                                          <p:spTgt spid="286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8675">
                                            <p:txEl>
                                              <p:pRg st="2" end="2"/>
                                            </p:txEl>
                                          </p:spTgt>
                                        </p:tgtEl>
                                        <p:attrNameLst>
                                          <p:attrName>style.visibility</p:attrName>
                                        </p:attrNameLst>
                                      </p:cBhvr>
                                      <p:to>
                                        <p:strVal val="visible"/>
                                      </p:to>
                                    </p:set>
                                    <p:animEffect transition="in" filter="wheel(1)">
                                      <p:cBhvr>
                                        <p:cTn id="17" dur="2000"/>
                                        <p:tgtEl>
                                          <p:spTgt spid="28675">
                                            <p:txEl>
                                              <p:pRg st="2" end="2"/>
                                            </p:txEl>
                                          </p:spTgt>
                                        </p:tgtEl>
                                      </p:cBhvr>
                                    </p:animEffect>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28675">
                                            <p:txEl>
                                              <p:pRg st="4" end="4"/>
                                            </p:txEl>
                                          </p:spTgt>
                                        </p:tgtEl>
                                        <p:attrNameLst>
                                          <p:attrName>style.visibility</p:attrName>
                                        </p:attrNameLst>
                                      </p:cBhvr>
                                      <p:to>
                                        <p:strVal val="visible"/>
                                      </p:to>
                                    </p:set>
                                    <p:animEffect transition="in" filter="wheel(1)">
                                      <p:cBhvr>
                                        <p:cTn id="21" dur="2000"/>
                                        <p:tgtEl>
                                          <p:spTgt spid="28675">
                                            <p:txEl>
                                              <p:pRg st="4" end="4"/>
                                            </p:txEl>
                                          </p:spTgt>
                                        </p:tgtEl>
                                      </p:cBhvr>
                                    </p:animEffect>
                                  </p:childTnLst>
                                </p:cTn>
                              </p:par>
                            </p:childTnLst>
                          </p:cTn>
                        </p:par>
                        <p:par>
                          <p:cTn id="22" fill="hold">
                            <p:stCondLst>
                              <p:cond delay="4000"/>
                            </p:stCondLst>
                            <p:childTnLst>
                              <p:par>
                                <p:cTn id="23" presetID="21" presetClass="entr" presetSubtype="1" fill="hold" grpId="0" nodeType="afterEffect">
                                  <p:stCondLst>
                                    <p:cond delay="0"/>
                                  </p:stCondLst>
                                  <p:childTnLst>
                                    <p:set>
                                      <p:cBhvr>
                                        <p:cTn id="24" dur="1" fill="hold">
                                          <p:stCondLst>
                                            <p:cond delay="0"/>
                                          </p:stCondLst>
                                        </p:cTn>
                                        <p:tgtEl>
                                          <p:spTgt spid="28675">
                                            <p:txEl>
                                              <p:pRg st="5" end="5"/>
                                            </p:txEl>
                                          </p:spTgt>
                                        </p:tgtEl>
                                        <p:attrNameLst>
                                          <p:attrName>style.visibility</p:attrName>
                                        </p:attrNameLst>
                                      </p:cBhvr>
                                      <p:to>
                                        <p:strVal val="visible"/>
                                      </p:to>
                                    </p:set>
                                    <p:animEffect transition="in" filter="wheel(1)">
                                      <p:cBhvr>
                                        <p:cTn id="25" dur="2000"/>
                                        <p:tgtEl>
                                          <p:spTgt spid="28675">
                                            <p:txEl>
                                              <p:pRg st="5" end="5"/>
                                            </p:txEl>
                                          </p:spTgt>
                                        </p:tgtEl>
                                      </p:cBhvr>
                                    </p:animEffect>
                                  </p:childTnLst>
                                </p:cTn>
                              </p:par>
                            </p:childTnLst>
                          </p:cTn>
                        </p:par>
                        <p:par>
                          <p:cTn id="26" fill="hold">
                            <p:stCondLst>
                              <p:cond delay="6000"/>
                            </p:stCondLst>
                            <p:childTnLst>
                              <p:par>
                                <p:cTn id="27" presetID="21" presetClass="entr" presetSubtype="1" fill="hold" grpId="0" nodeType="afterEffect">
                                  <p:stCondLst>
                                    <p:cond delay="0"/>
                                  </p:stCondLst>
                                  <p:childTnLst>
                                    <p:set>
                                      <p:cBhvr>
                                        <p:cTn id="28" dur="1" fill="hold">
                                          <p:stCondLst>
                                            <p:cond delay="0"/>
                                          </p:stCondLst>
                                        </p:cTn>
                                        <p:tgtEl>
                                          <p:spTgt spid="28675">
                                            <p:txEl>
                                              <p:pRg st="7" end="7"/>
                                            </p:txEl>
                                          </p:spTgt>
                                        </p:tgtEl>
                                        <p:attrNameLst>
                                          <p:attrName>style.visibility</p:attrName>
                                        </p:attrNameLst>
                                      </p:cBhvr>
                                      <p:to>
                                        <p:strVal val="visible"/>
                                      </p:to>
                                    </p:set>
                                    <p:animEffect transition="in" filter="wheel(1)">
                                      <p:cBhvr>
                                        <p:cTn id="29" dur="2000"/>
                                        <p:tgtEl>
                                          <p:spTgt spid="28675">
                                            <p:txEl>
                                              <p:pRg st="7" end="7"/>
                                            </p:txEl>
                                          </p:spTgt>
                                        </p:tgtEl>
                                      </p:cBhvr>
                                    </p:animEffect>
                                  </p:childTnLst>
                                </p:cTn>
                              </p:par>
                            </p:childTnLst>
                          </p:cTn>
                        </p:par>
                        <p:par>
                          <p:cTn id="30" fill="hold">
                            <p:stCondLst>
                              <p:cond delay="8000"/>
                            </p:stCondLst>
                            <p:childTnLst>
                              <p:par>
                                <p:cTn id="31" presetID="21" presetClass="entr" presetSubtype="1" fill="hold" grpId="0" nodeType="afterEffect">
                                  <p:stCondLst>
                                    <p:cond delay="0"/>
                                  </p:stCondLst>
                                  <p:childTnLst>
                                    <p:set>
                                      <p:cBhvr>
                                        <p:cTn id="32" dur="1" fill="hold">
                                          <p:stCondLst>
                                            <p:cond delay="0"/>
                                          </p:stCondLst>
                                        </p:cTn>
                                        <p:tgtEl>
                                          <p:spTgt spid="28675">
                                            <p:txEl>
                                              <p:pRg st="8" end="8"/>
                                            </p:txEl>
                                          </p:spTgt>
                                        </p:tgtEl>
                                        <p:attrNameLst>
                                          <p:attrName>style.visibility</p:attrName>
                                        </p:attrNameLst>
                                      </p:cBhvr>
                                      <p:to>
                                        <p:strVal val="visible"/>
                                      </p:to>
                                    </p:set>
                                    <p:animEffect transition="in" filter="wheel(1)">
                                      <p:cBhvr>
                                        <p:cTn id="33" dur="2000"/>
                                        <p:tgtEl>
                                          <p:spTgt spid="28675">
                                            <p:txEl>
                                              <p:pRg st="8" end="8"/>
                                            </p:txEl>
                                          </p:spTgt>
                                        </p:tgtEl>
                                      </p:cBhvr>
                                    </p:animEffect>
                                  </p:childTnLst>
                                </p:cTn>
                              </p:par>
                            </p:childTnLst>
                          </p:cTn>
                        </p:par>
                        <p:par>
                          <p:cTn id="34" fill="hold">
                            <p:stCondLst>
                              <p:cond delay="10000"/>
                            </p:stCondLst>
                            <p:childTnLst>
                              <p:par>
                                <p:cTn id="35" presetID="21" presetClass="entr" presetSubtype="1" fill="hold" grpId="0" nodeType="afterEffect">
                                  <p:stCondLst>
                                    <p:cond delay="0"/>
                                  </p:stCondLst>
                                  <p:childTnLst>
                                    <p:set>
                                      <p:cBhvr>
                                        <p:cTn id="36" dur="1" fill="hold">
                                          <p:stCondLst>
                                            <p:cond delay="0"/>
                                          </p:stCondLst>
                                        </p:cTn>
                                        <p:tgtEl>
                                          <p:spTgt spid="28675">
                                            <p:txEl>
                                              <p:pRg st="9" end="9"/>
                                            </p:txEl>
                                          </p:spTgt>
                                        </p:tgtEl>
                                        <p:attrNameLst>
                                          <p:attrName>style.visibility</p:attrName>
                                        </p:attrNameLst>
                                      </p:cBhvr>
                                      <p:to>
                                        <p:strVal val="visible"/>
                                      </p:to>
                                    </p:set>
                                    <p:animEffect transition="in" filter="wheel(1)">
                                      <p:cBhvr>
                                        <p:cTn id="37" dur="2000"/>
                                        <p:tgtEl>
                                          <p:spTgt spid="28675">
                                            <p:txEl>
                                              <p:pRg st="9" end="9"/>
                                            </p:txEl>
                                          </p:spTgt>
                                        </p:tgtEl>
                                      </p:cBhvr>
                                    </p:animEffect>
                                  </p:childTnLst>
                                </p:cTn>
                              </p:par>
                            </p:childTnLst>
                          </p:cTn>
                        </p:par>
                        <p:par>
                          <p:cTn id="38" fill="hold">
                            <p:stCondLst>
                              <p:cond delay="12000"/>
                            </p:stCondLst>
                            <p:childTnLst>
                              <p:par>
                                <p:cTn id="39" presetID="21" presetClass="entr" presetSubtype="1" fill="hold" grpId="0" nodeType="afterEffect">
                                  <p:stCondLst>
                                    <p:cond delay="0"/>
                                  </p:stCondLst>
                                  <p:childTnLst>
                                    <p:set>
                                      <p:cBhvr>
                                        <p:cTn id="40" dur="1" fill="hold">
                                          <p:stCondLst>
                                            <p:cond delay="0"/>
                                          </p:stCondLst>
                                        </p:cTn>
                                        <p:tgtEl>
                                          <p:spTgt spid="28675">
                                            <p:txEl>
                                              <p:pRg st="11" end="11"/>
                                            </p:txEl>
                                          </p:spTgt>
                                        </p:tgtEl>
                                        <p:attrNameLst>
                                          <p:attrName>style.visibility</p:attrName>
                                        </p:attrNameLst>
                                      </p:cBhvr>
                                      <p:to>
                                        <p:strVal val="visible"/>
                                      </p:to>
                                    </p:set>
                                    <p:animEffect transition="in" filter="wheel(1)">
                                      <p:cBhvr>
                                        <p:cTn id="41" dur="2000"/>
                                        <p:tgtEl>
                                          <p:spTgt spid="28675">
                                            <p:txEl>
                                              <p:pRg st="11" end="11"/>
                                            </p:txEl>
                                          </p:spTgt>
                                        </p:tgtEl>
                                      </p:cBhvr>
                                    </p:animEffect>
                                  </p:childTnLst>
                                </p:cTn>
                              </p:par>
                            </p:childTnLst>
                          </p:cTn>
                        </p:par>
                        <p:par>
                          <p:cTn id="42" fill="hold">
                            <p:stCondLst>
                              <p:cond delay="14000"/>
                            </p:stCondLst>
                            <p:childTnLst>
                              <p:par>
                                <p:cTn id="43" presetID="21" presetClass="entr" presetSubtype="1" fill="hold" grpId="0" nodeType="afterEffect">
                                  <p:stCondLst>
                                    <p:cond delay="0"/>
                                  </p:stCondLst>
                                  <p:childTnLst>
                                    <p:set>
                                      <p:cBhvr>
                                        <p:cTn id="44" dur="1" fill="hold">
                                          <p:stCondLst>
                                            <p:cond delay="0"/>
                                          </p:stCondLst>
                                        </p:cTn>
                                        <p:tgtEl>
                                          <p:spTgt spid="28675">
                                            <p:txEl>
                                              <p:pRg st="12" end="12"/>
                                            </p:txEl>
                                          </p:spTgt>
                                        </p:tgtEl>
                                        <p:attrNameLst>
                                          <p:attrName>style.visibility</p:attrName>
                                        </p:attrNameLst>
                                      </p:cBhvr>
                                      <p:to>
                                        <p:strVal val="visible"/>
                                      </p:to>
                                    </p:set>
                                    <p:animEffect transition="in" filter="wheel(1)">
                                      <p:cBhvr>
                                        <p:cTn id="45" dur="2000"/>
                                        <p:tgtEl>
                                          <p:spTgt spid="28675">
                                            <p:txEl>
                                              <p:pRg st="12" end="12"/>
                                            </p:txEl>
                                          </p:spTgt>
                                        </p:tgtEl>
                                      </p:cBhvr>
                                    </p:animEffect>
                                  </p:childTnLst>
                                </p:cTn>
                              </p:par>
                            </p:childTnLst>
                          </p:cTn>
                        </p:par>
                        <p:par>
                          <p:cTn id="46" fill="hold">
                            <p:stCondLst>
                              <p:cond delay="16000"/>
                            </p:stCondLst>
                            <p:childTnLst>
                              <p:par>
                                <p:cTn id="47" presetID="21" presetClass="entr" presetSubtype="1" fill="hold" grpId="0" nodeType="afterEffect">
                                  <p:stCondLst>
                                    <p:cond delay="0"/>
                                  </p:stCondLst>
                                  <p:childTnLst>
                                    <p:set>
                                      <p:cBhvr>
                                        <p:cTn id="48" dur="1" fill="hold">
                                          <p:stCondLst>
                                            <p:cond delay="0"/>
                                          </p:stCondLst>
                                        </p:cTn>
                                        <p:tgtEl>
                                          <p:spTgt spid="28675">
                                            <p:txEl>
                                              <p:pRg st="13" end="13"/>
                                            </p:txEl>
                                          </p:spTgt>
                                        </p:tgtEl>
                                        <p:attrNameLst>
                                          <p:attrName>style.visibility</p:attrName>
                                        </p:attrNameLst>
                                      </p:cBhvr>
                                      <p:to>
                                        <p:strVal val="visible"/>
                                      </p:to>
                                    </p:set>
                                    <p:animEffect transition="in" filter="wheel(1)">
                                      <p:cBhvr>
                                        <p:cTn id="49" dur="2000"/>
                                        <p:tgtEl>
                                          <p:spTgt spid="28675">
                                            <p:txEl>
                                              <p:pRg st="13" end="13"/>
                                            </p:txEl>
                                          </p:spTgt>
                                        </p:tgtEl>
                                      </p:cBhvr>
                                    </p:animEffect>
                                  </p:childTnLst>
                                </p:cTn>
                              </p:par>
                            </p:childTnLst>
                          </p:cTn>
                        </p:par>
                        <p:par>
                          <p:cTn id="50" fill="hold">
                            <p:stCondLst>
                              <p:cond delay="18000"/>
                            </p:stCondLst>
                            <p:childTnLst>
                              <p:par>
                                <p:cTn id="51" presetID="21" presetClass="entr" presetSubtype="1" fill="hold" grpId="0" nodeType="afterEffect">
                                  <p:stCondLst>
                                    <p:cond delay="0"/>
                                  </p:stCondLst>
                                  <p:childTnLst>
                                    <p:set>
                                      <p:cBhvr>
                                        <p:cTn id="52" dur="1" fill="hold">
                                          <p:stCondLst>
                                            <p:cond delay="0"/>
                                          </p:stCondLst>
                                        </p:cTn>
                                        <p:tgtEl>
                                          <p:spTgt spid="28675">
                                            <p:txEl>
                                              <p:pRg st="14" end="14"/>
                                            </p:txEl>
                                          </p:spTgt>
                                        </p:tgtEl>
                                        <p:attrNameLst>
                                          <p:attrName>style.visibility</p:attrName>
                                        </p:attrNameLst>
                                      </p:cBhvr>
                                      <p:to>
                                        <p:strVal val="visible"/>
                                      </p:to>
                                    </p:set>
                                    <p:animEffect transition="in" filter="wheel(1)">
                                      <p:cBhvr>
                                        <p:cTn id="53" dur="2000"/>
                                        <p:tgtEl>
                                          <p:spTgt spid="28675">
                                            <p:txEl>
                                              <p:pRg st="14" end="14"/>
                                            </p:txEl>
                                          </p:spTgt>
                                        </p:tgtEl>
                                      </p:cBhvr>
                                    </p:animEffect>
                                  </p:childTnLst>
                                </p:cTn>
                              </p:par>
                            </p:childTnLst>
                          </p:cTn>
                        </p:par>
                        <p:par>
                          <p:cTn id="54" fill="hold">
                            <p:stCondLst>
                              <p:cond delay="20000"/>
                            </p:stCondLst>
                            <p:childTnLst>
                              <p:par>
                                <p:cTn id="55" presetID="21" presetClass="entr" presetSubtype="1" fill="hold" grpId="0" nodeType="afterEffect">
                                  <p:stCondLst>
                                    <p:cond delay="0"/>
                                  </p:stCondLst>
                                  <p:childTnLst>
                                    <p:set>
                                      <p:cBhvr>
                                        <p:cTn id="56" dur="1" fill="hold">
                                          <p:stCondLst>
                                            <p:cond delay="0"/>
                                          </p:stCondLst>
                                        </p:cTn>
                                        <p:tgtEl>
                                          <p:spTgt spid="28675">
                                            <p:txEl>
                                              <p:pRg st="16" end="16"/>
                                            </p:txEl>
                                          </p:spTgt>
                                        </p:tgtEl>
                                        <p:attrNameLst>
                                          <p:attrName>style.visibility</p:attrName>
                                        </p:attrNameLst>
                                      </p:cBhvr>
                                      <p:to>
                                        <p:strVal val="visible"/>
                                      </p:to>
                                    </p:set>
                                    <p:animEffect transition="in" filter="wheel(1)">
                                      <p:cBhvr>
                                        <p:cTn id="57" dur="2000"/>
                                        <p:tgtEl>
                                          <p:spTgt spid="28675">
                                            <p:txEl>
                                              <p:pRg st="16" end="1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381000" y="992777"/>
            <a:ext cx="8458200" cy="4150723"/>
          </a:xfrm>
          <a:prstGeom prst="rect">
            <a:avLst/>
          </a:prstGeom>
        </p:spPr>
        <p:txBody>
          <a:bodyPr>
            <a:normAutofit lnSpcReduction="10000"/>
          </a:bodyPr>
          <a:lstStyle/>
          <a:p>
            <a:pPr marL="0" indent="0" algn="ctr" eaLnBrk="1" hangingPunct="1">
              <a:spcBef>
                <a:spcPts val="1200"/>
              </a:spcBef>
              <a:spcAft>
                <a:spcPts val="1200"/>
              </a:spcAft>
              <a:buNone/>
              <a:defRPr/>
            </a:pPr>
            <a:r>
              <a:rPr lang="en-US" sz="2400" b="1" dirty="0"/>
              <a:t>Elements of a “Quality” Clinical Study</a:t>
            </a:r>
          </a:p>
          <a:p>
            <a:pPr eaLnBrk="1" hangingPunct="1">
              <a:spcBef>
                <a:spcPts val="1200"/>
              </a:spcBef>
              <a:spcAft>
                <a:spcPts val="1200"/>
              </a:spcAft>
              <a:defRPr/>
            </a:pPr>
            <a:r>
              <a:rPr lang="en-US" sz="2000" dirty="0"/>
              <a:t>Scientifically valid and ethically sound experimental design </a:t>
            </a:r>
          </a:p>
          <a:p>
            <a:pPr eaLnBrk="1" hangingPunct="1">
              <a:spcBef>
                <a:spcPts val="1200"/>
              </a:spcBef>
              <a:spcAft>
                <a:spcPts val="1200"/>
              </a:spcAft>
              <a:defRPr/>
            </a:pPr>
            <a:r>
              <a:rPr lang="en-US" sz="2000" dirty="0"/>
              <a:t>Qualified and trained personnel</a:t>
            </a:r>
          </a:p>
          <a:p>
            <a:pPr eaLnBrk="1" hangingPunct="1">
              <a:spcBef>
                <a:spcPts val="1200"/>
              </a:spcBef>
              <a:spcAft>
                <a:spcPts val="1200"/>
              </a:spcAft>
              <a:defRPr/>
            </a:pPr>
            <a:r>
              <a:rPr lang="en-US" sz="2000" dirty="0"/>
              <a:t>Adequate monitoring</a:t>
            </a:r>
          </a:p>
          <a:p>
            <a:pPr eaLnBrk="1" hangingPunct="1">
              <a:spcBef>
                <a:spcPts val="1200"/>
              </a:spcBef>
              <a:spcAft>
                <a:spcPts val="1200"/>
              </a:spcAft>
              <a:defRPr/>
            </a:pPr>
            <a:r>
              <a:rPr lang="en-US" sz="2000" dirty="0"/>
              <a:t>Document management</a:t>
            </a:r>
          </a:p>
          <a:p>
            <a:pPr eaLnBrk="1" hangingPunct="1">
              <a:spcBef>
                <a:spcPts val="1200"/>
              </a:spcBef>
              <a:spcAft>
                <a:spcPts val="1200"/>
              </a:spcAft>
              <a:defRPr/>
            </a:pPr>
            <a:r>
              <a:rPr lang="en-US" sz="2000" dirty="0"/>
              <a:t>Current, complete, and accurate data collection</a:t>
            </a:r>
          </a:p>
          <a:p>
            <a:pPr eaLnBrk="1" hangingPunct="1">
              <a:spcBef>
                <a:spcPts val="1200"/>
              </a:spcBef>
              <a:spcAft>
                <a:spcPts val="1200"/>
              </a:spcAft>
              <a:defRPr/>
            </a:pPr>
            <a:r>
              <a:rPr lang="en-US" sz="2000" dirty="0"/>
              <a:t>Adequate protection of subjects – rights, safety, and well-being</a:t>
            </a:r>
          </a:p>
          <a:p>
            <a:pPr eaLnBrk="1" hangingPunct="1">
              <a:defRPr/>
            </a:pPr>
            <a:endParaRPr lang="en-US" sz="2900" dirty="0"/>
          </a:p>
          <a:p>
            <a:pPr eaLnBrk="1" hangingPunct="1">
              <a:defRPr/>
            </a:pPr>
            <a:endParaRPr lang="en-US" dirty="0">
              <a:ea typeface="+mn-ea"/>
            </a:endParaRPr>
          </a:p>
          <a:p>
            <a:pPr eaLnBrk="1" hangingPunct="1">
              <a:defRPr/>
            </a:pPr>
            <a:endParaRPr lang="en-US" dirty="0">
              <a:ea typeface="+mn-ea"/>
            </a:endParaRPr>
          </a:p>
        </p:txBody>
      </p:sp>
      <p:sp>
        <p:nvSpPr>
          <p:cNvPr id="52228" name="TextBox 1"/>
          <p:cNvSpPr txBox="1">
            <a:spLocks noChangeArrowheads="1"/>
          </p:cNvSpPr>
          <p:nvPr/>
        </p:nvSpPr>
        <p:spPr bwMode="auto">
          <a:xfrm>
            <a:off x="116660" y="163008"/>
            <a:ext cx="28863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u="sng" dirty="0">
                <a:latin typeface="+mj-lt"/>
              </a:rPr>
              <a:t>Background</a:t>
            </a:r>
          </a:p>
        </p:txBody>
      </p:sp>
      <p:pic>
        <p:nvPicPr>
          <p:cNvPr id="5" name="Picture 7" descr="C:\Users\sinkeyc\AppData\Local\Microsoft\Windows\Temporary Internet Files\Content.IE5\SBN2E0KL\ID-1005033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9327" y="2028825"/>
            <a:ext cx="2827691" cy="186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08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2"/>
          <p:cNvSpPr txBox="1">
            <a:spLocks/>
          </p:cNvSpPr>
          <p:nvPr/>
        </p:nvSpPr>
        <p:spPr bwMode="auto">
          <a:xfrm>
            <a:off x="114300" y="970844"/>
            <a:ext cx="8991600" cy="4380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223838" indent="-223838" algn="l" rtl="0" eaLnBrk="1" fontAlgn="base" hangingPunct="1">
              <a:spcBef>
                <a:spcPct val="60000"/>
              </a:spcBef>
              <a:spcAft>
                <a:spcPct val="0"/>
              </a:spcAft>
              <a:buClr>
                <a:srgbClr val="FFB000"/>
              </a:buClr>
              <a:buChar char="•"/>
              <a:defRPr sz="2400">
                <a:solidFill>
                  <a:schemeClr val="tx1"/>
                </a:solidFill>
                <a:latin typeface="+mn-lt"/>
                <a:ea typeface="+mn-ea"/>
                <a:cs typeface="+mn-cs"/>
              </a:defRPr>
            </a:lvl1pPr>
            <a:lvl2pPr marL="742950" indent="-285750" algn="l" rtl="0" eaLnBrk="1" fontAlgn="base" hangingPunct="1">
              <a:spcBef>
                <a:spcPct val="60000"/>
              </a:spcBef>
              <a:spcAft>
                <a:spcPct val="0"/>
              </a:spcAft>
              <a:buClr>
                <a:srgbClr val="FFB000"/>
              </a:buClr>
              <a:buChar char="–"/>
              <a:defRPr sz="2000">
                <a:solidFill>
                  <a:schemeClr val="tx1"/>
                </a:solidFill>
                <a:latin typeface="+mn-lt"/>
                <a:ea typeface="+mn-ea"/>
              </a:defRPr>
            </a:lvl2pPr>
            <a:lvl3pPr marL="1089025" indent="-174625" algn="l" rtl="0" eaLnBrk="1" fontAlgn="base" hangingPunct="1">
              <a:spcBef>
                <a:spcPct val="60000"/>
              </a:spcBef>
              <a:spcAft>
                <a:spcPct val="0"/>
              </a:spcAft>
              <a:buClr>
                <a:srgbClr val="FFB000"/>
              </a:buClr>
              <a:buChar char="•"/>
              <a:defRPr>
                <a:solidFill>
                  <a:schemeClr val="tx1"/>
                </a:solidFill>
                <a:latin typeface="+mn-lt"/>
                <a:ea typeface="+mn-ea"/>
              </a:defRPr>
            </a:lvl3pPr>
            <a:lvl4pPr marL="1600200" indent="-228600" algn="l" rtl="0" eaLnBrk="1" fontAlgn="base" hangingPunct="1">
              <a:spcBef>
                <a:spcPct val="60000"/>
              </a:spcBef>
              <a:spcAft>
                <a:spcPct val="0"/>
              </a:spcAft>
              <a:buClr>
                <a:srgbClr val="FFB000"/>
              </a:buClr>
              <a:buChar char="–"/>
              <a:defRPr sz="1600">
                <a:solidFill>
                  <a:schemeClr val="tx1"/>
                </a:solidFill>
                <a:latin typeface="+mn-lt"/>
                <a:ea typeface="+mn-ea"/>
              </a:defRPr>
            </a:lvl4pPr>
            <a:lvl5pPr marL="2057400" indent="-228600" algn="l" rtl="0" eaLnBrk="1" fontAlgn="base" hangingPunct="1">
              <a:spcBef>
                <a:spcPct val="60000"/>
              </a:spcBef>
              <a:spcAft>
                <a:spcPct val="0"/>
              </a:spcAft>
              <a:buClr>
                <a:srgbClr val="FFB000"/>
              </a:buClr>
              <a:buChar char="»"/>
              <a:defRPr sz="1600">
                <a:solidFill>
                  <a:schemeClr val="tx1"/>
                </a:solidFill>
                <a:latin typeface="+mn-lt"/>
                <a:ea typeface="+mn-ea"/>
              </a:defRPr>
            </a:lvl5pPr>
            <a:lvl6pPr marL="2514600" indent="-228600" algn="l" rtl="0" eaLnBrk="1" fontAlgn="base" hangingPunct="1">
              <a:spcBef>
                <a:spcPct val="60000"/>
              </a:spcBef>
              <a:spcAft>
                <a:spcPct val="0"/>
              </a:spcAft>
              <a:buClr>
                <a:srgbClr val="FFB000"/>
              </a:buClr>
              <a:buChar char="»"/>
              <a:defRPr sz="1600">
                <a:solidFill>
                  <a:schemeClr val="tx1"/>
                </a:solidFill>
                <a:latin typeface="+mn-lt"/>
                <a:ea typeface="+mn-ea"/>
              </a:defRPr>
            </a:lvl6pPr>
            <a:lvl7pPr marL="2971800" indent="-228600" algn="l" rtl="0" eaLnBrk="1" fontAlgn="base" hangingPunct="1">
              <a:spcBef>
                <a:spcPct val="60000"/>
              </a:spcBef>
              <a:spcAft>
                <a:spcPct val="0"/>
              </a:spcAft>
              <a:buClr>
                <a:srgbClr val="FFB000"/>
              </a:buClr>
              <a:buChar char="»"/>
              <a:defRPr sz="1600">
                <a:solidFill>
                  <a:schemeClr val="tx1"/>
                </a:solidFill>
                <a:latin typeface="+mn-lt"/>
                <a:ea typeface="+mn-ea"/>
              </a:defRPr>
            </a:lvl7pPr>
            <a:lvl8pPr marL="3429000" indent="-228600" algn="l" rtl="0" eaLnBrk="1" fontAlgn="base" hangingPunct="1">
              <a:spcBef>
                <a:spcPct val="60000"/>
              </a:spcBef>
              <a:spcAft>
                <a:spcPct val="0"/>
              </a:spcAft>
              <a:buClr>
                <a:srgbClr val="FFB000"/>
              </a:buClr>
              <a:buChar char="»"/>
              <a:defRPr sz="1600">
                <a:solidFill>
                  <a:schemeClr val="tx1"/>
                </a:solidFill>
                <a:latin typeface="+mn-lt"/>
                <a:ea typeface="+mn-ea"/>
              </a:defRPr>
            </a:lvl8pPr>
            <a:lvl9pPr marL="3886200" indent="-228600" algn="l" rtl="0" eaLnBrk="1" fontAlgn="base" hangingPunct="1">
              <a:spcBef>
                <a:spcPct val="60000"/>
              </a:spcBef>
              <a:spcAft>
                <a:spcPct val="0"/>
              </a:spcAft>
              <a:buClr>
                <a:srgbClr val="FFB000"/>
              </a:buClr>
              <a:buChar char="»"/>
              <a:defRPr sz="1600">
                <a:solidFill>
                  <a:schemeClr val="tx1"/>
                </a:solidFill>
                <a:latin typeface="+mn-lt"/>
                <a:ea typeface="+mn-ea"/>
              </a:defRPr>
            </a:lvl9pPr>
          </a:lstStyle>
          <a:p>
            <a:pPr marL="347472" indent="-347472">
              <a:lnSpc>
                <a:spcPct val="110000"/>
              </a:lnSpc>
              <a:spcBef>
                <a:spcPts val="0"/>
              </a:spcBef>
              <a:spcAft>
                <a:spcPts val="0"/>
              </a:spcAft>
              <a:buClrTx/>
              <a:buFont typeface="Wingdings" charset="2"/>
              <a:buChar char="q"/>
            </a:pPr>
            <a:r>
              <a:rPr lang="en-US" sz="2200" b="1" kern="0" dirty="0"/>
              <a:t>Log</a:t>
            </a:r>
            <a:r>
              <a:rPr lang="en-US" sz="2200" kern="0" dirty="0"/>
              <a:t> of </a:t>
            </a:r>
            <a:r>
              <a:rPr lang="en-US" sz="2200" b="1" kern="0" dirty="0"/>
              <a:t>Assigned Study Responsibilities </a:t>
            </a:r>
            <a:r>
              <a:rPr lang="en-US" sz="2200" kern="0" dirty="0"/>
              <a:t>and descriptions signed/dated by the Principal Investigator (PI)</a:t>
            </a:r>
          </a:p>
          <a:p>
            <a:pPr marL="0" indent="0">
              <a:lnSpc>
                <a:spcPct val="110000"/>
              </a:lnSpc>
              <a:spcBef>
                <a:spcPts val="0"/>
              </a:spcBef>
              <a:spcAft>
                <a:spcPts val="0"/>
              </a:spcAft>
              <a:buClrTx/>
              <a:buNone/>
            </a:pPr>
            <a:endParaRPr lang="en-US" sz="2200" kern="0" dirty="0"/>
          </a:p>
          <a:p>
            <a:pPr>
              <a:spcBef>
                <a:spcPts val="200"/>
              </a:spcBef>
              <a:spcAft>
                <a:spcPts val="200"/>
              </a:spcAft>
              <a:buClrTx/>
              <a:buFont typeface="Arial" panose="020B0604020202020204" pitchFamily="34" charset="0"/>
              <a:buChar char="•"/>
            </a:pPr>
            <a:r>
              <a:rPr lang="en-US" sz="2200" b="1" kern="0" dirty="0"/>
              <a:t>Documents PI delegation of trial related duties to other qualified and appropriately trained research study team members </a:t>
            </a:r>
          </a:p>
          <a:p>
            <a:pPr marL="862012" lvl="1" indent="-342900">
              <a:spcBef>
                <a:spcPts val="200"/>
              </a:spcBef>
              <a:spcAft>
                <a:spcPts val="200"/>
              </a:spcAft>
              <a:buClrTx/>
              <a:buFont typeface="Wingdings" panose="05000000000000000000" pitchFamily="2" charset="2"/>
              <a:buChar char="§"/>
            </a:pPr>
            <a:r>
              <a:rPr lang="en-US" sz="2200" dirty="0"/>
              <a:t>The investigator is responsible for supervising any individual or party to whom the investigator delegates trial-related duties and functions conducted at the trial site.</a:t>
            </a:r>
          </a:p>
          <a:p>
            <a:pPr marL="862012" lvl="1" indent="-342900">
              <a:spcBef>
                <a:spcPts val="200"/>
              </a:spcBef>
              <a:spcAft>
                <a:spcPts val="200"/>
              </a:spcAft>
              <a:buClrTx/>
              <a:buFont typeface="Arial" panose="020B0604020202020204" pitchFamily="34" charset="0"/>
              <a:buChar char="•"/>
            </a:pPr>
            <a:endParaRPr lang="en-US" sz="2200" dirty="0"/>
          </a:p>
          <a:p>
            <a:pPr>
              <a:lnSpc>
                <a:spcPct val="120000"/>
              </a:lnSpc>
              <a:spcBef>
                <a:spcPts val="0"/>
              </a:spcBef>
              <a:spcAft>
                <a:spcPts val="0"/>
              </a:spcAft>
              <a:buClrTx/>
              <a:buFont typeface="Arial" panose="020B0604020202020204" pitchFamily="34" charset="0"/>
              <a:buChar char="•"/>
            </a:pPr>
            <a:r>
              <a:rPr lang="en-US" sz="2200" kern="0" dirty="0"/>
              <a:t>  Be sure to include </a:t>
            </a:r>
            <a:r>
              <a:rPr lang="en-US" sz="2200" b="1" kern="0" dirty="0"/>
              <a:t>ALL </a:t>
            </a:r>
            <a:r>
              <a:rPr lang="en-US" sz="2200" kern="0" dirty="0"/>
              <a:t>research team members on IRB application:</a:t>
            </a:r>
          </a:p>
          <a:p>
            <a:pPr marL="681038" lvl="1" indent="-342900">
              <a:lnSpc>
                <a:spcPct val="120000"/>
              </a:lnSpc>
              <a:spcBef>
                <a:spcPts val="0"/>
              </a:spcBef>
              <a:spcAft>
                <a:spcPts val="0"/>
              </a:spcAft>
              <a:buClrTx/>
              <a:buFont typeface="Wingdings" panose="05000000000000000000" pitchFamily="2" charset="2"/>
              <a:buChar char="§"/>
            </a:pPr>
            <a:r>
              <a:rPr lang="en-US" sz="2200" b="1" kern="0" dirty="0"/>
              <a:t>Start and Stop Dates of delegated duties</a:t>
            </a:r>
          </a:p>
          <a:p>
            <a:pPr marL="681038" lvl="1" indent="-342900">
              <a:lnSpc>
                <a:spcPct val="120000"/>
              </a:lnSpc>
              <a:spcBef>
                <a:spcPts val="0"/>
              </a:spcBef>
              <a:spcAft>
                <a:spcPts val="0"/>
              </a:spcAft>
              <a:buClrTx/>
              <a:buFont typeface="Wingdings" panose="05000000000000000000" pitchFamily="2" charset="2"/>
              <a:buChar char="§"/>
            </a:pPr>
            <a:r>
              <a:rPr lang="en-US" sz="2200" b="1" kern="0" dirty="0"/>
              <a:t>PRINTED</a:t>
            </a:r>
            <a:r>
              <a:rPr lang="en-US" sz="2200" kern="0" dirty="0"/>
              <a:t> name, initials, &amp; original signatures</a:t>
            </a:r>
          </a:p>
          <a:p>
            <a:pPr marL="681038" lvl="1" indent="-342900">
              <a:lnSpc>
                <a:spcPct val="120000"/>
              </a:lnSpc>
              <a:spcBef>
                <a:spcPts val="0"/>
              </a:spcBef>
              <a:spcAft>
                <a:spcPts val="0"/>
              </a:spcAft>
              <a:buClrTx/>
              <a:buFont typeface="Wingdings" panose="05000000000000000000" pitchFamily="2" charset="2"/>
              <a:buChar char="§"/>
            </a:pPr>
            <a:r>
              <a:rPr lang="en-US" sz="2200" b="1" kern="0" dirty="0"/>
              <a:t>Descriptions of study responsibilities</a:t>
            </a:r>
          </a:p>
          <a:p>
            <a:pPr marL="338138" lvl="1" indent="0">
              <a:lnSpc>
                <a:spcPct val="120000"/>
              </a:lnSpc>
              <a:spcBef>
                <a:spcPts val="0"/>
              </a:spcBef>
              <a:buClrTx/>
              <a:buNone/>
            </a:pPr>
            <a:r>
              <a:rPr lang="en-US" sz="1800" b="1" kern="0" dirty="0">
                <a:solidFill>
                  <a:srgbClr val="C00000"/>
                </a:solidFill>
              </a:rPr>
              <a:t> </a:t>
            </a:r>
          </a:p>
          <a:p>
            <a:pPr marL="726948" lvl="1" indent="-342900">
              <a:spcBef>
                <a:spcPts val="0"/>
              </a:spcBef>
              <a:buClrTx/>
              <a:buFont typeface="Arial" panose="020B0604020202020204" pitchFamily="34" charset="0"/>
              <a:buChar char="•"/>
            </a:pPr>
            <a:endParaRPr lang="en-US" sz="2400" kern="0" dirty="0"/>
          </a:p>
        </p:txBody>
      </p:sp>
      <p:sp>
        <p:nvSpPr>
          <p:cNvPr id="4" name="Title 3"/>
          <p:cNvSpPr>
            <a:spLocks noGrp="1"/>
          </p:cNvSpPr>
          <p:nvPr>
            <p:ph type="title"/>
          </p:nvPr>
        </p:nvSpPr>
        <p:spPr>
          <a:xfrm>
            <a:off x="152400" y="231379"/>
            <a:ext cx="9144000" cy="600471"/>
          </a:xfrm>
        </p:spPr>
        <p:txBody>
          <a:bodyPr/>
          <a:lstStyle/>
          <a:p>
            <a:r>
              <a:rPr lang="en-US" sz="3200" b="1" u="sng" cap="none" dirty="0"/>
              <a:t>Delegation Of Authority Log (DoA)</a:t>
            </a:r>
            <a:endParaRPr lang="en-US" sz="3200" b="1" u="sng" dirty="0"/>
          </a:p>
        </p:txBody>
      </p:sp>
    </p:spTree>
    <p:extLst>
      <p:ext uri="{BB962C8B-B14F-4D97-AF65-F5344CB8AC3E}">
        <p14:creationId xmlns:p14="http://schemas.microsoft.com/office/powerpoint/2010/main" val="15621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1" descr="Screen Shot 2016-11-06 at 1.29.09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695" y="819151"/>
            <a:ext cx="8175355" cy="4124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2"/>
          <p:cNvSpPr txBox="1">
            <a:spLocks noChangeArrowheads="1"/>
          </p:cNvSpPr>
          <p:nvPr/>
        </p:nvSpPr>
        <p:spPr bwMode="auto">
          <a:xfrm>
            <a:off x="161926" y="200027"/>
            <a:ext cx="79870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u="sng" dirty="0">
                <a:latin typeface="+mj-lt"/>
              </a:rPr>
              <a:t>Delegation of Authority Log </a:t>
            </a:r>
            <a:r>
              <a:rPr lang="en-US" altLang="en-US" b="1" i="1" dirty="0"/>
              <a:t>Example:</a:t>
            </a:r>
            <a:r>
              <a:rPr lang="en-US" altLang="en-US" sz="3200" b="1" dirty="0"/>
              <a:t> </a:t>
            </a:r>
            <a:endParaRPr lang="en-US" altLang="en-US" sz="3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2645" y="809625"/>
            <a:ext cx="7359416" cy="4190999"/>
          </a:xfrm>
        </p:spPr>
        <p:txBody>
          <a:bodyPr>
            <a:normAutofit/>
          </a:bodyPr>
          <a:lstStyle/>
          <a:p>
            <a:pPr marL="457200" indent="-457200" algn="l">
              <a:lnSpc>
                <a:spcPct val="120000"/>
              </a:lnSpc>
              <a:spcBef>
                <a:spcPts val="0"/>
              </a:spcBef>
              <a:spcAft>
                <a:spcPts val="0"/>
              </a:spcAft>
              <a:buFont typeface="Wingdings" charset="2"/>
              <a:buChar char="q"/>
              <a:defRPr/>
            </a:pPr>
            <a:r>
              <a:rPr lang="en-US" sz="1800" dirty="0"/>
              <a:t>Current training certificates for all study team members</a:t>
            </a:r>
          </a:p>
          <a:p>
            <a:pPr marL="800100" lvl="1" indent="-57150" algn="l">
              <a:lnSpc>
                <a:spcPct val="120000"/>
              </a:lnSpc>
              <a:spcBef>
                <a:spcPts val="0"/>
              </a:spcBef>
              <a:spcAft>
                <a:spcPts val="0"/>
              </a:spcAft>
              <a:buFont typeface="Wingdings" panose="05000000000000000000" pitchFamily="2" charset="2"/>
              <a:buChar char="§"/>
              <a:defRPr/>
            </a:pPr>
            <a:r>
              <a:rPr lang="en-US" sz="1800" dirty="0">
                <a:solidFill>
                  <a:schemeClr val="tx1"/>
                </a:solidFill>
              </a:rPr>
              <a:t>Human Subject Protections (HSP)  </a:t>
            </a:r>
          </a:p>
          <a:p>
            <a:pPr marL="800100" lvl="1" indent="-57150" algn="l">
              <a:lnSpc>
                <a:spcPct val="120000"/>
              </a:lnSpc>
              <a:spcBef>
                <a:spcPts val="0"/>
              </a:spcBef>
              <a:spcAft>
                <a:spcPts val="0"/>
              </a:spcAft>
              <a:buFont typeface="Wingdings" panose="05000000000000000000" pitchFamily="2" charset="2"/>
              <a:buChar char="§"/>
              <a:defRPr/>
            </a:pPr>
            <a:r>
              <a:rPr lang="en-US" sz="1800" dirty="0">
                <a:solidFill>
                  <a:schemeClr val="tx1"/>
                </a:solidFill>
              </a:rPr>
              <a:t>Good Clinical Practice (GCP)</a:t>
            </a:r>
          </a:p>
          <a:p>
            <a:pPr algn="l" eaLnBrk="1" hangingPunct="1">
              <a:lnSpc>
                <a:spcPct val="120000"/>
              </a:lnSpc>
              <a:spcBef>
                <a:spcPts val="400"/>
              </a:spcBef>
              <a:spcAft>
                <a:spcPts val="400"/>
              </a:spcAft>
              <a:defRPr/>
            </a:pPr>
            <a:endParaRPr lang="en-US" dirty="0">
              <a:ea typeface="+mn-ea"/>
            </a:endParaRPr>
          </a:p>
        </p:txBody>
      </p:sp>
      <p:sp>
        <p:nvSpPr>
          <p:cNvPr id="33794" name="Title 1"/>
          <p:cNvSpPr>
            <a:spLocks noGrp="1"/>
          </p:cNvSpPr>
          <p:nvPr>
            <p:ph type="ctrTitle"/>
          </p:nvPr>
        </p:nvSpPr>
        <p:spPr>
          <a:xfrm>
            <a:off x="260350" y="0"/>
            <a:ext cx="7772400" cy="781049"/>
          </a:xfrm>
        </p:spPr>
        <p:txBody>
          <a:bodyPr/>
          <a:lstStyle/>
          <a:p>
            <a:pPr algn="l"/>
            <a:r>
              <a:rPr lang="en-US" altLang="en-US" b="1" u="sng" cap="none" dirty="0"/>
              <a:t>Research Educational Training</a:t>
            </a:r>
          </a:p>
        </p:txBody>
      </p:sp>
      <p:pic>
        <p:nvPicPr>
          <p:cNvPr id="10242" name="Picture 2" descr="C:\Users\sinkeyc\AppData\Local\Microsoft\Windows\Temporary Internet Files\Content.IE5\TIYY11UZ\stick_figure_working_laptop_sm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82542" y="276053"/>
            <a:ext cx="720728" cy="7286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Screen Shot 2016-11-06 at 1.44.2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7508" y="2161089"/>
            <a:ext cx="2249978" cy="2408982"/>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TextBox 5"/>
          <p:cNvSpPr txBox="1">
            <a:spLocks noChangeArrowheads="1"/>
          </p:cNvSpPr>
          <p:nvPr/>
        </p:nvSpPr>
        <p:spPr bwMode="auto">
          <a:xfrm>
            <a:off x="6454522" y="4631459"/>
            <a:ext cx="2343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1400" dirty="0"/>
              <a:t>https://www.citiprogram.org</a:t>
            </a:r>
          </a:p>
        </p:txBody>
      </p:sp>
      <p:pic>
        <p:nvPicPr>
          <p:cNvPr id="4" name="Picture 3"/>
          <p:cNvPicPr>
            <a:picLocks noChangeAspect="1"/>
          </p:cNvPicPr>
          <p:nvPr/>
        </p:nvPicPr>
        <p:blipFill>
          <a:blip r:embed="rId4"/>
          <a:stretch>
            <a:fillRect/>
          </a:stretch>
        </p:blipFill>
        <p:spPr>
          <a:xfrm>
            <a:off x="3854373" y="2666394"/>
            <a:ext cx="2600149" cy="2118953"/>
          </a:xfrm>
          <a:prstGeom prst="rect">
            <a:avLst/>
          </a:prstGeom>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6827" y="1653846"/>
            <a:ext cx="2318092" cy="2684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5074" y="4631459"/>
            <a:ext cx="2674846" cy="307777"/>
          </a:xfrm>
          <a:prstGeom prst="rect">
            <a:avLst/>
          </a:prstGeom>
          <a:noFill/>
        </p:spPr>
        <p:txBody>
          <a:bodyPr wrap="square" rtlCol="0">
            <a:spAutoFit/>
          </a:bodyPr>
          <a:lstStyle/>
          <a:p>
            <a:r>
              <a:rPr lang="en-US" altLang="en-US" sz="1400" dirty="0"/>
              <a:t>https://hso.research.uiowa.edu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10"/>
                                        </p:tgtEl>
                                      </p:cBhvr>
                                    </p:animEffect>
                                    <p:animScale>
                                      <p:cBhvr>
                                        <p:cTn id="28" dur="250" autoRev="1" fill="hold"/>
                                        <p:tgtEl>
                                          <p:spTgt spid="10"/>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2645" y="1041792"/>
            <a:ext cx="8703082" cy="3958832"/>
          </a:xfrm>
        </p:spPr>
        <p:txBody>
          <a:bodyPr>
            <a:normAutofit/>
          </a:bodyPr>
          <a:lstStyle/>
          <a:p>
            <a:pPr marL="457200" indent="-457200" algn="l" defTabSz="887413" eaLnBrk="1" hangingPunct="1">
              <a:spcBef>
                <a:spcPts val="0"/>
              </a:spcBef>
              <a:spcAft>
                <a:spcPts val="0"/>
              </a:spcAft>
              <a:buFont typeface="Wingdings" charset="2"/>
              <a:buChar char="q"/>
              <a:defRPr/>
            </a:pPr>
            <a:r>
              <a:rPr lang="en-US" sz="2000" dirty="0"/>
              <a:t>Documentation of study-related training, specific </a:t>
            </a:r>
          </a:p>
          <a:p>
            <a:pPr indent="461963" algn="l" defTabSz="887413" eaLnBrk="1" hangingPunct="1">
              <a:spcBef>
                <a:spcPts val="0"/>
              </a:spcBef>
              <a:spcAft>
                <a:spcPts val="0"/>
              </a:spcAft>
              <a:defRPr/>
            </a:pPr>
            <a:r>
              <a:rPr lang="en-US" sz="2000" dirty="0"/>
              <a:t>study procedure certifications, and protocol training</a:t>
            </a:r>
          </a:p>
          <a:p>
            <a:pPr marL="457200" indent="-457200" algn="l" eaLnBrk="1" hangingPunct="1">
              <a:lnSpc>
                <a:spcPct val="120000"/>
              </a:lnSpc>
              <a:spcBef>
                <a:spcPts val="1200"/>
              </a:spcBef>
              <a:buFont typeface="Wingdings" charset="2"/>
              <a:buChar char="q"/>
              <a:defRPr/>
            </a:pPr>
            <a:r>
              <a:rPr lang="en-US" sz="2000" dirty="0"/>
              <a:t>Dangerous Goods Training </a:t>
            </a:r>
          </a:p>
          <a:p>
            <a:pPr marL="457200" indent="-457200" algn="l" eaLnBrk="1" hangingPunct="1">
              <a:lnSpc>
                <a:spcPct val="120000"/>
              </a:lnSpc>
              <a:spcBef>
                <a:spcPts val="1200"/>
              </a:spcBef>
              <a:buFont typeface="Wingdings" charset="2"/>
              <a:buChar char="q"/>
              <a:defRPr/>
            </a:pPr>
            <a:r>
              <a:rPr lang="en-US" sz="2000" dirty="0"/>
              <a:t>Training for shipping biologics (IATA)</a:t>
            </a:r>
          </a:p>
          <a:p>
            <a:pPr marL="457200" indent="-457200" algn="l" eaLnBrk="1" hangingPunct="1">
              <a:lnSpc>
                <a:spcPct val="120000"/>
              </a:lnSpc>
              <a:spcBef>
                <a:spcPts val="1200"/>
              </a:spcBef>
              <a:buFont typeface="Wingdings" charset="2"/>
              <a:buChar char="q"/>
              <a:defRPr/>
            </a:pPr>
            <a:r>
              <a:rPr lang="en-US" sz="2000" b="1" dirty="0"/>
              <a:t>DOCUMENT THE TRAINING!!!  </a:t>
            </a:r>
          </a:p>
          <a:p>
            <a:pPr algn="l">
              <a:lnSpc>
                <a:spcPct val="120000"/>
              </a:lnSpc>
              <a:spcBef>
                <a:spcPts val="400"/>
              </a:spcBef>
              <a:spcAft>
                <a:spcPts val="400"/>
              </a:spcAft>
              <a:defRPr/>
            </a:pPr>
            <a:endParaRPr lang="en-US" sz="1600" dirty="0"/>
          </a:p>
          <a:p>
            <a:pPr algn="l">
              <a:lnSpc>
                <a:spcPct val="120000"/>
              </a:lnSpc>
              <a:spcBef>
                <a:spcPts val="400"/>
              </a:spcBef>
              <a:spcAft>
                <a:spcPts val="400"/>
              </a:spcAft>
              <a:defRPr/>
            </a:pPr>
            <a:endParaRPr lang="en-US" sz="1600" dirty="0"/>
          </a:p>
          <a:p>
            <a:pPr algn="l">
              <a:lnSpc>
                <a:spcPct val="120000"/>
              </a:lnSpc>
              <a:spcBef>
                <a:spcPts val="400"/>
              </a:spcBef>
              <a:spcAft>
                <a:spcPts val="400"/>
              </a:spcAft>
              <a:defRPr/>
            </a:pPr>
            <a:r>
              <a:rPr lang="en-US" sz="1600" dirty="0"/>
              <a:t>**Note: Be sure to have a process in place to check qualifications / credentials</a:t>
            </a:r>
          </a:p>
          <a:p>
            <a:pPr algn="l" eaLnBrk="1" hangingPunct="1">
              <a:lnSpc>
                <a:spcPct val="120000"/>
              </a:lnSpc>
              <a:spcBef>
                <a:spcPts val="400"/>
              </a:spcBef>
              <a:spcAft>
                <a:spcPts val="400"/>
              </a:spcAft>
              <a:defRPr/>
            </a:pPr>
            <a:endParaRPr lang="en-US" dirty="0">
              <a:ea typeface="+mn-ea"/>
            </a:endParaRPr>
          </a:p>
        </p:txBody>
      </p:sp>
      <p:sp>
        <p:nvSpPr>
          <p:cNvPr id="33794" name="Title 1"/>
          <p:cNvSpPr>
            <a:spLocks noGrp="1"/>
          </p:cNvSpPr>
          <p:nvPr>
            <p:ph type="ctrTitle"/>
          </p:nvPr>
        </p:nvSpPr>
        <p:spPr>
          <a:xfrm>
            <a:off x="260350" y="0"/>
            <a:ext cx="7772400" cy="781049"/>
          </a:xfrm>
        </p:spPr>
        <p:txBody>
          <a:bodyPr/>
          <a:lstStyle/>
          <a:p>
            <a:pPr algn="l"/>
            <a:r>
              <a:rPr lang="en-US" altLang="en-US" b="1" u="sng" cap="none" dirty="0"/>
              <a:t>Training Documentation</a:t>
            </a:r>
          </a:p>
        </p:txBody>
      </p:sp>
      <p:pic>
        <p:nvPicPr>
          <p:cNvPr id="4109" name="Picture 13" descr="C:\Users\sinkeyc\AppData\Local\Microsoft\Windows\Temporary Internet Files\Content.IE5\SBN2E0KL\team[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6610" y="260743"/>
            <a:ext cx="1839117" cy="1463282"/>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sinkeyc\AppData\Local\Microsoft\Windows\Temporary Internet Files\Content.IE5\DZP3ZA1D\webinar3[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745" y="2114549"/>
            <a:ext cx="1514475" cy="1416247"/>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C:\Users\sinkeyc\AppData\Local\Microsoft\Windows\Temporary Internet Files\Content.IE5\F6H8BO0Z\one-hundred-percent-459227_64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409497">
            <a:off x="5034641" y="2807720"/>
            <a:ext cx="1766884" cy="55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23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3826" y="161925"/>
            <a:ext cx="7885113" cy="673894"/>
          </a:xfrm>
        </p:spPr>
        <p:txBody>
          <a:bodyPr>
            <a:normAutofit/>
          </a:bodyPr>
          <a:lstStyle/>
          <a:p>
            <a:r>
              <a:rPr lang="en-US" altLang="en-US" sz="3200" b="1" u="sng" dirty="0">
                <a:latin typeface="+mj-lt"/>
              </a:rPr>
              <a:t>Example Training Log:</a:t>
            </a:r>
            <a:endParaRPr lang="en-US" sz="3200" dirty="0">
              <a:latin typeface="+mj-lt"/>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4" y="996556"/>
            <a:ext cx="7038975" cy="3861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Users\sinkeyc\AppData\Local\Microsoft\Windows\Temporary Internet Files\Content.IE5\0KHM54QD\ucenie-praca-e143168000733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008" y="81557"/>
            <a:ext cx="1580541" cy="834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18300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4775" y="-133350"/>
            <a:ext cx="8801100" cy="857250"/>
          </a:xfrm>
        </p:spPr>
        <p:txBody>
          <a:bodyPr/>
          <a:lstStyle/>
          <a:p>
            <a:pPr eaLnBrk="1" hangingPunct="1"/>
            <a:r>
              <a:rPr lang="en-US" altLang="en-US" sz="3200" b="1" u="sng" cap="none" dirty="0"/>
              <a:t>Screening/Enrollment Log</a:t>
            </a:r>
          </a:p>
        </p:txBody>
      </p:sp>
      <p:sp>
        <p:nvSpPr>
          <p:cNvPr id="3" name="Content Placeholder 2"/>
          <p:cNvSpPr>
            <a:spLocks noGrp="1"/>
          </p:cNvSpPr>
          <p:nvPr>
            <p:ph sz="quarter" idx="13"/>
          </p:nvPr>
        </p:nvSpPr>
        <p:spPr>
          <a:xfrm>
            <a:off x="142875" y="984069"/>
            <a:ext cx="8839200" cy="3739730"/>
          </a:xfrm>
          <a:prstGeom prst="rect">
            <a:avLst/>
          </a:prstGeom>
        </p:spPr>
        <p:txBody>
          <a:bodyPr>
            <a:noAutofit/>
          </a:bodyPr>
          <a:lstStyle/>
          <a:p>
            <a:pPr marL="347472" indent="-356616" eaLnBrk="1" hangingPunct="1">
              <a:lnSpc>
                <a:spcPct val="80000"/>
              </a:lnSpc>
              <a:buFont typeface="Wingdings" charset="2"/>
              <a:buChar char="q"/>
              <a:defRPr/>
            </a:pPr>
            <a:r>
              <a:rPr lang="en-US" sz="1800" dirty="0"/>
              <a:t>Used to document the consent and screening of all subjects and the outcome of each screening</a:t>
            </a:r>
          </a:p>
          <a:p>
            <a:pPr marL="347472" indent="-356616">
              <a:lnSpc>
                <a:spcPct val="80000"/>
              </a:lnSpc>
              <a:spcBef>
                <a:spcPts val="1200"/>
              </a:spcBef>
              <a:defRPr/>
            </a:pPr>
            <a:r>
              <a:rPr lang="en-US" sz="1800" dirty="0"/>
              <a:t>Contains subject’s assigned study code, date screened, eligibility for enrollment and/or reason for screen failure</a:t>
            </a:r>
            <a:endParaRPr lang="en-US" sz="1800" dirty="0">
              <a:solidFill>
                <a:srgbClr val="FF0000"/>
              </a:solidFill>
            </a:endParaRPr>
          </a:p>
          <a:p>
            <a:pPr marL="347472" indent="-356616" eaLnBrk="1" hangingPunct="1">
              <a:lnSpc>
                <a:spcPct val="80000"/>
              </a:lnSpc>
              <a:spcBef>
                <a:spcPts val="1200"/>
              </a:spcBef>
              <a:defRPr/>
            </a:pPr>
            <a:r>
              <a:rPr lang="en-US" sz="1800" b="1" u="sng" dirty="0"/>
              <a:t>NO</a:t>
            </a:r>
            <a:r>
              <a:rPr lang="en-US" sz="1800" b="1" dirty="0"/>
              <a:t> subject identifiers</a:t>
            </a:r>
          </a:p>
          <a:p>
            <a:pPr marL="747522" lvl="1" indent="-356616">
              <a:lnSpc>
                <a:spcPct val="80000"/>
              </a:lnSpc>
              <a:buFont typeface="Wingdings" panose="05000000000000000000" pitchFamily="2" charset="2"/>
              <a:buChar char="§"/>
              <a:defRPr/>
            </a:pPr>
            <a:r>
              <a:rPr lang="en-US" sz="1800" dirty="0"/>
              <a:t>Tracked separately using a </a:t>
            </a:r>
            <a:r>
              <a:rPr lang="en-US" sz="1800" b="1" dirty="0"/>
              <a:t>Code List</a:t>
            </a:r>
          </a:p>
          <a:p>
            <a:pPr marL="347472" indent="-356616" eaLnBrk="1" hangingPunct="1">
              <a:lnSpc>
                <a:spcPct val="80000"/>
              </a:lnSpc>
              <a:spcBef>
                <a:spcPts val="1200"/>
              </a:spcBef>
              <a:defRPr/>
            </a:pPr>
            <a:r>
              <a:rPr lang="en-US" sz="1800" dirty="0"/>
              <a:t>Follow site Screening and Enrollment Plan for enrolled subjects (as per IRB application)</a:t>
            </a:r>
          </a:p>
          <a:p>
            <a:pPr marL="347472" indent="-356616" eaLnBrk="1" hangingPunct="1">
              <a:lnSpc>
                <a:spcPct val="80000"/>
              </a:lnSpc>
              <a:spcBef>
                <a:spcPts val="1200"/>
              </a:spcBef>
              <a:defRPr/>
            </a:pPr>
            <a:r>
              <a:rPr lang="en-US" sz="1800" dirty="0"/>
              <a:t>May be paper or electronic    </a:t>
            </a:r>
          </a:p>
          <a:p>
            <a:pPr marL="347472" indent="-356616" eaLnBrk="1" hangingPunct="1">
              <a:lnSpc>
                <a:spcPct val="80000"/>
              </a:lnSpc>
              <a:buFont typeface="Wingdings" charset="2"/>
              <a:buChar char="q"/>
              <a:defRPr/>
            </a:pPr>
            <a:endParaRPr lang="en-US" sz="1800" dirty="0"/>
          </a:p>
          <a:p>
            <a:pPr marL="347472" indent="-356616" eaLnBrk="1" hangingPunct="1">
              <a:lnSpc>
                <a:spcPct val="80000"/>
              </a:lnSpc>
              <a:buFont typeface="Wingdings" charset="2"/>
              <a:buChar char="q"/>
              <a:defRPr/>
            </a:pPr>
            <a:endParaRPr lang="en-US" sz="1800" dirty="0"/>
          </a:p>
          <a:p>
            <a:pPr marL="0" indent="0" eaLnBrk="1" hangingPunct="1">
              <a:lnSpc>
                <a:spcPct val="80000"/>
              </a:lnSpc>
              <a:buNone/>
              <a:defRPr/>
            </a:pPr>
            <a:endParaRPr lang="en-US" sz="1800" dirty="0"/>
          </a:p>
          <a:p>
            <a:pPr marL="0" indent="0">
              <a:buNone/>
              <a:defRPr/>
            </a:pPr>
            <a:endParaRPr lang="en-US" dirty="0">
              <a:ea typeface="+mn-ea"/>
            </a:endParaRPr>
          </a:p>
          <a:p>
            <a:pPr marL="0" indent="0" eaLnBrk="1" hangingPunct="1">
              <a:buNone/>
              <a:defRPr/>
            </a:pPr>
            <a:endParaRPr lang="en-US" dirty="0">
              <a:ea typeface="+mn-ea"/>
            </a:endParaRPr>
          </a:p>
          <a:p>
            <a:pPr marL="0" indent="0" eaLnBrk="1" hangingPunct="1">
              <a:spcBef>
                <a:spcPts val="0"/>
              </a:spcBef>
              <a:buFontTx/>
              <a:buNone/>
              <a:defRPr/>
            </a:pPr>
            <a:r>
              <a:rPr lang="en-US" dirty="0">
                <a:ea typeface="+mn-ea"/>
              </a:rPr>
              <a:t>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971" y="3597640"/>
            <a:ext cx="3854904" cy="144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p:cNvSpPr>
            <a:spLocks noGrp="1"/>
          </p:cNvSpPr>
          <p:nvPr>
            <p:ph type="title"/>
          </p:nvPr>
        </p:nvSpPr>
        <p:spPr>
          <a:xfrm>
            <a:off x="236157" y="0"/>
            <a:ext cx="8458200" cy="857250"/>
          </a:xfrm>
        </p:spPr>
        <p:txBody>
          <a:bodyPr/>
          <a:lstStyle/>
          <a:p>
            <a:r>
              <a:rPr lang="en-US" sz="3200" b="1" u="sng" cap="none" dirty="0">
                <a:ea typeface="ＭＳ Ｐゴシック" charset="-128"/>
              </a:rPr>
              <a:t>Subject Identification Code List</a:t>
            </a:r>
            <a:endParaRPr lang="en-US" altLang="en-US" sz="3200" b="1" u="sng" cap="none" dirty="0"/>
          </a:p>
        </p:txBody>
      </p:sp>
      <p:sp>
        <p:nvSpPr>
          <p:cNvPr id="5" name="Content Placeholder 2"/>
          <p:cNvSpPr txBox="1">
            <a:spLocks/>
          </p:cNvSpPr>
          <p:nvPr/>
        </p:nvSpPr>
        <p:spPr bwMode="auto">
          <a:xfrm>
            <a:off x="330619" y="884803"/>
            <a:ext cx="8594305" cy="1778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23838" indent="-223838" algn="l" rtl="0" eaLnBrk="1" fontAlgn="base" hangingPunct="1">
              <a:spcBef>
                <a:spcPct val="60000"/>
              </a:spcBef>
              <a:spcAft>
                <a:spcPct val="0"/>
              </a:spcAft>
              <a:buClr>
                <a:srgbClr val="FFB000"/>
              </a:buClr>
              <a:buChar char="•"/>
              <a:defRPr sz="2400">
                <a:solidFill>
                  <a:schemeClr val="tx1"/>
                </a:solidFill>
                <a:latin typeface="+mn-lt"/>
                <a:ea typeface="+mn-ea"/>
                <a:cs typeface="+mn-cs"/>
              </a:defRPr>
            </a:lvl1pPr>
            <a:lvl2pPr marL="742950" indent="-285750" algn="l" rtl="0" eaLnBrk="1" fontAlgn="base" hangingPunct="1">
              <a:spcBef>
                <a:spcPct val="60000"/>
              </a:spcBef>
              <a:spcAft>
                <a:spcPct val="0"/>
              </a:spcAft>
              <a:buClr>
                <a:srgbClr val="FFB000"/>
              </a:buClr>
              <a:buChar char="–"/>
              <a:defRPr sz="2000">
                <a:solidFill>
                  <a:schemeClr val="tx1"/>
                </a:solidFill>
                <a:latin typeface="+mn-lt"/>
                <a:ea typeface="+mn-ea"/>
              </a:defRPr>
            </a:lvl2pPr>
            <a:lvl3pPr marL="1089025" indent="-174625" algn="l" rtl="0" eaLnBrk="1" fontAlgn="base" hangingPunct="1">
              <a:spcBef>
                <a:spcPct val="60000"/>
              </a:spcBef>
              <a:spcAft>
                <a:spcPct val="0"/>
              </a:spcAft>
              <a:buClr>
                <a:srgbClr val="FFB000"/>
              </a:buClr>
              <a:buChar char="•"/>
              <a:defRPr>
                <a:solidFill>
                  <a:schemeClr val="tx1"/>
                </a:solidFill>
                <a:latin typeface="+mn-lt"/>
                <a:ea typeface="+mn-ea"/>
              </a:defRPr>
            </a:lvl3pPr>
            <a:lvl4pPr marL="1600200" indent="-228600" algn="l" rtl="0" eaLnBrk="1" fontAlgn="base" hangingPunct="1">
              <a:spcBef>
                <a:spcPct val="60000"/>
              </a:spcBef>
              <a:spcAft>
                <a:spcPct val="0"/>
              </a:spcAft>
              <a:buClr>
                <a:srgbClr val="FFB000"/>
              </a:buClr>
              <a:buChar char="–"/>
              <a:defRPr sz="1600">
                <a:solidFill>
                  <a:schemeClr val="tx1"/>
                </a:solidFill>
                <a:latin typeface="+mn-lt"/>
                <a:ea typeface="+mn-ea"/>
              </a:defRPr>
            </a:lvl4pPr>
            <a:lvl5pPr marL="2057400" indent="-228600" algn="l" rtl="0" eaLnBrk="1" fontAlgn="base" hangingPunct="1">
              <a:spcBef>
                <a:spcPct val="60000"/>
              </a:spcBef>
              <a:spcAft>
                <a:spcPct val="0"/>
              </a:spcAft>
              <a:buClr>
                <a:srgbClr val="FFB000"/>
              </a:buClr>
              <a:buChar char="»"/>
              <a:defRPr sz="1600">
                <a:solidFill>
                  <a:schemeClr val="tx1"/>
                </a:solidFill>
                <a:latin typeface="+mn-lt"/>
                <a:ea typeface="+mn-ea"/>
              </a:defRPr>
            </a:lvl5pPr>
            <a:lvl6pPr marL="2514600" indent="-228600" algn="l" rtl="0" eaLnBrk="1" fontAlgn="base" hangingPunct="1">
              <a:spcBef>
                <a:spcPct val="60000"/>
              </a:spcBef>
              <a:spcAft>
                <a:spcPct val="0"/>
              </a:spcAft>
              <a:buClr>
                <a:srgbClr val="FFB000"/>
              </a:buClr>
              <a:buChar char="»"/>
              <a:defRPr sz="1600">
                <a:solidFill>
                  <a:schemeClr val="tx1"/>
                </a:solidFill>
                <a:latin typeface="+mn-lt"/>
                <a:ea typeface="+mn-ea"/>
              </a:defRPr>
            </a:lvl6pPr>
            <a:lvl7pPr marL="2971800" indent="-228600" algn="l" rtl="0" eaLnBrk="1" fontAlgn="base" hangingPunct="1">
              <a:spcBef>
                <a:spcPct val="60000"/>
              </a:spcBef>
              <a:spcAft>
                <a:spcPct val="0"/>
              </a:spcAft>
              <a:buClr>
                <a:srgbClr val="FFB000"/>
              </a:buClr>
              <a:buChar char="»"/>
              <a:defRPr sz="1600">
                <a:solidFill>
                  <a:schemeClr val="tx1"/>
                </a:solidFill>
                <a:latin typeface="+mn-lt"/>
                <a:ea typeface="+mn-ea"/>
              </a:defRPr>
            </a:lvl7pPr>
            <a:lvl8pPr marL="3429000" indent="-228600" algn="l" rtl="0" eaLnBrk="1" fontAlgn="base" hangingPunct="1">
              <a:spcBef>
                <a:spcPct val="60000"/>
              </a:spcBef>
              <a:spcAft>
                <a:spcPct val="0"/>
              </a:spcAft>
              <a:buClr>
                <a:srgbClr val="FFB000"/>
              </a:buClr>
              <a:buChar char="»"/>
              <a:defRPr sz="1600">
                <a:solidFill>
                  <a:schemeClr val="tx1"/>
                </a:solidFill>
                <a:latin typeface="+mn-lt"/>
                <a:ea typeface="+mn-ea"/>
              </a:defRPr>
            </a:lvl8pPr>
            <a:lvl9pPr marL="3886200" indent="-228600" algn="l" rtl="0" eaLnBrk="1" fontAlgn="base" hangingPunct="1">
              <a:spcBef>
                <a:spcPct val="60000"/>
              </a:spcBef>
              <a:spcAft>
                <a:spcPct val="0"/>
              </a:spcAft>
              <a:buClr>
                <a:srgbClr val="FFB000"/>
              </a:buClr>
              <a:buChar char="»"/>
              <a:defRPr sz="1600">
                <a:solidFill>
                  <a:schemeClr val="tx1"/>
                </a:solidFill>
                <a:latin typeface="+mn-lt"/>
                <a:ea typeface="+mn-ea"/>
              </a:defRPr>
            </a:lvl9pPr>
          </a:lstStyle>
          <a:p>
            <a:pPr marL="514350" indent="-514350">
              <a:spcBef>
                <a:spcPts val="1200"/>
              </a:spcBef>
              <a:spcAft>
                <a:spcPts val="1200"/>
              </a:spcAft>
              <a:buClrTx/>
              <a:buFont typeface="Wingdings" charset="2"/>
              <a:buChar char="q"/>
              <a:defRPr/>
            </a:pPr>
            <a:r>
              <a:rPr lang="en-US" sz="2000" b="1" kern="0" dirty="0"/>
              <a:t>Confidential List </a:t>
            </a:r>
            <a:r>
              <a:rPr lang="en-US" sz="2000" kern="0" dirty="0"/>
              <a:t>of trial subject names</a:t>
            </a:r>
          </a:p>
          <a:p>
            <a:pPr>
              <a:spcBef>
                <a:spcPts val="0"/>
              </a:spcBef>
              <a:spcAft>
                <a:spcPts val="0"/>
              </a:spcAft>
              <a:buClrTx/>
              <a:buFont typeface="Arial" panose="020B0604020202020204" pitchFamily="34" charset="0"/>
              <a:buChar char="•"/>
              <a:defRPr/>
            </a:pPr>
            <a:r>
              <a:rPr lang="en-US" sz="2000" kern="0" dirty="0"/>
              <a:t>Allows the Investigator/Institution to reveal identity of   </a:t>
            </a:r>
          </a:p>
          <a:p>
            <a:pPr marL="0" indent="0">
              <a:spcBef>
                <a:spcPts val="0"/>
              </a:spcBef>
              <a:spcAft>
                <a:spcPts val="0"/>
              </a:spcAft>
              <a:buClrTx/>
              <a:buNone/>
              <a:defRPr/>
            </a:pPr>
            <a:r>
              <a:rPr lang="en-US" sz="2000" kern="0" dirty="0"/>
              <a:t>   subject (ONLY)</a:t>
            </a:r>
          </a:p>
          <a:p>
            <a:pPr>
              <a:spcBef>
                <a:spcPts val="1200"/>
              </a:spcBef>
              <a:spcAft>
                <a:spcPts val="1200"/>
              </a:spcAft>
              <a:buClrTx/>
              <a:buFont typeface="Arial" panose="020B0604020202020204" pitchFamily="34" charset="0"/>
              <a:buChar char="•"/>
              <a:defRPr/>
            </a:pPr>
            <a:r>
              <a:rPr lang="en-US" sz="2000" b="1" i="1" u="sng" kern="0" dirty="0"/>
              <a:t>NEVER</a:t>
            </a:r>
            <a:r>
              <a:rPr lang="en-US" sz="2000" i="1" kern="0" dirty="0"/>
              <a:t> </a:t>
            </a:r>
            <a:r>
              <a:rPr lang="en-US" sz="2000" kern="0" dirty="0"/>
              <a:t>share with outside entities (e.g. Sponsor, CRO)</a:t>
            </a:r>
          </a:p>
          <a:p>
            <a:pPr marL="0" indent="0">
              <a:spcBef>
                <a:spcPts val="0"/>
              </a:spcBef>
              <a:spcAft>
                <a:spcPts val="0"/>
              </a:spcAft>
              <a:buClrTx/>
              <a:buNone/>
              <a:defRPr/>
            </a:pPr>
            <a:r>
              <a:rPr lang="en-US" kern="0" dirty="0"/>
              <a:t> </a:t>
            </a:r>
          </a:p>
        </p:txBody>
      </p:sp>
      <p:pic>
        <p:nvPicPr>
          <p:cNvPr id="2050" name="Picture 2" descr="C:\Users\sinkeyc\Desktop\SubjectIdentificationCodeList[1] [Compatibility Mode] - Microsoft Word_2018-05-04_15-57-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975" y="3075752"/>
            <a:ext cx="4172780" cy="195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7605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8600" y="0"/>
            <a:ext cx="8458200" cy="857250"/>
          </a:xfrm>
        </p:spPr>
        <p:txBody>
          <a:bodyPr/>
          <a:lstStyle/>
          <a:p>
            <a:pPr eaLnBrk="1" hangingPunct="1"/>
            <a:r>
              <a:rPr lang="en-US" altLang="en-US" sz="3200" b="1" u="sng" cap="none" dirty="0"/>
              <a:t>Subject Visit Tracking Log</a:t>
            </a:r>
          </a:p>
        </p:txBody>
      </p:sp>
      <p:sp>
        <p:nvSpPr>
          <p:cNvPr id="3" name="Content Placeholder 2"/>
          <p:cNvSpPr>
            <a:spLocks noGrp="1"/>
          </p:cNvSpPr>
          <p:nvPr>
            <p:ph sz="quarter" idx="13"/>
          </p:nvPr>
        </p:nvSpPr>
        <p:spPr>
          <a:xfrm>
            <a:off x="265634" y="885531"/>
            <a:ext cx="8516415" cy="2441737"/>
          </a:xfrm>
          <a:prstGeom prst="rect">
            <a:avLst/>
          </a:prstGeom>
        </p:spPr>
        <p:txBody>
          <a:bodyPr>
            <a:noAutofit/>
          </a:bodyPr>
          <a:lstStyle/>
          <a:p>
            <a:pPr eaLnBrk="1" hangingPunct="1">
              <a:spcBef>
                <a:spcPts val="0"/>
              </a:spcBef>
              <a:buFont typeface="Wingdings" charset="2"/>
              <a:buChar char="q"/>
              <a:defRPr/>
            </a:pPr>
            <a:r>
              <a:rPr lang="en-US" sz="2000" dirty="0"/>
              <a:t>  Log of enrolled </a:t>
            </a:r>
            <a:r>
              <a:rPr lang="en-US" sz="2000" b="1" dirty="0"/>
              <a:t>s</a:t>
            </a:r>
            <a:r>
              <a:rPr lang="en-US" sz="2000" dirty="0"/>
              <a:t>ubject visits</a:t>
            </a:r>
          </a:p>
          <a:p>
            <a:pPr>
              <a:spcBef>
                <a:spcPts val="0"/>
              </a:spcBef>
              <a:defRPr/>
            </a:pPr>
            <a:r>
              <a:rPr lang="en-US" sz="2000" dirty="0"/>
              <a:t>Used to track scheduled visits as per protocol (e.g. within visit windows)</a:t>
            </a:r>
          </a:p>
          <a:p>
            <a:pPr eaLnBrk="1" hangingPunct="1">
              <a:spcBef>
                <a:spcPts val="0"/>
              </a:spcBef>
              <a:defRPr/>
            </a:pPr>
            <a:r>
              <a:rPr lang="en-US" sz="2000" dirty="0"/>
              <a:t>Reasons for </a:t>
            </a:r>
            <a:r>
              <a:rPr lang="en-US" sz="2000" b="1" dirty="0"/>
              <a:t>Early Termination (ET)</a:t>
            </a:r>
          </a:p>
          <a:p>
            <a:pPr eaLnBrk="1" hangingPunct="1">
              <a:spcBef>
                <a:spcPts val="0"/>
              </a:spcBef>
              <a:defRPr/>
            </a:pPr>
            <a:endParaRPr lang="en-US" sz="2000" b="1" dirty="0"/>
          </a:p>
          <a:p>
            <a:pPr eaLnBrk="1" hangingPunct="1">
              <a:spcBef>
                <a:spcPts val="0"/>
              </a:spcBef>
              <a:defRPr/>
            </a:pPr>
            <a:r>
              <a:rPr lang="en-US" sz="2000" b="1" dirty="0"/>
              <a:t>Electronic Visit Log: </a:t>
            </a:r>
            <a:r>
              <a:rPr lang="en-US" sz="2000" dirty="0"/>
              <a:t>visit compliance with protocol-specific appointments/or procedure visit </a:t>
            </a:r>
          </a:p>
          <a:p>
            <a:pPr marL="0" indent="0">
              <a:spcBef>
                <a:spcPts val="0"/>
              </a:spcBef>
              <a:spcAft>
                <a:spcPts val="0"/>
              </a:spcAft>
              <a:buNone/>
              <a:defRPr/>
            </a:pPr>
            <a:r>
              <a:rPr lang="en-US" sz="2000" dirty="0"/>
              <a:t>       </a:t>
            </a:r>
          </a:p>
          <a:p>
            <a:pPr marL="0" indent="0">
              <a:spcBef>
                <a:spcPts val="0"/>
              </a:spcBef>
              <a:spcAft>
                <a:spcPts val="0"/>
              </a:spcAft>
              <a:buNone/>
              <a:defRPr/>
            </a:pPr>
            <a:r>
              <a:rPr lang="en-US" sz="2000" dirty="0"/>
              <a:t>          		Example:</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4513" y="3499666"/>
            <a:ext cx="3670118" cy="1548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4284617" y="4596352"/>
            <a:ext cx="1821986" cy="4518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itle 1"/>
          <p:cNvSpPr>
            <a:spLocks noGrp="1"/>
          </p:cNvSpPr>
          <p:nvPr>
            <p:ph type="title"/>
          </p:nvPr>
        </p:nvSpPr>
        <p:spPr>
          <a:xfrm>
            <a:off x="236157" y="-1"/>
            <a:ext cx="8458200" cy="1057523"/>
          </a:xfrm>
        </p:spPr>
        <p:txBody>
          <a:bodyPr/>
          <a:lstStyle/>
          <a:p>
            <a:r>
              <a:rPr lang="en-US" altLang="en-US" sz="2800" b="1" u="sng" cap="none" dirty="0">
                <a:ea typeface="ＭＳ Ｐゴシック" charset="-128"/>
              </a:rPr>
              <a:t>Investigational Product (IP) Accountability Records </a:t>
            </a:r>
            <a:endParaRPr lang="en-US" altLang="en-US" sz="2800" b="1" u="sng" cap="none" dirty="0"/>
          </a:p>
        </p:txBody>
      </p:sp>
      <p:sp>
        <p:nvSpPr>
          <p:cNvPr id="5" name="Content Placeholder 2"/>
          <p:cNvSpPr txBox="1">
            <a:spLocks/>
          </p:cNvSpPr>
          <p:nvPr/>
        </p:nvSpPr>
        <p:spPr bwMode="auto">
          <a:xfrm>
            <a:off x="330619" y="1176788"/>
            <a:ext cx="8594305" cy="380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23838" indent="-223838" algn="l" rtl="0" eaLnBrk="1" fontAlgn="base" hangingPunct="1">
              <a:spcBef>
                <a:spcPct val="60000"/>
              </a:spcBef>
              <a:spcAft>
                <a:spcPct val="0"/>
              </a:spcAft>
              <a:buClr>
                <a:srgbClr val="FFB000"/>
              </a:buClr>
              <a:buChar char="•"/>
              <a:defRPr sz="2400">
                <a:solidFill>
                  <a:schemeClr val="tx1"/>
                </a:solidFill>
                <a:latin typeface="+mn-lt"/>
                <a:ea typeface="+mn-ea"/>
                <a:cs typeface="+mn-cs"/>
              </a:defRPr>
            </a:lvl1pPr>
            <a:lvl2pPr marL="742950" indent="-285750" algn="l" rtl="0" eaLnBrk="1" fontAlgn="base" hangingPunct="1">
              <a:spcBef>
                <a:spcPct val="60000"/>
              </a:spcBef>
              <a:spcAft>
                <a:spcPct val="0"/>
              </a:spcAft>
              <a:buClr>
                <a:srgbClr val="FFB000"/>
              </a:buClr>
              <a:buChar char="–"/>
              <a:defRPr sz="2000">
                <a:solidFill>
                  <a:schemeClr val="tx1"/>
                </a:solidFill>
                <a:latin typeface="+mn-lt"/>
                <a:ea typeface="+mn-ea"/>
              </a:defRPr>
            </a:lvl2pPr>
            <a:lvl3pPr marL="1089025" indent="-174625" algn="l" rtl="0" eaLnBrk="1" fontAlgn="base" hangingPunct="1">
              <a:spcBef>
                <a:spcPct val="60000"/>
              </a:spcBef>
              <a:spcAft>
                <a:spcPct val="0"/>
              </a:spcAft>
              <a:buClr>
                <a:srgbClr val="FFB000"/>
              </a:buClr>
              <a:buChar char="•"/>
              <a:defRPr>
                <a:solidFill>
                  <a:schemeClr val="tx1"/>
                </a:solidFill>
                <a:latin typeface="+mn-lt"/>
                <a:ea typeface="+mn-ea"/>
              </a:defRPr>
            </a:lvl3pPr>
            <a:lvl4pPr marL="1600200" indent="-228600" algn="l" rtl="0" eaLnBrk="1" fontAlgn="base" hangingPunct="1">
              <a:spcBef>
                <a:spcPct val="60000"/>
              </a:spcBef>
              <a:spcAft>
                <a:spcPct val="0"/>
              </a:spcAft>
              <a:buClr>
                <a:srgbClr val="FFB000"/>
              </a:buClr>
              <a:buChar char="–"/>
              <a:defRPr sz="1600">
                <a:solidFill>
                  <a:schemeClr val="tx1"/>
                </a:solidFill>
                <a:latin typeface="+mn-lt"/>
                <a:ea typeface="+mn-ea"/>
              </a:defRPr>
            </a:lvl4pPr>
            <a:lvl5pPr marL="2057400" indent="-228600" algn="l" rtl="0" eaLnBrk="1" fontAlgn="base" hangingPunct="1">
              <a:spcBef>
                <a:spcPct val="60000"/>
              </a:spcBef>
              <a:spcAft>
                <a:spcPct val="0"/>
              </a:spcAft>
              <a:buClr>
                <a:srgbClr val="FFB000"/>
              </a:buClr>
              <a:buChar char="»"/>
              <a:defRPr sz="1600">
                <a:solidFill>
                  <a:schemeClr val="tx1"/>
                </a:solidFill>
                <a:latin typeface="+mn-lt"/>
                <a:ea typeface="+mn-ea"/>
              </a:defRPr>
            </a:lvl5pPr>
            <a:lvl6pPr marL="2514600" indent="-228600" algn="l" rtl="0" eaLnBrk="1" fontAlgn="base" hangingPunct="1">
              <a:spcBef>
                <a:spcPct val="60000"/>
              </a:spcBef>
              <a:spcAft>
                <a:spcPct val="0"/>
              </a:spcAft>
              <a:buClr>
                <a:srgbClr val="FFB000"/>
              </a:buClr>
              <a:buChar char="»"/>
              <a:defRPr sz="1600">
                <a:solidFill>
                  <a:schemeClr val="tx1"/>
                </a:solidFill>
                <a:latin typeface="+mn-lt"/>
                <a:ea typeface="+mn-ea"/>
              </a:defRPr>
            </a:lvl6pPr>
            <a:lvl7pPr marL="2971800" indent="-228600" algn="l" rtl="0" eaLnBrk="1" fontAlgn="base" hangingPunct="1">
              <a:spcBef>
                <a:spcPct val="60000"/>
              </a:spcBef>
              <a:spcAft>
                <a:spcPct val="0"/>
              </a:spcAft>
              <a:buClr>
                <a:srgbClr val="FFB000"/>
              </a:buClr>
              <a:buChar char="»"/>
              <a:defRPr sz="1600">
                <a:solidFill>
                  <a:schemeClr val="tx1"/>
                </a:solidFill>
                <a:latin typeface="+mn-lt"/>
                <a:ea typeface="+mn-ea"/>
              </a:defRPr>
            </a:lvl7pPr>
            <a:lvl8pPr marL="3429000" indent="-228600" algn="l" rtl="0" eaLnBrk="1" fontAlgn="base" hangingPunct="1">
              <a:spcBef>
                <a:spcPct val="60000"/>
              </a:spcBef>
              <a:spcAft>
                <a:spcPct val="0"/>
              </a:spcAft>
              <a:buClr>
                <a:srgbClr val="FFB000"/>
              </a:buClr>
              <a:buChar char="»"/>
              <a:defRPr sz="1600">
                <a:solidFill>
                  <a:schemeClr val="tx1"/>
                </a:solidFill>
                <a:latin typeface="+mn-lt"/>
                <a:ea typeface="+mn-ea"/>
              </a:defRPr>
            </a:lvl8pPr>
            <a:lvl9pPr marL="3886200" indent="-228600" algn="l" rtl="0" eaLnBrk="1" fontAlgn="base" hangingPunct="1">
              <a:spcBef>
                <a:spcPct val="60000"/>
              </a:spcBef>
              <a:spcAft>
                <a:spcPct val="0"/>
              </a:spcAft>
              <a:buClr>
                <a:srgbClr val="FFB000"/>
              </a:buClr>
              <a:buChar char="»"/>
              <a:defRPr sz="1600">
                <a:solidFill>
                  <a:schemeClr val="tx1"/>
                </a:solidFill>
                <a:latin typeface="+mn-lt"/>
                <a:ea typeface="+mn-ea"/>
              </a:defRPr>
            </a:lvl9pPr>
          </a:lstStyle>
          <a:p>
            <a:pPr>
              <a:spcBef>
                <a:spcPts val="0"/>
              </a:spcBef>
              <a:buClrTx/>
              <a:buFont typeface="Arial" panose="020B0604020202020204" pitchFamily="34" charset="0"/>
              <a:buChar char="•"/>
            </a:pPr>
            <a:r>
              <a:rPr lang="en-US" sz="2000" kern="0" dirty="0"/>
              <a:t>Documentation of IP delivery to the site, inventory at the site, use by each subject, return to site, return to sponsor or destruction </a:t>
            </a:r>
            <a:endParaRPr lang="en-US" sz="2000" dirty="0"/>
          </a:p>
          <a:p>
            <a:pPr marL="862012" lvl="1" indent="-342900">
              <a:spcBef>
                <a:spcPts val="0"/>
              </a:spcBef>
              <a:buClrTx/>
              <a:buFont typeface="Wingdings" charset="2"/>
              <a:buChar char="q"/>
            </a:pPr>
            <a:r>
              <a:rPr lang="en-US" sz="1800" i="1" dirty="0"/>
              <a:t>Shipment Records</a:t>
            </a:r>
          </a:p>
          <a:p>
            <a:pPr marL="862012" lvl="1" indent="-342900">
              <a:spcBef>
                <a:spcPts val="0"/>
              </a:spcBef>
              <a:buClrTx/>
              <a:buFont typeface="Wingdings" charset="2"/>
              <a:buChar char="q"/>
            </a:pPr>
            <a:r>
              <a:rPr lang="en-US" sz="1800" i="1" dirty="0"/>
              <a:t>Receipt documentation</a:t>
            </a:r>
          </a:p>
          <a:p>
            <a:pPr marL="862012" lvl="1" indent="-342900">
              <a:spcBef>
                <a:spcPts val="0"/>
              </a:spcBef>
              <a:buClrTx/>
              <a:buFont typeface="Wingdings" charset="2"/>
              <a:buChar char="q"/>
            </a:pPr>
            <a:r>
              <a:rPr lang="en-US" sz="1800" i="1" dirty="0"/>
              <a:t>Stock (inventory) Record</a:t>
            </a:r>
          </a:p>
          <a:p>
            <a:pPr marL="862012" lvl="1" indent="-342900">
              <a:spcBef>
                <a:spcPts val="0"/>
              </a:spcBef>
              <a:buClrTx/>
              <a:buFont typeface="Wingdings" charset="2"/>
              <a:buChar char="q"/>
            </a:pPr>
            <a:r>
              <a:rPr lang="en-US" sz="1800" i="1" dirty="0"/>
              <a:t>Subject Dispense Record</a:t>
            </a:r>
          </a:p>
          <a:p>
            <a:pPr marL="862012" lvl="1" indent="-342900">
              <a:spcBef>
                <a:spcPts val="0"/>
              </a:spcBef>
              <a:buClrTx/>
              <a:buFont typeface="Wingdings" charset="2"/>
              <a:buChar char="q"/>
            </a:pPr>
            <a:r>
              <a:rPr lang="en-US" sz="1800" i="1" dirty="0"/>
              <a:t>Temperature logs</a:t>
            </a:r>
          </a:p>
          <a:p>
            <a:pPr marL="342900" indent="-342900">
              <a:spcBef>
                <a:spcPts val="0"/>
              </a:spcBef>
              <a:spcAft>
                <a:spcPts val="0"/>
              </a:spcAft>
              <a:buFont typeface="Wingdings" charset="2"/>
              <a:buChar char="q"/>
            </a:pPr>
            <a:endParaRPr lang="en-US" sz="2000" b="1" dirty="0"/>
          </a:p>
          <a:p>
            <a:pPr>
              <a:spcBef>
                <a:spcPts val="0"/>
              </a:spcBef>
              <a:spcAft>
                <a:spcPts val="0"/>
              </a:spcAft>
              <a:buClrTx/>
              <a:buFont typeface="Arial" panose="020B0604020202020204" pitchFamily="34" charset="0"/>
              <a:buChar char="•"/>
            </a:pPr>
            <a:r>
              <a:rPr lang="en-US" sz="2000" b="1" dirty="0"/>
              <a:t>Investigational Drug Services </a:t>
            </a:r>
            <a:r>
              <a:rPr lang="en-US" sz="2000" dirty="0"/>
              <a:t>(IDS) maintain </a:t>
            </a:r>
          </a:p>
          <a:p>
            <a:pPr marL="230188" indent="0">
              <a:spcBef>
                <a:spcPts val="0"/>
              </a:spcBef>
              <a:spcAft>
                <a:spcPts val="0"/>
              </a:spcAft>
              <a:buClrTx/>
              <a:buNone/>
            </a:pPr>
            <a:r>
              <a:rPr lang="en-US" sz="2000" dirty="0"/>
              <a:t>records (e.g. study product is blinded to the research </a:t>
            </a:r>
          </a:p>
          <a:p>
            <a:pPr marL="230188" indent="0">
              <a:spcBef>
                <a:spcPts val="0"/>
              </a:spcBef>
              <a:spcAft>
                <a:spcPts val="0"/>
              </a:spcAft>
              <a:buClrTx/>
              <a:buNone/>
            </a:pPr>
            <a:r>
              <a:rPr lang="en-US" sz="2000" dirty="0"/>
              <a:t>team)  </a:t>
            </a:r>
          </a:p>
          <a:p>
            <a:pPr>
              <a:buClrTx/>
              <a:buFont typeface="Wingdings" panose="05000000000000000000" pitchFamily="2" charset="2"/>
              <a:buChar char="q"/>
            </a:pPr>
            <a:r>
              <a:rPr lang="en-US" sz="2000" dirty="0"/>
              <a:t> Document</a:t>
            </a:r>
            <a:r>
              <a:rPr lang="en-US" sz="2000" b="1" dirty="0"/>
              <a:t> </a:t>
            </a:r>
            <a:r>
              <a:rPr lang="en-US" sz="2000" dirty="0"/>
              <a:t>location of records (e.g. Note-To-File in Reg Binder)</a:t>
            </a:r>
          </a:p>
          <a:p>
            <a:pPr marL="0" indent="0">
              <a:spcBef>
                <a:spcPts val="0"/>
              </a:spcBef>
              <a:spcAft>
                <a:spcPts val="0"/>
              </a:spcAft>
              <a:buClrTx/>
              <a:buNone/>
              <a:defRPr/>
            </a:pPr>
            <a:endParaRPr lang="en-US" kern="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349" y="1915012"/>
            <a:ext cx="2041008" cy="260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03185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Subtitle 2"/>
          <p:cNvSpPr>
            <a:spLocks noGrp="1"/>
          </p:cNvSpPr>
          <p:nvPr>
            <p:ph type="subTitle" idx="1"/>
          </p:nvPr>
        </p:nvSpPr>
        <p:spPr>
          <a:xfrm>
            <a:off x="99341" y="782560"/>
            <a:ext cx="8921082" cy="1729060"/>
          </a:xfrm>
        </p:spPr>
        <p:txBody>
          <a:bodyPr>
            <a:noAutofit/>
          </a:bodyPr>
          <a:lstStyle/>
          <a:p>
            <a:pPr marL="342900" indent="-342900" algn="l" eaLnBrk="1" hangingPunct="1">
              <a:spcBef>
                <a:spcPct val="0"/>
              </a:spcBef>
              <a:spcAft>
                <a:spcPts val="0"/>
              </a:spcAft>
              <a:buFont typeface="Wingdings" pitchFamily="2" charset="2"/>
              <a:buChar char="q"/>
            </a:pPr>
            <a:r>
              <a:rPr lang="en-US" altLang="en-US" sz="2000" dirty="0"/>
              <a:t> Lab reference ranges</a:t>
            </a:r>
          </a:p>
          <a:p>
            <a:pPr marL="342900" indent="-342900" algn="l" eaLnBrk="1" hangingPunct="1">
              <a:spcBef>
                <a:spcPct val="0"/>
              </a:spcBef>
              <a:spcAft>
                <a:spcPts val="0"/>
              </a:spcAft>
              <a:buFont typeface="Wingdings" pitchFamily="2" charset="2"/>
              <a:buChar char="q"/>
            </a:pPr>
            <a:r>
              <a:rPr lang="en-US" altLang="en-US" sz="2000" dirty="0"/>
              <a:t> Copy of lab certificates/accreditations (CAP, CLIA)</a:t>
            </a:r>
          </a:p>
          <a:p>
            <a:pPr marL="400050" indent="-400050" algn="l">
              <a:spcBef>
                <a:spcPct val="0"/>
              </a:spcBef>
              <a:spcAft>
                <a:spcPts val="0"/>
              </a:spcAft>
              <a:buFont typeface="Wingdings" pitchFamily="2" charset="2"/>
              <a:buChar char="q"/>
            </a:pPr>
            <a:r>
              <a:rPr lang="en-US" altLang="en-US" sz="2000" dirty="0"/>
              <a:t>PI determination of </a:t>
            </a:r>
            <a:r>
              <a:rPr lang="en-US" altLang="en-US" sz="1800" i="1" dirty="0"/>
              <a:t>clinical significance </a:t>
            </a:r>
            <a:r>
              <a:rPr lang="en-US" altLang="en-US" sz="1800" dirty="0"/>
              <a:t>for all lab reports along with PI signature/date</a:t>
            </a:r>
          </a:p>
          <a:p>
            <a:pPr marL="800100" lvl="1" indent="-342900" algn="l">
              <a:spcBef>
                <a:spcPct val="0"/>
              </a:spcBef>
              <a:spcAft>
                <a:spcPts val="0"/>
              </a:spcAft>
              <a:buFont typeface="Wingdings" pitchFamily="2" charset="2"/>
              <a:buChar char="q"/>
            </a:pPr>
            <a:r>
              <a:rPr lang="en-US" altLang="en-US" sz="1800" i="1" dirty="0"/>
              <a:t> </a:t>
            </a:r>
            <a:r>
              <a:rPr lang="en-US" altLang="en-US" sz="1800" i="1" dirty="0">
                <a:solidFill>
                  <a:schemeClr val="tx1"/>
                </a:solidFill>
              </a:rPr>
              <a:t>i.e., clinically significant, nonsignificant, or abnormal</a:t>
            </a:r>
            <a:endParaRPr lang="en-US" altLang="en-US" sz="1800" dirty="0">
              <a:solidFill>
                <a:schemeClr val="tx1"/>
              </a:solidFill>
            </a:endParaRPr>
          </a:p>
          <a:p>
            <a:pPr algn="l">
              <a:spcBef>
                <a:spcPct val="0"/>
              </a:spcBef>
              <a:spcAft>
                <a:spcPts val="0"/>
              </a:spcAft>
            </a:pPr>
            <a:endParaRPr lang="en-US" altLang="en-US" sz="2000" dirty="0"/>
          </a:p>
        </p:txBody>
      </p:sp>
      <p:sp>
        <p:nvSpPr>
          <p:cNvPr id="4" name="TextBox 3"/>
          <p:cNvSpPr txBox="1"/>
          <p:nvPr/>
        </p:nvSpPr>
        <p:spPr>
          <a:xfrm>
            <a:off x="99341" y="2629907"/>
            <a:ext cx="7239000" cy="523220"/>
          </a:xfrm>
          <a:prstGeom prst="rect">
            <a:avLst/>
          </a:prstGeom>
          <a:noFill/>
        </p:spPr>
        <p:txBody>
          <a:bodyPr>
            <a:spAutoFit/>
          </a:bodyPr>
          <a:lstStyle/>
          <a:p>
            <a:pPr eaLnBrk="0" hangingPunct="0">
              <a:defRPr/>
            </a:pPr>
            <a:r>
              <a:rPr lang="en-US" sz="2800" b="1" u="sng" dirty="0">
                <a:latin typeface="+mj-lt"/>
                <a:ea typeface="ＭＳ Ｐゴシック" charset="-128"/>
              </a:rPr>
              <a:t>Lab Specimen Tracking Log</a:t>
            </a:r>
          </a:p>
        </p:txBody>
      </p:sp>
      <p:sp>
        <p:nvSpPr>
          <p:cNvPr id="38917" name="TextBox 4"/>
          <p:cNvSpPr txBox="1">
            <a:spLocks noChangeArrowheads="1"/>
          </p:cNvSpPr>
          <p:nvPr/>
        </p:nvSpPr>
        <p:spPr bwMode="auto">
          <a:xfrm>
            <a:off x="194591" y="3434357"/>
            <a:ext cx="503463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 typeface="Wingdings" pitchFamily="2" charset="2"/>
              <a:buChar char="q"/>
            </a:pPr>
            <a:r>
              <a:rPr lang="en-US" altLang="en-US" sz="2000" dirty="0">
                <a:latin typeface="+mn-lt"/>
              </a:rPr>
              <a:t>Specimen tracking log</a:t>
            </a:r>
          </a:p>
          <a:p>
            <a:pPr>
              <a:spcBef>
                <a:spcPct val="0"/>
              </a:spcBef>
              <a:buClrTx/>
              <a:buFont typeface="Wingdings" pitchFamily="2" charset="2"/>
              <a:buChar char="q"/>
            </a:pPr>
            <a:r>
              <a:rPr lang="en-US" altLang="en-US" sz="2000" dirty="0">
                <a:latin typeface="+mn-lt"/>
              </a:rPr>
              <a:t>Shipping documentation</a:t>
            </a:r>
          </a:p>
          <a:p>
            <a:pPr>
              <a:spcBef>
                <a:spcPct val="0"/>
              </a:spcBef>
              <a:buClrTx/>
              <a:buFont typeface="Wingdings" pitchFamily="2" charset="2"/>
              <a:buChar char="q"/>
            </a:pPr>
            <a:r>
              <a:rPr lang="en-US" altLang="en-US" sz="2000" dirty="0">
                <a:latin typeface="+mn-lt"/>
              </a:rPr>
              <a:t>Storage temperature logs</a:t>
            </a:r>
          </a:p>
          <a:p>
            <a:pPr>
              <a:spcBef>
                <a:spcPct val="0"/>
              </a:spcBef>
              <a:buClrTx/>
              <a:buFont typeface="Wingdings" pitchFamily="2" charset="2"/>
              <a:buChar char="q"/>
            </a:pPr>
            <a:r>
              <a:rPr lang="en-US" altLang="en-US" sz="2000" dirty="0">
                <a:latin typeface="+mn-lt"/>
              </a:rPr>
              <a:t>Freezer inspection reports</a:t>
            </a:r>
          </a:p>
        </p:txBody>
      </p:sp>
      <p:sp>
        <p:nvSpPr>
          <p:cNvPr id="2" name="Rectangle 1"/>
          <p:cNvSpPr/>
          <p:nvPr/>
        </p:nvSpPr>
        <p:spPr>
          <a:xfrm>
            <a:off x="99341" y="139176"/>
            <a:ext cx="8444583" cy="1015663"/>
          </a:xfrm>
          <a:prstGeom prst="rect">
            <a:avLst/>
          </a:prstGeom>
        </p:spPr>
        <p:txBody>
          <a:bodyPr wrap="square">
            <a:spAutoFit/>
          </a:bodyPr>
          <a:lstStyle/>
          <a:p>
            <a:r>
              <a:rPr lang="en-US" sz="2800" b="1" u="sng" dirty="0">
                <a:latin typeface="+mj-lt"/>
              </a:rPr>
              <a:t>Clinical Laboratory Documentation</a:t>
            </a:r>
            <a:r>
              <a:rPr lang="en-US" sz="3200" b="1" dirty="0">
                <a:latin typeface="+mj-lt"/>
              </a:rPr>
              <a:t/>
            </a:r>
            <a:br>
              <a:rPr lang="en-US" sz="3200" b="1" dirty="0">
                <a:latin typeface="+mj-lt"/>
              </a:rPr>
            </a:br>
            <a:endParaRPr lang="en-US" sz="3200" b="1" dirty="0">
              <a:latin typeface="+mj-lt"/>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0982">
            <a:off x="6603422" y="2412759"/>
            <a:ext cx="2286000" cy="176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descr="Screen Shot 2016-11-06 at 1.48.55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1043" y="3214682"/>
            <a:ext cx="3841173" cy="1847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H="1" flipV="1">
            <a:off x="6249236" y="3373039"/>
            <a:ext cx="848953" cy="3405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217056" y="2623792"/>
            <a:ext cx="655160" cy="17026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9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8917">
                                            <p:txEl>
                                              <p:pRg st="1" end="1"/>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8917">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8917">
                                            <p:txEl>
                                              <p:pRg st="3" end="3"/>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24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rot="20925734">
            <a:off x="6517463" y="3261893"/>
            <a:ext cx="2470897" cy="1785455"/>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Rounded MT Bold" panose="020F0704030504030204" pitchFamily="34" charset="0"/>
              </a:rPr>
              <a:t>GCP</a:t>
            </a:r>
          </a:p>
          <a:p>
            <a:pPr algn="ctr"/>
            <a:r>
              <a:rPr lang="en-US" sz="1000" b="1" i="1" dirty="0">
                <a:solidFill>
                  <a:srgbClr val="00B050"/>
                </a:solidFill>
              </a:rPr>
              <a:t>Good Clinical Practice</a:t>
            </a:r>
          </a:p>
        </p:txBody>
      </p:sp>
      <p:sp>
        <p:nvSpPr>
          <p:cNvPr id="4" name="Cloud 3"/>
          <p:cNvSpPr/>
          <p:nvPr/>
        </p:nvSpPr>
        <p:spPr>
          <a:xfrm rot="700191">
            <a:off x="6083493" y="291093"/>
            <a:ext cx="2893273" cy="1666034"/>
          </a:xfrm>
          <a:prstGeom prst="cloud">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Rounded MT Bold" panose="020F0704030504030204" pitchFamily="34" charset="0"/>
              </a:rPr>
              <a:t>CFR</a:t>
            </a:r>
          </a:p>
          <a:p>
            <a:pPr algn="ctr"/>
            <a:r>
              <a:rPr lang="en-US" sz="1000" b="1" i="1" dirty="0">
                <a:solidFill>
                  <a:schemeClr val="tx1"/>
                </a:solidFill>
              </a:rPr>
              <a:t>Federal Code of Regulation</a:t>
            </a:r>
          </a:p>
        </p:txBody>
      </p:sp>
      <p:sp>
        <p:nvSpPr>
          <p:cNvPr id="5" name="Cloud 4"/>
          <p:cNvSpPr/>
          <p:nvPr/>
        </p:nvSpPr>
        <p:spPr>
          <a:xfrm>
            <a:off x="2448266" y="1361416"/>
            <a:ext cx="2784147" cy="1641246"/>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1D13DD"/>
                </a:solidFill>
                <a:latin typeface="Arial Rounded MT Bold" panose="020F0704030504030204" pitchFamily="34" charset="0"/>
              </a:rPr>
              <a:t>OHRP</a:t>
            </a:r>
          </a:p>
          <a:p>
            <a:pPr algn="ctr"/>
            <a:r>
              <a:rPr lang="en-US" sz="1000" b="1" i="1" dirty="0">
                <a:solidFill>
                  <a:srgbClr val="1D13DD"/>
                </a:solidFill>
                <a:latin typeface="Arial Rounded MT Bold" panose="020F0704030504030204" pitchFamily="34" charset="0"/>
              </a:rPr>
              <a:t>Office for Human Research Protection</a:t>
            </a:r>
          </a:p>
        </p:txBody>
      </p:sp>
      <p:sp>
        <p:nvSpPr>
          <p:cNvPr id="6" name="Cloud 5"/>
          <p:cNvSpPr/>
          <p:nvPr/>
        </p:nvSpPr>
        <p:spPr>
          <a:xfrm rot="276630">
            <a:off x="5287903" y="1669274"/>
            <a:ext cx="2760842" cy="1720334"/>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Arial Rounded MT Bold" panose="020F0704030504030204" pitchFamily="34" charset="0"/>
              </a:rPr>
              <a:t>HHS</a:t>
            </a:r>
          </a:p>
          <a:p>
            <a:pPr algn="ctr"/>
            <a:r>
              <a:rPr lang="en-US" sz="1000" b="1" i="1" dirty="0">
                <a:solidFill>
                  <a:schemeClr val="tx1"/>
                </a:solidFill>
              </a:rPr>
              <a:t>U.S. Department of Health &amp; Human Services </a:t>
            </a:r>
          </a:p>
        </p:txBody>
      </p:sp>
      <p:sp>
        <p:nvSpPr>
          <p:cNvPr id="3" name="Cloud 2"/>
          <p:cNvSpPr/>
          <p:nvPr/>
        </p:nvSpPr>
        <p:spPr>
          <a:xfrm rot="1056806">
            <a:off x="3328663" y="3272071"/>
            <a:ext cx="3010627" cy="1420796"/>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50"/>
                </a:solidFill>
                <a:latin typeface="Arial Rounded MT Bold" panose="020F0704030504030204" pitchFamily="34" charset="0"/>
              </a:rPr>
              <a:t>FDA</a:t>
            </a:r>
          </a:p>
          <a:p>
            <a:pPr algn="ctr"/>
            <a:r>
              <a:rPr lang="en-US" sz="1000" b="1" i="1" dirty="0">
                <a:solidFill>
                  <a:srgbClr val="00B050"/>
                </a:solidFill>
              </a:rPr>
              <a:t>Food &amp; Drug Administration</a:t>
            </a:r>
          </a:p>
        </p:txBody>
      </p:sp>
      <p:sp>
        <p:nvSpPr>
          <p:cNvPr id="9" name="Cloud 8"/>
          <p:cNvSpPr/>
          <p:nvPr/>
        </p:nvSpPr>
        <p:spPr>
          <a:xfrm rot="21058590">
            <a:off x="146891" y="3257583"/>
            <a:ext cx="2836211" cy="1645243"/>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7030A0"/>
                </a:solidFill>
                <a:latin typeface="Arial Rounded MT Bold" panose="020F0704030504030204" pitchFamily="34" charset="0"/>
              </a:rPr>
              <a:t>ICH</a:t>
            </a:r>
          </a:p>
          <a:p>
            <a:pPr algn="ctr"/>
            <a:r>
              <a:rPr lang="en-US" sz="1000" b="1" i="1" dirty="0">
                <a:solidFill>
                  <a:srgbClr val="7030A0"/>
                </a:solidFill>
              </a:rPr>
              <a:t>International Council  </a:t>
            </a:r>
          </a:p>
          <a:p>
            <a:pPr algn="ctr"/>
            <a:r>
              <a:rPr lang="en-US" sz="1000" b="1" i="1" dirty="0">
                <a:solidFill>
                  <a:srgbClr val="7030A0"/>
                </a:solidFill>
              </a:rPr>
              <a:t>of Harmonization</a:t>
            </a:r>
          </a:p>
        </p:txBody>
      </p:sp>
      <p:sp>
        <p:nvSpPr>
          <p:cNvPr id="7" name="Rectangle 6"/>
          <p:cNvSpPr/>
          <p:nvPr/>
        </p:nvSpPr>
        <p:spPr>
          <a:xfrm>
            <a:off x="164866" y="196813"/>
            <a:ext cx="5902963" cy="1077218"/>
          </a:xfrm>
          <a:prstGeom prst="rect">
            <a:avLst/>
          </a:prstGeom>
        </p:spPr>
        <p:txBody>
          <a:bodyPr wrap="none">
            <a:spAutoFit/>
          </a:bodyPr>
          <a:lstStyle/>
          <a:p>
            <a:r>
              <a:rPr lang="en-US" sz="3200" b="1" u="sng" dirty="0">
                <a:latin typeface="+mj-lt"/>
                <a:cs typeface="Arial" panose="020B0604020202020204" pitchFamily="34" charset="0"/>
              </a:rPr>
              <a:t>Regulatory Oversight and</a:t>
            </a:r>
          </a:p>
          <a:p>
            <a:r>
              <a:rPr lang="en-US" sz="3200" b="1" u="sng" dirty="0">
                <a:latin typeface="+mj-lt"/>
                <a:cs typeface="Arial" panose="020B0604020202020204" pitchFamily="34" charset="0"/>
              </a:rPr>
              <a:t>Guidance </a:t>
            </a:r>
            <a:endParaRPr lang="en-US" sz="3200" u="sng" dirty="0">
              <a:latin typeface="+mj-lt"/>
              <a:cs typeface="Arial" panose="020B0604020202020204" pitchFamily="34" charset="0"/>
            </a:endParaRPr>
          </a:p>
        </p:txBody>
      </p:sp>
      <p:sp>
        <p:nvSpPr>
          <p:cNvPr id="11" name="Cloud 10"/>
          <p:cNvSpPr/>
          <p:nvPr/>
        </p:nvSpPr>
        <p:spPr>
          <a:xfrm rot="388406">
            <a:off x="95194" y="1450122"/>
            <a:ext cx="2692539" cy="1499658"/>
          </a:xfrm>
          <a:prstGeom prst="cloud">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Arial Rounded MT Bold" panose="020F0704030504030204" pitchFamily="34" charset="0"/>
              </a:rPr>
              <a:t>IRB </a:t>
            </a:r>
          </a:p>
          <a:p>
            <a:pPr algn="ctr"/>
            <a:r>
              <a:rPr lang="en-US" sz="1000" b="1" i="1" dirty="0">
                <a:solidFill>
                  <a:srgbClr val="FF0000"/>
                </a:solidFill>
                <a:latin typeface="Arial Rounded MT Bold" panose="020F0704030504030204" pitchFamily="34" charset="0"/>
              </a:rPr>
              <a:t>Institution Review Board</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6574">
            <a:off x="1910261" y="3628701"/>
            <a:ext cx="700086" cy="2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07032">
            <a:off x="169949" y="2014930"/>
            <a:ext cx="623165" cy="12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rot="414473">
            <a:off x="399893" y="2466050"/>
            <a:ext cx="1483098" cy="215444"/>
          </a:xfrm>
          <a:prstGeom prst="rect">
            <a:avLst/>
          </a:prstGeom>
        </p:spPr>
        <p:txBody>
          <a:bodyPr wrap="none">
            <a:spAutoFit/>
          </a:bodyPr>
          <a:lstStyle/>
          <a:p>
            <a:r>
              <a:rPr lang="en-US" sz="800" dirty="0">
                <a:latin typeface="Arial Narrow" panose="020B0606020202030204" pitchFamily="34" charset="0"/>
              </a:rPr>
              <a:t>https://hawkirb.research.uiowa.edu</a:t>
            </a:r>
            <a:endParaRPr lang="en-US" sz="800" dirty="0"/>
          </a:p>
        </p:txBody>
      </p:sp>
      <p:sp>
        <p:nvSpPr>
          <p:cNvPr id="13" name="Rectangle 12"/>
          <p:cNvSpPr/>
          <p:nvPr/>
        </p:nvSpPr>
        <p:spPr>
          <a:xfrm rot="21108347">
            <a:off x="1152211" y="4389439"/>
            <a:ext cx="898003" cy="215444"/>
          </a:xfrm>
          <a:prstGeom prst="rect">
            <a:avLst/>
          </a:prstGeom>
        </p:spPr>
        <p:txBody>
          <a:bodyPr wrap="none">
            <a:spAutoFit/>
          </a:bodyPr>
          <a:lstStyle/>
          <a:p>
            <a:r>
              <a:rPr lang="en-US" sz="800" dirty="0">
                <a:latin typeface="Arial Narrow" panose="020B0606020202030204" pitchFamily="34" charset="0"/>
              </a:rPr>
              <a:t>https://www.ich.org</a:t>
            </a:r>
          </a:p>
        </p:txBody>
      </p:sp>
      <p:sp>
        <p:nvSpPr>
          <p:cNvPr id="14" name="Rectangle 13"/>
          <p:cNvSpPr/>
          <p:nvPr/>
        </p:nvSpPr>
        <p:spPr>
          <a:xfrm>
            <a:off x="3142538" y="2478496"/>
            <a:ext cx="1130438" cy="215444"/>
          </a:xfrm>
          <a:prstGeom prst="rect">
            <a:avLst/>
          </a:prstGeom>
        </p:spPr>
        <p:txBody>
          <a:bodyPr wrap="none">
            <a:spAutoFit/>
          </a:bodyPr>
          <a:lstStyle/>
          <a:p>
            <a:r>
              <a:rPr lang="en-US" sz="800" dirty="0">
                <a:latin typeface="Arial Narrow" panose="020B0606020202030204" pitchFamily="34" charset="0"/>
              </a:rPr>
              <a:t>https://www.hhs.gov/ohrp</a:t>
            </a:r>
          </a:p>
        </p:txBody>
      </p:sp>
      <p:sp>
        <p:nvSpPr>
          <p:cNvPr id="15" name="Rectangle 14"/>
          <p:cNvSpPr/>
          <p:nvPr/>
        </p:nvSpPr>
        <p:spPr>
          <a:xfrm rot="310123">
            <a:off x="5990628" y="2871155"/>
            <a:ext cx="958917" cy="215444"/>
          </a:xfrm>
          <a:prstGeom prst="rect">
            <a:avLst/>
          </a:prstGeom>
        </p:spPr>
        <p:txBody>
          <a:bodyPr wrap="none">
            <a:spAutoFit/>
          </a:bodyPr>
          <a:lstStyle/>
          <a:p>
            <a:r>
              <a:rPr lang="en-US" sz="800" dirty="0">
                <a:latin typeface="Arial Narrow" panose="020B0606020202030204" pitchFamily="34" charset="0"/>
              </a:rPr>
              <a:t>https://www.hhs.gov</a:t>
            </a:r>
          </a:p>
        </p:txBody>
      </p:sp>
      <p:sp>
        <p:nvSpPr>
          <p:cNvPr id="16" name="Rectangle 15"/>
          <p:cNvSpPr/>
          <p:nvPr/>
        </p:nvSpPr>
        <p:spPr>
          <a:xfrm rot="681326">
            <a:off x="6102460" y="1336877"/>
            <a:ext cx="2448033" cy="215444"/>
          </a:xfrm>
          <a:prstGeom prst="rect">
            <a:avLst/>
          </a:prstGeom>
        </p:spPr>
        <p:txBody>
          <a:bodyPr wrap="square">
            <a:spAutoFit/>
          </a:bodyPr>
          <a:lstStyle/>
          <a:p>
            <a:r>
              <a:rPr lang="en-US" sz="800" dirty="0">
                <a:latin typeface="Arial Narrow" panose="020B0606020202030204" pitchFamily="34" charset="0"/>
              </a:rPr>
              <a:t>https://www.hhs.gov/ohrp/regulations-and-policy/regulations</a:t>
            </a:r>
            <a:endParaRPr lang="en-US" sz="800" dirty="0"/>
          </a:p>
        </p:txBody>
      </p:sp>
      <p:sp>
        <p:nvSpPr>
          <p:cNvPr id="18" name="Rectangle 17"/>
          <p:cNvSpPr/>
          <p:nvPr/>
        </p:nvSpPr>
        <p:spPr>
          <a:xfrm rot="1044067">
            <a:off x="4106398" y="4167665"/>
            <a:ext cx="1015197" cy="215444"/>
          </a:xfrm>
          <a:prstGeom prst="rect">
            <a:avLst/>
          </a:prstGeom>
        </p:spPr>
        <p:txBody>
          <a:bodyPr wrap="square">
            <a:spAutoFit/>
          </a:bodyPr>
          <a:lstStyle/>
          <a:p>
            <a:r>
              <a:rPr lang="en-US" sz="800" dirty="0">
                <a:latin typeface="Arial Narrow" panose="020B0606020202030204" pitchFamily="34" charset="0"/>
              </a:rPr>
              <a:t>https://www.fda.gov</a:t>
            </a:r>
          </a:p>
        </p:txBody>
      </p:sp>
      <p:sp>
        <p:nvSpPr>
          <p:cNvPr id="19" name="Rectangle 18"/>
          <p:cNvSpPr/>
          <p:nvPr/>
        </p:nvSpPr>
        <p:spPr>
          <a:xfrm rot="20866971">
            <a:off x="7116545" y="4301488"/>
            <a:ext cx="1695143" cy="461665"/>
          </a:xfrm>
          <a:prstGeom prst="rect">
            <a:avLst/>
          </a:prstGeom>
        </p:spPr>
        <p:txBody>
          <a:bodyPr wrap="square">
            <a:spAutoFit/>
          </a:bodyPr>
          <a:lstStyle/>
          <a:p>
            <a:r>
              <a:rPr lang="en-US" sz="800" dirty="0">
                <a:latin typeface="Arial Narrow" panose="020B0606020202030204" pitchFamily="34" charset="0"/>
              </a:rPr>
              <a:t>https://www.fda.gov/scienceresearch/specialtopics/runningclinicaltrials/ucm155713.htm#FDARegulations</a:t>
            </a:r>
          </a:p>
        </p:txBody>
      </p:sp>
    </p:spTree>
    <p:extLst>
      <p:ext uri="{BB962C8B-B14F-4D97-AF65-F5344CB8AC3E}">
        <p14:creationId xmlns:p14="http://schemas.microsoft.com/office/powerpoint/2010/main" val="2908805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1828800" y="4706840"/>
            <a:ext cx="71913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1400" dirty="0"/>
              <a:t>https://www.medicine.uiowa.edu/pathology/research/pathology-clinical-trials-support-core</a:t>
            </a:r>
          </a:p>
        </p:txBody>
      </p:sp>
      <p:sp>
        <p:nvSpPr>
          <p:cNvPr id="39941" name="TextBox 4"/>
          <p:cNvSpPr txBox="1">
            <a:spLocks noChangeArrowheads="1"/>
          </p:cNvSpPr>
          <p:nvPr/>
        </p:nvSpPr>
        <p:spPr bwMode="auto">
          <a:xfrm>
            <a:off x="108903" y="115889"/>
            <a:ext cx="835882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u="sng" dirty="0">
                <a:latin typeface="+mj-lt"/>
              </a:rPr>
              <a:t>Clinical Lab Certificates</a:t>
            </a:r>
            <a:r>
              <a:rPr lang="en-US" altLang="en-US" sz="3200" b="1" dirty="0">
                <a:latin typeface="+mj-lt"/>
              </a:rPr>
              <a:t>      </a:t>
            </a:r>
          </a:p>
          <a:p>
            <a:pPr>
              <a:spcBef>
                <a:spcPct val="0"/>
              </a:spcBef>
              <a:buClrTx/>
              <a:buFontTx/>
              <a:buNone/>
            </a:pPr>
            <a:r>
              <a:rPr lang="en-US" altLang="en-US" b="1" i="1" dirty="0">
                <a:latin typeface="+mj-lt"/>
              </a:rPr>
              <a:t>   </a:t>
            </a:r>
            <a:r>
              <a:rPr lang="en-US" altLang="en-US" sz="2200" b="1" i="1" dirty="0">
                <a:latin typeface="+mj-lt"/>
              </a:rPr>
              <a:t>Examples: UIHC Pathology CLIA/CAP</a:t>
            </a:r>
          </a:p>
        </p:txBody>
      </p:sp>
      <p:graphicFrame>
        <p:nvGraphicFramePr>
          <p:cNvPr id="2" name="Object 1"/>
          <p:cNvGraphicFramePr>
            <a:graphicFrameLocks noChangeAspect="1"/>
          </p:cNvGraphicFramePr>
          <p:nvPr>
            <p:extLst>
              <p:ext uri="{D42A27DB-BD31-4B8C-83A1-F6EECF244321}">
                <p14:modId xmlns:p14="http://schemas.microsoft.com/office/powerpoint/2010/main" val="324696441"/>
              </p:ext>
            </p:extLst>
          </p:nvPr>
        </p:nvGraphicFramePr>
        <p:xfrm>
          <a:off x="4495006" y="1336177"/>
          <a:ext cx="4268787" cy="3127178"/>
        </p:xfrm>
        <a:graphic>
          <a:graphicData uri="http://schemas.openxmlformats.org/presentationml/2006/ole">
            <mc:AlternateContent xmlns:mc="http://schemas.openxmlformats.org/markup-compatibility/2006">
              <mc:Choice xmlns:v="urn:schemas-microsoft-com:vml" Requires="v">
                <p:oleObj spid="_x0000_s3749" name="Acrobat Document" r:id="rId4" imgW="7543732" imgH="5829300" progId="Acrobat.Document.11">
                  <p:embed/>
                </p:oleObj>
              </mc:Choice>
              <mc:Fallback>
                <p:oleObj name="Acrobat Document" r:id="rId4" imgW="7543732" imgH="5829300" progId="Acrobat.Document.11">
                  <p:embed/>
                  <p:pic>
                    <p:nvPicPr>
                      <p:cNvPr id="0" name=""/>
                      <p:cNvPicPr/>
                      <p:nvPr/>
                    </p:nvPicPr>
                    <p:blipFill>
                      <a:blip r:embed="rId5"/>
                      <a:stretch>
                        <a:fillRect/>
                      </a:stretch>
                    </p:blipFill>
                    <p:spPr>
                      <a:xfrm>
                        <a:off x="4495006" y="1336177"/>
                        <a:ext cx="4268787" cy="3127178"/>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702212944"/>
              </p:ext>
            </p:extLst>
          </p:nvPr>
        </p:nvGraphicFramePr>
        <p:xfrm>
          <a:off x="847586" y="1169652"/>
          <a:ext cx="3140075" cy="3365738"/>
        </p:xfrm>
        <a:graphic>
          <a:graphicData uri="http://schemas.openxmlformats.org/presentationml/2006/ole">
            <mc:AlternateContent xmlns:mc="http://schemas.openxmlformats.org/markup-compatibility/2006">
              <mc:Choice xmlns:v="urn:schemas-microsoft-com:vml" Requires="v">
                <p:oleObj spid="_x0000_s3750" name="Acrobat Document" r:id="rId6" imgW="5829199" imgH="7543800" progId="Acrobat.Document.11">
                  <p:embed/>
                </p:oleObj>
              </mc:Choice>
              <mc:Fallback>
                <p:oleObj name="Acrobat Document" r:id="rId6" imgW="5829199" imgH="7543800" progId="Acrobat.Document.11">
                  <p:embed/>
                  <p:pic>
                    <p:nvPicPr>
                      <p:cNvPr id="0" name=""/>
                      <p:cNvPicPr/>
                      <p:nvPr/>
                    </p:nvPicPr>
                    <p:blipFill>
                      <a:blip r:embed="rId7"/>
                      <a:stretch>
                        <a:fillRect/>
                      </a:stretch>
                    </p:blipFill>
                    <p:spPr>
                      <a:xfrm>
                        <a:off x="847586" y="1169652"/>
                        <a:ext cx="3140075" cy="3365738"/>
                      </a:xfrm>
                      <a:prstGeom prst="rect">
                        <a:avLst/>
                      </a:prstGeom>
                    </p:spPr>
                  </p:pic>
                </p:oleObj>
              </mc:Fallback>
            </mc:AlternateContent>
          </a:graphicData>
        </a:graphic>
      </p:graphicFrame>
      <p:cxnSp>
        <p:nvCxnSpPr>
          <p:cNvPr id="8" name="Straight Arrow Connector 7"/>
          <p:cNvCxnSpPr/>
          <p:nvPr/>
        </p:nvCxnSpPr>
        <p:spPr>
          <a:xfrm flipH="1" flipV="1">
            <a:off x="3525086" y="2092037"/>
            <a:ext cx="848953" cy="3405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7289473" y="3213495"/>
            <a:ext cx="848953" cy="3405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2857499" y="1785341"/>
            <a:ext cx="742951" cy="3863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6546522" y="2913457"/>
            <a:ext cx="742951" cy="3863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328749" y="750736"/>
            <a:ext cx="8458200" cy="4131779"/>
          </a:xfrm>
          <a:prstGeom prst="rect">
            <a:avLst/>
          </a:prstGeom>
        </p:spPr>
        <p:txBody>
          <a:bodyPr>
            <a:noAutofit/>
          </a:bodyPr>
          <a:lstStyle/>
          <a:p>
            <a:pPr marL="0" indent="0" eaLnBrk="1" hangingPunct="1">
              <a:spcBef>
                <a:spcPts val="0"/>
              </a:spcBef>
              <a:buNone/>
              <a:defRPr/>
            </a:pPr>
            <a:r>
              <a:rPr lang="en-US" sz="2200" b="1" u="sng" dirty="0"/>
              <a:t>Adverse Events (AEs) / Serious Adverse Events (SAEs)</a:t>
            </a:r>
          </a:p>
          <a:p>
            <a:pPr eaLnBrk="1" hangingPunct="1">
              <a:spcBef>
                <a:spcPts val="0"/>
              </a:spcBef>
              <a:buFont typeface="Wingdings" charset="2"/>
              <a:buChar char="q"/>
              <a:defRPr/>
            </a:pPr>
            <a:r>
              <a:rPr lang="en-US" sz="2200" dirty="0"/>
              <a:t>SAE forms and memos</a:t>
            </a:r>
          </a:p>
          <a:p>
            <a:pPr eaLnBrk="1" hangingPunct="1">
              <a:spcBef>
                <a:spcPts val="0"/>
              </a:spcBef>
              <a:buFont typeface="Wingdings" charset="2"/>
              <a:buChar char="q"/>
              <a:defRPr/>
            </a:pPr>
            <a:r>
              <a:rPr lang="en-US" sz="2200" dirty="0">
                <a:ea typeface="+mn-ea"/>
              </a:rPr>
              <a:t>Correspondence, acknowledgement of reports of AEs</a:t>
            </a:r>
          </a:p>
          <a:p>
            <a:pPr eaLnBrk="1" hangingPunct="1">
              <a:spcBef>
                <a:spcPts val="0"/>
              </a:spcBef>
              <a:buFont typeface="Wingdings" charset="2"/>
              <a:buChar char="q"/>
              <a:defRPr/>
            </a:pPr>
            <a:r>
              <a:rPr lang="en-US" sz="2200" dirty="0">
                <a:ea typeface="+mn-ea"/>
              </a:rPr>
              <a:t>Documentation that event was reported to IRB, Sponsor, regulatory authorities</a:t>
            </a:r>
          </a:p>
          <a:p>
            <a:pPr eaLnBrk="1" hangingPunct="1">
              <a:spcBef>
                <a:spcPts val="0"/>
              </a:spcBef>
              <a:buFont typeface="Wingdings" charset="2"/>
              <a:buChar char="q"/>
              <a:defRPr/>
            </a:pPr>
            <a:r>
              <a:rPr lang="en-US" sz="2200" dirty="0">
                <a:ea typeface="+mn-ea"/>
              </a:rPr>
              <a:t>IND Safety Reports</a:t>
            </a:r>
          </a:p>
          <a:p>
            <a:pPr eaLnBrk="1" hangingPunct="1">
              <a:spcBef>
                <a:spcPts val="0"/>
              </a:spcBef>
              <a:buFont typeface="Wingdings" charset="2"/>
              <a:buChar char="q"/>
              <a:defRPr/>
            </a:pPr>
            <a:r>
              <a:rPr lang="en-US" sz="2200" dirty="0">
                <a:ea typeface="+mn-ea"/>
              </a:rPr>
              <a:t>AE/SAE Log</a:t>
            </a:r>
          </a:p>
          <a:p>
            <a:pPr marL="0" indent="0" eaLnBrk="1" hangingPunct="1">
              <a:spcBef>
                <a:spcPts val="0"/>
              </a:spcBef>
              <a:buNone/>
              <a:defRPr/>
            </a:pPr>
            <a:endParaRPr lang="en-US" sz="2200" b="1" u="sng" dirty="0"/>
          </a:p>
          <a:p>
            <a:pPr marL="0" indent="0" eaLnBrk="1" hangingPunct="1">
              <a:spcBef>
                <a:spcPts val="0"/>
              </a:spcBef>
              <a:spcAft>
                <a:spcPts val="0"/>
              </a:spcAft>
              <a:buNone/>
              <a:defRPr/>
            </a:pPr>
            <a:r>
              <a:rPr lang="en-US" sz="2200" b="1" u="sng" dirty="0"/>
              <a:t>Unanticipated Problems (UPs) </a:t>
            </a:r>
          </a:p>
          <a:p>
            <a:pPr>
              <a:spcBef>
                <a:spcPts val="0"/>
              </a:spcBef>
              <a:spcAft>
                <a:spcPts val="0"/>
              </a:spcAft>
              <a:buFont typeface="Wingdings" charset="2"/>
              <a:buChar char="q"/>
              <a:defRPr/>
            </a:pPr>
            <a:r>
              <a:rPr lang="en-US" sz="2200" kern="0" dirty="0"/>
              <a:t>Unanticipated Problems reports to IRB, Sponsor and regulatory authorities</a:t>
            </a:r>
            <a:endParaRPr lang="en-US" sz="2200" dirty="0"/>
          </a:p>
          <a:p>
            <a:pPr marL="0" indent="0" eaLnBrk="1" hangingPunct="1">
              <a:spcBef>
                <a:spcPts val="0"/>
              </a:spcBef>
              <a:buNone/>
              <a:defRPr/>
            </a:pPr>
            <a:endParaRPr lang="en-US" sz="2200" dirty="0">
              <a:ea typeface="+mn-ea"/>
            </a:endParaRPr>
          </a:p>
          <a:p>
            <a:pPr marL="0" indent="0" eaLnBrk="1" hangingPunct="1">
              <a:spcBef>
                <a:spcPts val="0"/>
              </a:spcBef>
              <a:buFontTx/>
              <a:buNone/>
              <a:defRPr/>
            </a:pPr>
            <a:r>
              <a:rPr lang="en-US" dirty="0">
                <a:ea typeface="+mn-ea"/>
              </a:rPr>
              <a:t>       </a:t>
            </a:r>
          </a:p>
        </p:txBody>
      </p:sp>
      <p:sp>
        <p:nvSpPr>
          <p:cNvPr id="2" name="Rectangle 1"/>
          <p:cNvSpPr/>
          <p:nvPr/>
        </p:nvSpPr>
        <p:spPr>
          <a:xfrm>
            <a:off x="218877" y="165365"/>
            <a:ext cx="6444585" cy="523220"/>
          </a:xfrm>
          <a:prstGeom prst="rect">
            <a:avLst/>
          </a:prstGeom>
        </p:spPr>
        <p:txBody>
          <a:bodyPr wrap="none">
            <a:spAutoFit/>
          </a:bodyPr>
          <a:lstStyle/>
          <a:p>
            <a:r>
              <a:rPr lang="en-US" sz="2800" b="1" u="sng" dirty="0">
                <a:latin typeface="+mj-lt"/>
              </a:rPr>
              <a:t>Adverse Events Documentation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9"/>
          <p:cNvSpPr>
            <a:spLocks noGrp="1"/>
          </p:cNvSpPr>
          <p:nvPr>
            <p:ph type="title"/>
          </p:nvPr>
        </p:nvSpPr>
        <p:spPr>
          <a:xfrm>
            <a:off x="184543" y="0"/>
            <a:ext cx="8458200" cy="857250"/>
          </a:xfrm>
        </p:spPr>
        <p:txBody>
          <a:bodyPr/>
          <a:lstStyle/>
          <a:p>
            <a:pPr eaLnBrk="1" hangingPunct="1"/>
            <a:r>
              <a:rPr lang="en-US" altLang="en-US" sz="3200" b="1" u="sng" cap="none" dirty="0"/>
              <a:t>Clinical Site Monitoring Visits</a:t>
            </a:r>
          </a:p>
        </p:txBody>
      </p:sp>
      <p:sp>
        <p:nvSpPr>
          <p:cNvPr id="41987" name="Content Placeholder 12"/>
          <p:cNvSpPr>
            <a:spLocks noGrp="1"/>
          </p:cNvSpPr>
          <p:nvPr>
            <p:ph sz="quarter" idx="13"/>
          </p:nvPr>
        </p:nvSpPr>
        <p:spPr>
          <a:xfrm>
            <a:off x="228600" y="857250"/>
            <a:ext cx="8763000" cy="4038600"/>
          </a:xfrm>
          <a:prstGeom prst="rect">
            <a:avLst/>
          </a:prstGeom>
        </p:spPr>
        <p:txBody>
          <a:bodyPr>
            <a:normAutofit fontScale="92500" lnSpcReduction="10000"/>
          </a:bodyPr>
          <a:lstStyle/>
          <a:p>
            <a:pPr marL="400050" indent="-400050">
              <a:spcBef>
                <a:spcPts val="600"/>
              </a:spcBef>
              <a:buFont typeface="Wingdings" pitchFamily="2" charset="2"/>
              <a:buChar char="q"/>
            </a:pPr>
            <a:r>
              <a:rPr lang="en-US" altLang="en-US" sz="2000" b="1" dirty="0"/>
              <a:t>Monitoring Signature Log/Visit Record </a:t>
            </a:r>
          </a:p>
          <a:p>
            <a:pPr marL="400050" indent="-400050">
              <a:spcBef>
                <a:spcPts val="600"/>
              </a:spcBef>
              <a:buFont typeface="Wingdings" pitchFamily="2" charset="2"/>
              <a:buChar char="q"/>
            </a:pPr>
            <a:r>
              <a:rPr lang="en-US" altLang="en-US" sz="2000" dirty="0"/>
              <a:t>Both </a:t>
            </a:r>
            <a:r>
              <a:rPr lang="en-US" altLang="en-US" sz="2000" b="1" dirty="0"/>
              <a:t>Monitor </a:t>
            </a:r>
            <a:r>
              <a:rPr lang="en-US" altLang="en-US" sz="2000" dirty="0"/>
              <a:t>and </a:t>
            </a:r>
            <a:r>
              <a:rPr lang="en-US" altLang="en-US" sz="2000" b="1" dirty="0"/>
              <a:t>Research Team Member </a:t>
            </a:r>
            <a:r>
              <a:rPr lang="en-US" altLang="en-US" sz="2000" dirty="0"/>
              <a:t>involved with the site visit must sign and date </a:t>
            </a:r>
            <a:r>
              <a:rPr lang="en-US" altLang="en-US" sz="2000" b="1" dirty="0"/>
              <a:t>Visit Log</a:t>
            </a:r>
            <a:r>
              <a:rPr lang="en-US" altLang="en-US" sz="2000" dirty="0"/>
              <a:t>:</a:t>
            </a:r>
          </a:p>
          <a:p>
            <a:pPr marL="914400" lvl="2" indent="0">
              <a:spcBef>
                <a:spcPts val="0"/>
              </a:spcBef>
              <a:spcAft>
                <a:spcPts val="0"/>
              </a:spcAft>
              <a:buFont typeface="Arial" panose="020B0604020202020204" pitchFamily="34" charset="0"/>
              <a:buChar char="•"/>
            </a:pPr>
            <a:r>
              <a:rPr lang="en-US" altLang="en-US" sz="1800" dirty="0"/>
              <a:t>Study Initiation Visit (SIV) </a:t>
            </a:r>
          </a:p>
          <a:p>
            <a:pPr marL="914400" lvl="2" indent="0">
              <a:spcBef>
                <a:spcPts val="0"/>
              </a:spcBef>
              <a:spcAft>
                <a:spcPts val="0"/>
              </a:spcAft>
              <a:buFont typeface="Arial" panose="020B0604020202020204" pitchFamily="34" charset="0"/>
              <a:buChar char="•"/>
            </a:pPr>
            <a:r>
              <a:rPr lang="en-US" altLang="en-US" sz="1800" dirty="0"/>
              <a:t>Interim Monitoring Visit (IMV)</a:t>
            </a:r>
          </a:p>
          <a:p>
            <a:pPr marL="914400" lvl="2" indent="0">
              <a:spcBef>
                <a:spcPts val="0"/>
              </a:spcBef>
              <a:buFont typeface="Arial" panose="020B0604020202020204" pitchFamily="34" charset="0"/>
              <a:buChar char="•"/>
            </a:pPr>
            <a:r>
              <a:rPr lang="en-US" altLang="en-US" sz="1800" dirty="0"/>
              <a:t>Close-Out Visit</a:t>
            </a:r>
          </a:p>
          <a:p>
            <a:pPr marL="400050" indent="-400050" eaLnBrk="1" hangingPunct="1">
              <a:spcBef>
                <a:spcPts val="600"/>
              </a:spcBef>
              <a:buFont typeface="Wingdings" pitchFamily="2" charset="2"/>
              <a:buChar char="q"/>
            </a:pPr>
            <a:r>
              <a:rPr lang="en-US" altLang="en-US" sz="2000" dirty="0"/>
              <a:t>File </a:t>
            </a:r>
            <a:r>
              <a:rPr lang="en-US" altLang="en-US" sz="2000" b="1" dirty="0"/>
              <a:t>original letter/email </a:t>
            </a:r>
            <a:r>
              <a:rPr lang="en-US" altLang="en-US" sz="2000" dirty="0"/>
              <a:t>announcing each visit</a:t>
            </a:r>
          </a:p>
          <a:p>
            <a:pPr marL="400050" indent="-400050" eaLnBrk="1" hangingPunct="1">
              <a:spcBef>
                <a:spcPts val="600"/>
              </a:spcBef>
              <a:buFont typeface="Wingdings" pitchFamily="2" charset="2"/>
              <a:buChar char="q"/>
            </a:pPr>
            <a:r>
              <a:rPr lang="en-US" altLang="en-US" sz="2000" dirty="0"/>
              <a:t>File all visit correspondence </a:t>
            </a:r>
          </a:p>
          <a:p>
            <a:pPr marL="400050" indent="-400050" eaLnBrk="1" hangingPunct="1">
              <a:spcBef>
                <a:spcPts val="600"/>
              </a:spcBef>
              <a:buFont typeface="Wingdings" pitchFamily="2" charset="2"/>
              <a:buChar char="q"/>
            </a:pPr>
            <a:r>
              <a:rPr lang="en-US" altLang="en-US" sz="2000" b="1" dirty="0"/>
              <a:t>Follow Up Letter or report </a:t>
            </a:r>
            <a:r>
              <a:rPr lang="en-US" altLang="en-US" sz="2000" dirty="0"/>
              <a:t>documenting</a:t>
            </a:r>
            <a:r>
              <a:rPr lang="en-US" altLang="en-US" sz="2000" b="1" dirty="0"/>
              <a:t> </a:t>
            </a:r>
            <a:r>
              <a:rPr lang="en-US" altLang="en-US" sz="2000" dirty="0"/>
              <a:t>findings and action items</a:t>
            </a:r>
          </a:p>
          <a:p>
            <a:pPr marL="400050" indent="-400050">
              <a:spcBef>
                <a:spcPts val="600"/>
              </a:spcBef>
              <a:buFont typeface="Wingdings" pitchFamily="2" charset="2"/>
              <a:buChar char="q"/>
            </a:pPr>
            <a:r>
              <a:rPr lang="en-US" altLang="en-US" sz="2000" dirty="0"/>
              <a:t>Documentation that actions have been taken /issues have been     resolved - signed off by monitor</a:t>
            </a:r>
          </a:p>
          <a:p>
            <a:pPr eaLnBrk="1" hangingPunct="1">
              <a:buFont typeface="Wingdings" pitchFamily="2" charset="2"/>
              <a:buChar char="q"/>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fade">
                                      <p:cBhvr>
                                        <p:cTn id="7" dur="500"/>
                                        <p:tgtEl>
                                          <p:spTgt spid="4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7">
                                            <p:txEl>
                                              <p:pRg st="1" end="1"/>
                                            </p:txEl>
                                          </p:spTgt>
                                        </p:tgtEl>
                                        <p:attrNameLst>
                                          <p:attrName>style.visibility</p:attrName>
                                        </p:attrNameLst>
                                      </p:cBhvr>
                                      <p:to>
                                        <p:strVal val="visible"/>
                                      </p:to>
                                    </p:set>
                                    <p:animEffect transition="in" filter="fade">
                                      <p:cBhvr>
                                        <p:cTn id="12" dur="500"/>
                                        <p:tgtEl>
                                          <p:spTgt spid="41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fade">
                                      <p:cBhvr>
                                        <p:cTn id="17" dur="500"/>
                                        <p:tgtEl>
                                          <p:spTgt spid="41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87">
                                            <p:txEl>
                                              <p:pRg st="3" end="3"/>
                                            </p:txEl>
                                          </p:spTgt>
                                        </p:tgtEl>
                                        <p:attrNameLst>
                                          <p:attrName>style.visibility</p:attrName>
                                        </p:attrNameLst>
                                      </p:cBhvr>
                                      <p:to>
                                        <p:strVal val="visible"/>
                                      </p:to>
                                    </p:set>
                                    <p:animEffect transition="in" filter="fade">
                                      <p:cBhvr>
                                        <p:cTn id="22" dur="500"/>
                                        <p:tgtEl>
                                          <p:spTgt spid="419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987">
                                            <p:txEl>
                                              <p:pRg st="4" end="4"/>
                                            </p:txEl>
                                          </p:spTgt>
                                        </p:tgtEl>
                                        <p:attrNameLst>
                                          <p:attrName>style.visibility</p:attrName>
                                        </p:attrNameLst>
                                      </p:cBhvr>
                                      <p:to>
                                        <p:strVal val="visible"/>
                                      </p:to>
                                    </p:set>
                                    <p:animEffect transition="in" filter="fade">
                                      <p:cBhvr>
                                        <p:cTn id="27" dur="500"/>
                                        <p:tgtEl>
                                          <p:spTgt spid="419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1987">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1987">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1987">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19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9"/>
          <p:cNvSpPr>
            <a:spLocks noGrp="1"/>
          </p:cNvSpPr>
          <p:nvPr>
            <p:ph type="title"/>
          </p:nvPr>
        </p:nvSpPr>
        <p:spPr>
          <a:xfrm>
            <a:off x="184542" y="0"/>
            <a:ext cx="8959458" cy="857250"/>
          </a:xfrm>
        </p:spPr>
        <p:txBody>
          <a:bodyPr/>
          <a:lstStyle/>
          <a:p>
            <a:pPr eaLnBrk="1" hangingPunct="1"/>
            <a:r>
              <a:rPr lang="en-US" altLang="en-US" sz="3200" b="1" u="sng" cap="none" dirty="0"/>
              <a:t>Notes-To-File </a:t>
            </a:r>
            <a:r>
              <a:rPr lang="en-US" altLang="en-US" sz="2800" b="1" u="sng" cap="none" dirty="0"/>
              <a:t>(NTFs)</a:t>
            </a:r>
          </a:p>
        </p:txBody>
      </p:sp>
      <p:sp>
        <p:nvSpPr>
          <p:cNvPr id="41987" name="Content Placeholder 12"/>
          <p:cNvSpPr>
            <a:spLocks noGrp="1"/>
          </p:cNvSpPr>
          <p:nvPr>
            <p:ph sz="quarter" idx="13"/>
          </p:nvPr>
        </p:nvSpPr>
        <p:spPr>
          <a:xfrm>
            <a:off x="228600" y="952500"/>
            <a:ext cx="8763000" cy="2792564"/>
          </a:xfrm>
          <a:prstGeom prst="rect">
            <a:avLst/>
          </a:prstGeom>
        </p:spPr>
        <p:txBody>
          <a:bodyPr>
            <a:normAutofit/>
          </a:bodyPr>
          <a:lstStyle/>
          <a:p>
            <a:pPr marL="400050" indent="-400050">
              <a:spcBef>
                <a:spcPts val="600"/>
              </a:spcBef>
              <a:buFont typeface="Wingdings" pitchFamily="2" charset="2"/>
              <a:buChar char="q"/>
            </a:pPr>
            <a:r>
              <a:rPr lang="en-US" altLang="en-US" sz="1800" dirty="0"/>
              <a:t>Should be used “thoughtfully” </a:t>
            </a:r>
          </a:p>
          <a:p>
            <a:pPr marL="400050" indent="-400050">
              <a:spcBef>
                <a:spcPts val="600"/>
              </a:spcBef>
              <a:spcAft>
                <a:spcPts val="0"/>
              </a:spcAft>
              <a:buFont typeface="Wingdings" pitchFamily="2" charset="2"/>
              <a:buChar char="q"/>
            </a:pPr>
            <a:r>
              <a:rPr lang="en-US" altLang="en-US" sz="1800" dirty="0"/>
              <a:t>When used to document an issue in the conduct of the study or a discrepancy (e.g., missing data item or a missing date on a consent form) should include:</a:t>
            </a:r>
          </a:p>
          <a:p>
            <a:pPr lvl="1" indent="-171450">
              <a:spcBef>
                <a:spcPts val="600"/>
              </a:spcBef>
            </a:pPr>
            <a:r>
              <a:rPr lang="en-US" altLang="en-US" sz="1800" b="1" dirty="0"/>
              <a:t>Description</a:t>
            </a:r>
            <a:r>
              <a:rPr lang="en-US" altLang="en-US" sz="1800" dirty="0"/>
              <a:t> of the issue/discrepancy</a:t>
            </a:r>
          </a:p>
          <a:p>
            <a:pPr lvl="1" indent="-171450">
              <a:spcBef>
                <a:spcPts val="600"/>
              </a:spcBef>
            </a:pPr>
            <a:r>
              <a:rPr lang="en-US" altLang="en-US" sz="1800" dirty="0"/>
              <a:t>The </a:t>
            </a:r>
            <a:r>
              <a:rPr lang="en-US" altLang="en-US" sz="1800" b="1" dirty="0"/>
              <a:t>root cause </a:t>
            </a:r>
            <a:r>
              <a:rPr lang="en-US" altLang="en-US" sz="1800" dirty="0"/>
              <a:t>for the issue/discrepancy</a:t>
            </a:r>
          </a:p>
          <a:p>
            <a:pPr lvl="1" indent="-171450">
              <a:spcBef>
                <a:spcPts val="600"/>
              </a:spcBef>
              <a:spcAft>
                <a:spcPts val="0"/>
              </a:spcAft>
            </a:pPr>
            <a:r>
              <a:rPr lang="en-US" altLang="en-US" sz="1800" b="1" dirty="0"/>
              <a:t>Corrective</a:t>
            </a:r>
            <a:r>
              <a:rPr lang="en-US" altLang="en-US" sz="1800" dirty="0"/>
              <a:t> and </a:t>
            </a:r>
            <a:r>
              <a:rPr lang="en-US" altLang="en-US" sz="1800" b="1" dirty="0"/>
              <a:t>preventive actions </a:t>
            </a:r>
            <a:r>
              <a:rPr lang="en-US" altLang="en-US" sz="1800" dirty="0"/>
              <a:t>that have been </a:t>
            </a:r>
          </a:p>
          <a:p>
            <a:pPr marL="571500" lvl="1" indent="0">
              <a:spcBef>
                <a:spcPts val="0"/>
              </a:spcBef>
              <a:spcAft>
                <a:spcPts val="0"/>
              </a:spcAft>
              <a:buNone/>
            </a:pPr>
            <a:r>
              <a:rPr lang="en-US" altLang="en-US" sz="1800" dirty="0"/>
              <a:t>   taken to address the root cause</a:t>
            </a:r>
          </a:p>
          <a:p>
            <a:pPr marL="0" indent="0">
              <a:spcBef>
                <a:spcPts val="600"/>
              </a:spcBef>
              <a:buNone/>
            </a:pPr>
            <a:endParaRPr lang="en-US" sz="1800" dirty="0"/>
          </a:p>
          <a:p>
            <a:pPr marL="0" indent="0">
              <a:spcBef>
                <a:spcPts val="600"/>
              </a:spcBef>
              <a:buNone/>
            </a:pPr>
            <a:endParaRPr lang="en-US" altLang="en-US" sz="1800" dirty="0"/>
          </a:p>
          <a:p>
            <a:pPr eaLnBrk="1" hangingPunct="1">
              <a:buFont typeface="Wingdings" pitchFamily="2" charset="2"/>
              <a:buChar char="q"/>
            </a:pPr>
            <a:endParaRPr lang="en-US" alt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718" y="2048074"/>
            <a:ext cx="2122007" cy="298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32674" y="4193172"/>
            <a:ext cx="4842345" cy="338554"/>
          </a:xfrm>
          <a:prstGeom prst="rect">
            <a:avLst/>
          </a:prstGeom>
          <a:noFill/>
        </p:spPr>
        <p:txBody>
          <a:bodyPr wrap="square" rtlCol="0">
            <a:spAutoFit/>
          </a:bodyPr>
          <a:lstStyle/>
          <a:p>
            <a:pPr marL="0" indent="0">
              <a:buNone/>
            </a:pPr>
            <a:r>
              <a:rPr lang="en-US" sz="1600" b="1" i="1" dirty="0"/>
              <a:t>Discrepancy or Problem 		   </a:t>
            </a:r>
            <a:r>
              <a:rPr lang="en-US" sz="1600" b="1" dirty="0"/>
              <a:t>Action</a:t>
            </a:r>
            <a:endParaRPr lang="en-US" sz="1600" b="1" i="1" dirty="0"/>
          </a:p>
        </p:txBody>
      </p:sp>
      <p:pic>
        <p:nvPicPr>
          <p:cNvPr id="6" name="Picture 2" descr="C:\Users\sinkeyc\AppData\Local\Microsoft\Windows\Temporary Internet Files\Content.IE5\0KHM54QD\arrow_proces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0321" y="4228590"/>
            <a:ext cx="1400725" cy="30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86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animEffect transition="in" filter="fade">
                                      <p:cBhvr>
                                        <p:cTn id="7" dur="500"/>
                                        <p:tgtEl>
                                          <p:spTgt spid="419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7">
                                            <p:txEl>
                                              <p:pRg st="0" end="0"/>
                                            </p:txEl>
                                          </p:spTgt>
                                        </p:tgtEl>
                                        <p:attrNameLst>
                                          <p:attrName>style.visibility</p:attrName>
                                        </p:attrNameLst>
                                      </p:cBhvr>
                                      <p:to>
                                        <p:strVal val="visible"/>
                                      </p:to>
                                    </p:set>
                                    <p:animEffect transition="in" filter="fade">
                                      <p:cBhvr>
                                        <p:cTn id="12" dur="500"/>
                                        <p:tgtEl>
                                          <p:spTgt spid="419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fade">
                                      <p:cBhvr>
                                        <p:cTn id="17" dur="500"/>
                                        <p:tgtEl>
                                          <p:spTgt spid="41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87">
                                            <p:txEl>
                                              <p:pRg st="3" end="3"/>
                                            </p:txEl>
                                          </p:spTgt>
                                        </p:tgtEl>
                                        <p:attrNameLst>
                                          <p:attrName>style.visibility</p:attrName>
                                        </p:attrNameLst>
                                      </p:cBhvr>
                                      <p:to>
                                        <p:strVal val="visible"/>
                                      </p:to>
                                    </p:set>
                                    <p:animEffect transition="in" filter="fade">
                                      <p:cBhvr>
                                        <p:cTn id="22" dur="500"/>
                                        <p:tgtEl>
                                          <p:spTgt spid="419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987">
                                            <p:txEl>
                                              <p:pRg st="4" end="4"/>
                                            </p:txEl>
                                          </p:spTgt>
                                        </p:tgtEl>
                                        <p:attrNameLst>
                                          <p:attrName>style.visibility</p:attrName>
                                        </p:attrNameLst>
                                      </p:cBhvr>
                                      <p:to>
                                        <p:strVal val="visible"/>
                                      </p:to>
                                    </p:set>
                                    <p:animEffect transition="in" filter="fade">
                                      <p:cBhvr>
                                        <p:cTn id="27" dur="500"/>
                                        <p:tgtEl>
                                          <p:spTgt spid="4198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987">
                                            <p:txEl>
                                              <p:pRg st="5" end="5"/>
                                            </p:txEl>
                                          </p:spTgt>
                                        </p:tgtEl>
                                        <p:attrNameLst>
                                          <p:attrName>style.visibility</p:attrName>
                                        </p:attrNameLst>
                                      </p:cBhvr>
                                      <p:to>
                                        <p:strVal val="visible"/>
                                      </p:to>
                                    </p:set>
                                    <p:animEffect transition="in" filter="fade">
                                      <p:cBhvr>
                                        <p:cTn id="32" dur="500"/>
                                        <p:tgtEl>
                                          <p:spTgt spid="419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itle 9"/>
          <p:cNvSpPr>
            <a:spLocks noGrp="1"/>
          </p:cNvSpPr>
          <p:nvPr>
            <p:ph type="title"/>
          </p:nvPr>
        </p:nvSpPr>
        <p:spPr>
          <a:xfrm>
            <a:off x="184542" y="0"/>
            <a:ext cx="8959458" cy="857250"/>
          </a:xfrm>
        </p:spPr>
        <p:txBody>
          <a:bodyPr/>
          <a:lstStyle/>
          <a:p>
            <a:pPr eaLnBrk="1" hangingPunct="1"/>
            <a:r>
              <a:rPr lang="en-US" altLang="en-US" sz="3200" b="1" u="sng" cap="none" dirty="0"/>
              <a:t>Notes-To-File </a:t>
            </a:r>
            <a:r>
              <a:rPr lang="en-US" altLang="en-US" sz="2800" b="1" u="sng" cap="none" dirty="0"/>
              <a:t>(NTFs)</a:t>
            </a:r>
          </a:p>
        </p:txBody>
      </p:sp>
      <p:sp>
        <p:nvSpPr>
          <p:cNvPr id="41987" name="Content Placeholder 12"/>
          <p:cNvSpPr>
            <a:spLocks noGrp="1"/>
          </p:cNvSpPr>
          <p:nvPr>
            <p:ph sz="quarter" idx="13"/>
          </p:nvPr>
        </p:nvSpPr>
        <p:spPr>
          <a:xfrm>
            <a:off x="228600" y="952500"/>
            <a:ext cx="8763000" cy="4114800"/>
          </a:xfrm>
          <a:prstGeom prst="rect">
            <a:avLst/>
          </a:prstGeom>
        </p:spPr>
        <p:txBody>
          <a:bodyPr>
            <a:normAutofit/>
          </a:bodyPr>
          <a:lstStyle/>
          <a:p>
            <a:pPr marL="400050" indent="-400050">
              <a:spcBef>
                <a:spcPts val="600"/>
              </a:spcBef>
              <a:buFont typeface="Wingdings" pitchFamily="2" charset="2"/>
              <a:buChar char="q"/>
            </a:pPr>
            <a:r>
              <a:rPr lang="en-US" sz="1800" dirty="0"/>
              <a:t>Print on institution letterhead </a:t>
            </a:r>
          </a:p>
          <a:p>
            <a:pPr marL="400050" indent="-400050">
              <a:spcBef>
                <a:spcPts val="600"/>
              </a:spcBef>
              <a:buFont typeface="Wingdings" pitchFamily="2" charset="2"/>
              <a:buChar char="q"/>
            </a:pPr>
            <a:r>
              <a:rPr lang="en-US" sz="1800" dirty="0"/>
              <a:t>Authored, signed, and dated by an individual responsible for its content:</a:t>
            </a:r>
          </a:p>
          <a:p>
            <a:pPr marL="1028700" lvl="1">
              <a:spcBef>
                <a:spcPts val="600"/>
              </a:spcBef>
              <a:spcAft>
                <a:spcPts val="0"/>
              </a:spcAft>
              <a:buFont typeface="Wingdings" panose="05000000000000000000" pitchFamily="2" charset="2"/>
              <a:buChar char="Ø"/>
            </a:pPr>
            <a:r>
              <a:rPr lang="en-US" sz="1800" b="1" dirty="0"/>
              <a:t>Principal Investigator (PI) </a:t>
            </a:r>
            <a:r>
              <a:rPr lang="en-US" sz="1800" dirty="0"/>
              <a:t>for</a:t>
            </a:r>
            <a:r>
              <a:rPr lang="en-US" sz="1800" b="1" dirty="0"/>
              <a:t> </a:t>
            </a:r>
            <a:r>
              <a:rPr lang="en-US" sz="1800" dirty="0"/>
              <a:t>issues/discrepancies/deviations related to PI responsibilities </a:t>
            </a:r>
          </a:p>
          <a:p>
            <a:pPr marL="1428750" lvl="2" indent="-171450">
              <a:spcBef>
                <a:spcPts val="0"/>
              </a:spcBef>
              <a:buFont typeface="Courier New" panose="02070309020205020404" pitchFamily="49" charset="0"/>
              <a:buChar char="o"/>
            </a:pPr>
            <a:r>
              <a:rPr lang="en-US" sz="1400" dirty="0"/>
              <a:t>e.g., </a:t>
            </a:r>
            <a:r>
              <a:rPr lang="en-US" sz="1400" i="1" dirty="0"/>
              <a:t>human subject protection or data integrity</a:t>
            </a:r>
            <a:r>
              <a:rPr lang="en-US" sz="1400" dirty="0"/>
              <a:t> at the site</a:t>
            </a:r>
            <a:endParaRPr lang="en-US" sz="1400" b="1" dirty="0"/>
          </a:p>
          <a:p>
            <a:pPr marL="1028700" lvl="1">
              <a:spcBef>
                <a:spcPts val="600"/>
              </a:spcBef>
              <a:spcAft>
                <a:spcPts val="0"/>
              </a:spcAft>
              <a:buFont typeface="Wingdings" panose="05000000000000000000" pitchFamily="2" charset="2"/>
              <a:buChar char="Ø"/>
            </a:pPr>
            <a:r>
              <a:rPr lang="en-US" sz="1800" b="1" dirty="0"/>
              <a:t>An appropriately credentialed individual from the sponsor </a:t>
            </a:r>
            <a:r>
              <a:rPr lang="en-US" sz="1800" dirty="0"/>
              <a:t>for issues/discrepancies/deviations related to actions taken by the sponsor/monitor </a:t>
            </a:r>
          </a:p>
          <a:p>
            <a:pPr marL="1428750" lvl="2" indent="-171450">
              <a:spcBef>
                <a:spcPts val="0"/>
              </a:spcBef>
              <a:buFont typeface="Courier New" panose="02070309020205020404" pitchFamily="49" charset="0"/>
              <a:buChar char="o"/>
            </a:pPr>
            <a:r>
              <a:rPr lang="en-US" sz="1400" dirty="0"/>
              <a:t>e.g., clarification of a protocol section</a:t>
            </a:r>
            <a:endParaRPr lang="en-US" altLang="en-US" sz="1400" dirty="0"/>
          </a:p>
          <a:p>
            <a:pPr marL="400050" indent="-400050">
              <a:spcBef>
                <a:spcPts val="600"/>
              </a:spcBef>
              <a:buFont typeface="Wingdings" pitchFamily="2" charset="2"/>
              <a:buChar char="q"/>
            </a:pPr>
            <a:r>
              <a:rPr lang="en-US" sz="1800" dirty="0"/>
              <a:t>If applicable, send a scanned pdf to a </a:t>
            </a:r>
            <a:r>
              <a:rPr lang="en-US" sz="1800" b="1" dirty="0"/>
              <a:t>Data Management Center (DMC)</a:t>
            </a:r>
          </a:p>
          <a:p>
            <a:pPr marL="400050" indent="-400050">
              <a:spcBef>
                <a:spcPts val="600"/>
              </a:spcBef>
              <a:buFont typeface="Wingdings" pitchFamily="2" charset="2"/>
              <a:buChar char="q"/>
            </a:pPr>
            <a:r>
              <a:rPr lang="en-US" altLang="en-US" sz="1800" dirty="0"/>
              <a:t>File NTFs in the site Regulatory binder</a:t>
            </a:r>
          </a:p>
          <a:p>
            <a:pPr marL="0" indent="0">
              <a:spcBef>
                <a:spcPts val="600"/>
              </a:spcBef>
              <a:buNone/>
            </a:pPr>
            <a:endParaRPr lang="en-US" sz="1800" dirty="0"/>
          </a:p>
          <a:p>
            <a:pPr marL="0" indent="0">
              <a:spcBef>
                <a:spcPts val="600"/>
              </a:spcBef>
              <a:buNone/>
            </a:pPr>
            <a:endParaRPr lang="en-US" altLang="en-US" sz="1800" dirty="0"/>
          </a:p>
          <a:p>
            <a:pPr eaLnBrk="1" hangingPunct="1">
              <a:buFont typeface="Wingdings" pitchFamily="2" charset="2"/>
              <a:buChar char="q"/>
            </a:pPr>
            <a:endParaRPr lang="en-US" altLang="en-US" dirty="0"/>
          </a:p>
        </p:txBody>
      </p:sp>
    </p:spTree>
    <p:extLst>
      <p:ext uri="{BB962C8B-B14F-4D97-AF65-F5344CB8AC3E}">
        <p14:creationId xmlns:p14="http://schemas.microsoft.com/office/powerpoint/2010/main" val="294735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87">
                                            <p:txEl>
                                              <p:pRg st="7" end="7"/>
                                            </p:txEl>
                                          </p:spTgt>
                                        </p:tgtEl>
                                        <p:attrNameLst>
                                          <p:attrName>style.visibility</p:attrName>
                                        </p:attrNameLst>
                                      </p:cBhvr>
                                      <p:to>
                                        <p:strVal val="visible"/>
                                      </p:to>
                                    </p:set>
                                    <p:animEffect transition="in" filter="fade">
                                      <p:cBhvr>
                                        <p:cTn id="7" dur="500"/>
                                        <p:tgtEl>
                                          <p:spTgt spid="41987">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87">
                                            <p:txEl>
                                              <p:pRg st="6" end="6"/>
                                            </p:txEl>
                                          </p:spTgt>
                                        </p:tgtEl>
                                        <p:attrNameLst>
                                          <p:attrName>style.visibility</p:attrName>
                                        </p:attrNameLst>
                                      </p:cBhvr>
                                      <p:to>
                                        <p:strVal val="visible"/>
                                      </p:to>
                                    </p:set>
                                    <p:animEffect transition="in" filter="fade">
                                      <p:cBhvr>
                                        <p:cTn id="12" dur="500"/>
                                        <p:tgtEl>
                                          <p:spTgt spid="41987">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987">
                                            <p:txEl>
                                              <p:pRg st="0" end="0"/>
                                            </p:txEl>
                                          </p:spTgt>
                                        </p:tgtEl>
                                        <p:attrNameLst>
                                          <p:attrName>style.visibility</p:attrName>
                                        </p:attrNameLst>
                                      </p:cBhvr>
                                      <p:to>
                                        <p:strVal val="visible"/>
                                      </p:to>
                                    </p:set>
                                    <p:animEffect transition="in" filter="fade">
                                      <p:cBhvr>
                                        <p:cTn id="17" dur="500"/>
                                        <p:tgtEl>
                                          <p:spTgt spid="4198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987">
                                            <p:txEl>
                                              <p:pRg st="1" end="1"/>
                                            </p:txEl>
                                          </p:spTgt>
                                        </p:tgtEl>
                                        <p:attrNameLst>
                                          <p:attrName>style.visibility</p:attrName>
                                        </p:attrNameLst>
                                      </p:cBhvr>
                                      <p:to>
                                        <p:strVal val="visible"/>
                                      </p:to>
                                    </p:set>
                                    <p:animEffect transition="in" filter="fade">
                                      <p:cBhvr>
                                        <p:cTn id="22" dur="500"/>
                                        <p:tgtEl>
                                          <p:spTgt spid="4198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987">
                                            <p:txEl>
                                              <p:pRg st="2" end="2"/>
                                            </p:txEl>
                                          </p:spTgt>
                                        </p:tgtEl>
                                        <p:attrNameLst>
                                          <p:attrName>style.visibility</p:attrName>
                                        </p:attrNameLst>
                                      </p:cBhvr>
                                      <p:to>
                                        <p:strVal val="visible"/>
                                      </p:to>
                                    </p:set>
                                    <p:animEffect transition="in" filter="fade">
                                      <p:cBhvr>
                                        <p:cTn id="27" dur="500"/>
                                        <p:tgtEl>
                                          <p:spTgt spid="4198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1987">
                                            <p:txEl>
                                              <p:pRg st="3" end="3"/>
                                            </p:txEl>
                                          </p:spTgt>
                                        </p:tgtEl>
                                        <p:attrNameLst>
                                          <p:attrName>style.visibility</p:attrName>
                                        </p:attrNameLst>
                                      </p:cBhvr>
                                      <p:to>
                                        <p:strVal val="visible"/>
                                      </p:to>
                                    </p:set>
                                    <p:animEffect transition="in" filter="fade">
                                      <p:cBhvr>
                                        <p:cTn id="32" dur="500"/>
                                        <p:tgtEl>
                                          <p:spTgt spid="4198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987">
                                            <p:txEl>
                                              <p:pRg st="4" end="4"/>
                                            </p:txEl>
                                          </p:spTgt>
                                        </p:tgtEl>
                                        <p:attrNameLst>
                                          <p:attrName>style.visibility</p:attrName>
                                        </p:attrNameLst>
                                      </p:cBhvr>
                                      <p:to>
                                        <p:strVal val="visible"/>
                                      </p:to>
                                    </p:set>
                                    <p:animEffect transition="in" filter="fade">
                                      <p:cBhvr>
                                        <p:cTn id="37" dur="500"/>
                                        <p:tgtEl>
                                          <p:spTgt spid="4198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987">
                                            <p:txEl>
                                              <p:pRg st="5" end="5"/>
                                            </p:txEl>
                                          </p:spTgt>
                                        </p:tgtEl>
                                        <p:attrNameLst>
                                          <p:attrName>style.visibility</p:attrName>
                                        </p:attrNameLst>
                                      </p:cBhvr>
                                      <p:to>
                                        <p:strVal val="visible"/>
                                      </p:to>
                                    </p:set>
                                    <p:animEffect transition="in" filter="fade">
                                      <p:cBhvr>
                                        <p:cTn id="42" dur="500"/>
                                        <p:tgtEl>
                                          <p:spTgt spid="419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90631" y="828675"/>
            <a:ext cx="8677038" cy="2371725"/>
          </a:xfrm>
          <a:prstGeom prst="rect">
            <a:avLst/>
          </a:prstGeom>
        </p:spPr>
        <p:txBody>
          <a:bodyPr>
            <a:normAutofit/>
          </a:bodyPr>
          <a:lstStyle/>
          <a:p>
            <a:pPr>
              <a:buFont typeface="Wingdings" panose="05000000000000000000" pitchFamily="2" charset="2"/>
              <a:buChar char="q"/>
            </a:pPr>
            <a:r>
              <a:rPr lang="en-US" sz="2000" dirty="0"/>
              <a:t>Used to document all protocol deviations that occur on the study</a:t>
            </a:r>
          </a:p>
          <a:p>
            <a:pPr>
              <a:buFont typeface="Wingdings" panose="05000000000000000000" pitchFamily="2" charset="2"/>
              <a:buChar char="q"/>
            </a:pPr>
            <a:r>
              <a:rPr lang="en-US" sz="2000" dirty="0"/>
              <a:t>Deviations – changes, divergence, or departure from the approved study design or procedures of the research protocol that have not been approved by the IRB and Sponsor</a:t>
            </a:r>
          </a:p>
          <a:p>
            <a:pPr>
              <a:buFont typeface="Wingdings" panose="05000000000000000000" pitchFamily="2" charset="2"/>
              <a:buChar char="q"/>
            </a:pPr>
            <a:r>
              <a:rPr lang="en-US" sz="2000" dirty="0"/>
              <a:t>Report all deviations to IRB and Sponsor as per requirements</a:t>
            </a:r>
          </a:p>
          <a:p>
            <a:endParaRPr lang="en-US" dirty="0"/>
          </a:p>
          <a:p>
            <a:endParaRPr lang="en-US" dirty="0"/>
          </a:p>
        </p:txBody>
      </p:sp>
      <p:sp>
        <p:nvSpPr>
          <p:cNvPr id="4" name="Rectangle 3"/>
          <p:cNvSpPr/>
          <p:nvPr/>
        </p:nvSpPr>
        <p:spPr>
          <a:xfrm>
            <a:off x="113749" y="84475"/>
            <a:ext cx="8687351" cy="1077218"/>
          </a:xfrm>
          <a:prstGeom prst="rect">
            <a:avLst/>
          </a:prstGeom>
        </p:spPr>
        <p:txBody>
          <a:bodyPr wrap="square">
            <a:spAutoFit/>
          </a:bodyPr>
          <a:lstStyle/>
          <a:p>
            <a:r>
              <a:rPr lang="en-US" sz="3200" b="1" u="sng" dirty="0">
                <a:latin typeface="Arial Black" panose="020B0A04020102020204" pitchFamily="34" charset="0"/>
              </a:rPr>
              <a:t>Deviation Log</a:t>
            </a:r>
          </a:p>
          <a:p>
            <a:endParaRPr lang="en-US" sz="3200" b="1" u="sng" dirty="0">
              <a:latin typeface="+mj-lt"/>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49" y="2919371"/>
            <a:ext cx="5430037" cy="2050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83389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3" name="Content Placeholder 2"/>
          <p:cNvSpPr>
            <a:spLocks noGrp="1"/>
          </p:cNvSpPr>
          <p:nvPr>
            <p:ph sz="quarter" idx="13"/>
          </p:nvPr>
        </p:nvSpPr>
        <p:spPr>
          <a:xfrm>
            <a:off x="204694" y="831045"/>
            <a:ext cx="8939306" cy="4374037"/>
          </a:xfrm>
          <a:prstGeom prst="rect">
            <a:avLst/>
          </a:prstGeom>
        </p:spPr>
        <p:txBody>
          <a:bodyPr>
            <a:normAutofit fontScale="92500"/>
          </a:bodyPr>
          <a:lstStyle/>
          <a:p>
            <a:pPr>
              <a:spcBef>
                <a:spcPts val="600"/>
              </a:spcBef>
              <a:spcAft>
                <a:spcPts val="600"/>
              </a:spcAft>
              <a:buFont typeface="Wingdings" panose="05000000000000000000" pitchFamily="2" charset="2"/>
              <a:buChar char="ü"/>
            </a:pPr>
            <a:r>
              <a:rPr lang="en-US" altLang="en-US" sz="1800" dirty="0">
                <a:latin typeface="Arial" panose="020B0604020202020204" pitchFamily="34" charset="0"/>
                <a:cs typeface="Arial" panose="020B0604020202020204" pitchFamily="34" charset="0"/>
              </a:rPr>
              <a:t>Document </a:t>
            </a:r>
            <a:r>
              <a:rPr lang="en-US" altLang="en-US" sz="1800" b="1" i="1" dirty="0">
                <a:latin typeface="Arial" panose="020B0604020202020204" pitchFamily="34" charset="0"/>
                <a:cs typeface="Arial" panose="020B0604020202020204" pitchFamily="34" charset="0"/>
              </a:rPr>
              <a:t>what is </a:t>
            </a:r>
            <a:r>
              <a:rPr lang="en-US" altLang="en-US" sz="1800" dirty="0">
                <a:latin typeface="Arial" panose="020B0604020202020204" pitchFamily="34" charset="0"/>
                <a:cs typeface="Arial" panose="020B0604020202020204" pitchFamily="34" charset="0"/>
              </a:rPr>
              <a:t>- and </a:t>
            </a:r>
            <a:r>
              <a:rPr lang="en-US" altLang="en-US" sz="1800" b="1" i="1" dirty="0">
                <a:latin typeface="Arial" panose="020B0604020202020204" pitchFamily="34" charset="0"/>
                <a:cs typeface="Arial" panose="020B0604020202020204" pitchFamily="34" charset="0"/>
              </a:rPr>
              <a:t>what is not </a:t>
            </a:r>
            <a:r>
              <a:rPr lang="en-US" altLang="en-US" sz="1800" dirty="0">
                <a:latin typeface="Arial" panose="020B0604020202020204" pitchFamily="34" charset="0"/>
                <a:cs typeface="Arial" panose="020B0604020202020204" pitchFamily="34" charset="0"/>
              </a:rPr>
              <a:t>– </a:t>
            </a:r>
            <a:r>
              <a:rPr lang="en-US" altLang="en-US" sz="1800" b="1" i="1" dirty="0">
                <a:latin typeface="Arial" panose="020B0604020202020204" pitchFamily="34" charset="0"/>
                <a:cs typeface="Arial" panose="020B0604020202020204" pitchFamily="34" charset="0"/>
              </a:rPr>
              <a:t>done</a:t>
            </a:r>
            <a:endParaRPr lang="en-US" altLang="en-US" sz="1800" dirty="0">
              <a:latin typeface="Arial" panose="020B0604020202020204" pitchFamily="34" charset="0"/>
              <a:cs typeface="Arial" panose="020B0604020202020204" pitchFamily="34" charset="0"/>
            </a:endParaRPr>
          </a:p>
          <a:p>
            <a:pPr>
              <a:spcBef>
                <a:spcPts val="600"/>
              </a:spcBef>
              <a:buFont typeface="Wingdings" panose="05000000000000000000" pitchFamily="2" charset="2"/>
              <a:buChar char="ü"/>
            </a:pPr>
            <a:r>
              <a:rPr lang="en-US" altLang="en-US" sz="1800" dirty="0">
                <a:latin typeface="Arial" panose="020B0604020202020204" pitchFamily="34" charset="0"/>
                <a:cs typeface="Arial" panose="020B0604020202020204" pitchFamily="34" charset="0"/>
              </a:rPr>
              <a:t>Provide reasons for any missed information</a:t>
            </a:r>
          </a:p>
          <a:p>
            <a:pPr>
              <a:spcBef>
                <a:spcPts val="600"/>
              </a:spcBef>
              <a:buFont typeface="Wingdings" panose="05000000000000000000" pitchFamily="2" charset="2"/>
              <a:buChar char="ü"/>
            </a:pPr>
            <a:r>
              <a:rPr lang="en-US" altLang="en-US" sz="1800" dirty="0">
                <a:latin typeface="Arial" panose="020B0604020202020204" pitchFamily="34" charset="0"/>
                <a:cs typeface="Arial" panose="020B0604020202020204" pitchFamily="34" charset="0"/>
              </a:rPr>
              <a:t>Use of indelible </a:t>
            </a:r>
            <a:r>
              <a:rPr lang="en-US" altLang="en-US" sz="1800" b="1" dirty="0">
                <a:solidFill>
                  <a:srgbClr val="0070C0"/>
                </a:solidFill>
                <a:latin typeface="Arial" panose="020B0604020202020204" pitchFamily="34" charset="0"/>
                <a:cs typeface="Arial" panose="020B0604020202020204" pitchFamily="34" charset="0"/>
              </a:rPr>
              <a:t>blue </a:t>
            </a:r>
            <a:r>
              <a:rPr lang="en-US" altLang="en-US" sz="1800" dirty="0">
                <a:latin typeface="Arial" panose="020B0604020202020204" pitchFamily="34" charset="0"/>
                <a:cs typeface="Arial" panose="020B0604020202020204" pitchFamily="34" charset="0"/>
              </a:rPr>
              <a:t>or </a:t>
            </a:r>
            <a:r>
              <a:rPr lang="en-US" altLang="en-US" sz="1800" b="1" dirty="0">
                <a:latin typeface="Arial" panose="020B0604020202020204" pitchFamily="34" charset="0"/>
                <a:cs typeface="Arial" panose="020B0604020202020204" pitchFamily="34" charset="0"/>
              </a:rPr>
              <a:t>black</a:t>
            </a:r>
            <a:r>
              <a:rPr lang="en-US" altLang="en-US" sz="1800" dirty="0">
                <a:latin typeface="Arial" panose="020B0604020202020204" pitchFamily="34" charset="0"/>
                <a:cs typeface="Arial" panose="020B0604020202020204" pitchFamily="34" charset="0"/>
              </a:rPr>
              <a:t> ink on paper forms.</a:t>
            </a:r>
          </a:p>
          <a:p>
            <a:pPr lvl="1" eaLnBrk="1" hangingPunct="1">
              <a:lnSpc>
                <a:spcPct val="150000"/>
              </a:lnSpc>
              <a:spcBef>
                <a:spcPct val="0"/>
              </a:spcBef>
              <a:spcAft>
                <a:spcPts val="0"/>
              </a:spcAft>
              <a:buFont typeface="Wingdings" panose="05000000000000000000" pitchFamily="2" charset="2"/>
              <a:buChar char="§"/>
            </a:pPr>
            <a:r>
              <a:rPr lang="en-US" altLang="en-US" sz="1800" dirty="0">
                <a:latin typeface="Arial" panose="020B0604020202020204" pitchFamily="34" charset="0"/>
                <a:cs typeface="Arial" panose="020B0604020202020204" pitchFamily="34" charset="0"/>
              </a:rPr>
              <a:t>Reduces fading over time or </a:t>
            </a:r>
            <a:r>
              <a:rPr lang="en-US" altLang="en-US" sz="1900"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smudging</a:t>
            </a:r>
            <a:r>
              <a:rPr lang="en-US" altLang="en-US" sz="1800" dirty="0">
                <a:latin typeface="Arial" panose="020B0604020202020204" pitchFamily="34" charset="0"/>
                <a:cs typeface="Arial" panose="020B0604020202020204" pitchFamily="34" charset="0"/>
              </a:rPr>
              <a:t> </a:t>
            </a:r>
          </a:p>
          <a:p>
            <a:pPr lvl="1" eaLnBrk="1" hangingPunct="1">
              <a:lnSpc>
                <a:spcPct val="150000"/>
              </a:lnSpc>
              <a:spcBef>
                <a:spcPct val="0"/>
              </a:spcBef>
              <a:spcAft>
                <a:spcPts val="0"/>
              </a:spcAft>
              <a:buFont typeface="Wingdings" panose="05000000000000000000" pitchFamily="2" charset="2"/>
              <a:buChar char="§"/>
            </a:pPr>
            <a:r>
              <a:rPr lang="en-US" altLang="en-US" sz="1800" b="1" dirty="0">
                <a:latin typeface="Arial" panose="020B0604020202020204" pitchFamily="34" charset="0"/>
                <a:cs typeface="Arial" panose="020B0604020202020204" pitchFamily="34" charset="0"/>
              </a:rPr>
              <a:t>No</a:t>
            </a:r>
            <a:r>
              <a:rPr lang="en-US" altLang="en-US" sz="1800" dirty="0">
                <a:latin typeface="Arial" panose="020B0604020202020204" pitchFamily="34" charset="0"/>
                <a:cs typeface="Arial" panose="020B0604020202020204" pitchFamily="34" charset="0"/>
              </a:rPr>
              <a:t> pencils, felt-tipped markers or white-out</a:t>
            </a:r>
          </a:p>
          <a:p>
            <a:pPr marL="457200" lvl="1" indent="0" eaLnBrk="1" hangingPunct="1">
              <a:spcBef>
                <a:spcPct val="0"/>
              </a:spcBef>
              <a:spcAft>
                <a:spcPts val="0"/>
              </a:spcAft>
              <a:buNone/>
            </a:pPr>
            <a:endParaRPr lang="en-US" altLang="en-US" sz="1800" dirty="0">
              <a:latin typeface="Arial" panose="020B0604020202020204" pitchFamily="34" charset="0"/>
              <a:cs typeface="Arial" panose="020B0604020202020204" pitchFamily="34" charset="0"/>
            </a:endParaRPr>
          </a:p>
          <a:p>
            <a:pPr>
              <a:spcBef>
                <a:spcPts val="600"/>
              </a:spcBef>
              <a:buFont typeface="Wingdings" panose="05000000000000000000" pitchFamily="2" charset="2"/>
              <a:buChar char="ü"/>
            </a:pPr>
            <a:r>
              <a:rPr lang="en-US" altLang="en-US" sz="1800" dirty="0">
                <a:latin typeface="Arial" panose="020B0604020202020204" pitchFamily="34" charset="0"/>
                <a:cs typeface="Arial" panose="020B0604020202020204" pitchFamily="34" charset="0"/>
              </a:rPr>
              <a:t>No back or future dating – use of </a:t>
            </a:r>
            <a:r>
              <a:rPr lang="en-US" altLang="en-US" sz="1800" b="1" dirty="0">
                <a:latin typeface="Arial" panose="020B0604020202020204" pitchFamily="34" charset="0"/>
                <a:cs typeface="Arial" panose="020B0604020202020204" pitchFamily="34" charset="0"/>
              </a:rPr>
              <a:t>current date </a:t>
            </a:r>
            <a:r>
              <a:rPr lang="en-US" altLang="en-US" sz="1800" dirty="0">
                <a:latin typeface="Arial" panose="020B0604020202020204" pitchFamily="34" charset="0"/>
                <a:cs typeface="Arial" panose="020B0604020202020204" pitchFamily="34" charset="0"/>
              </a:rPr>
              <a:t>when entries are made. </a:t>
            </a:r>
          </a:p>
          <a:p>
            <a:pPr>
              <a:buFont typeface="Wingdings" panose="05000000000000000000" pitchFamily="2" charset="2"/>
              <a:buChar char="ü"/>
            </a:pPr>
            <a:r>
              <a:rPr lang="en-US" altLang="en-US" sz="1800" dirty="0">
                <a:latin typeface="Arial" panose="020B0604020202020204" pitchFamily="34" charset="0"/>
                <a:cs typeface="Arial" panose="020B0604020202020204" pitchFamily="34" charset="0"/>
              </a:rPr>
              <a:t>No </a:t>
            </a:r>
            <a:r>
              <a:rPr lang="en-US" altLang="en-US" sz="2800" b="1" dirty="0">
                <a:latin typeface="Arial" panose="020B0604020202020204" pitchFamily="34" charset="0"/>
                <a:cs typeface="Arial" panose="020B0604020202020204" pitchFamily="34" charset="0"/>
              </a:rPr>
              <a:t>“</a:t>
            </a:r>
            <a:r>
              <a:rPr lang="en-US" altLang="en-US" sz="1800" b="1" dirty="0">
                <a:latin typeface="Arial" panose="020B0604020202020204" pitchFamily="34" charset="0"/>
                <a:cs typeface="Arial" panose="020B0604020202020204" pitchFamily="34" charset="0"/>
              </a:rPr>
              <a:t>ditto</a:t>
            </a:r>
            <a:r>
              <a:rPr lang="en-US" altLang="en-US" sz="2800" b="1" dirty="0">
                <a:latin typeface="Arial" panose="020B0604020202020204" pitchFamily="34" charset="0"/>
                <a:cs typeface="Arial" panose="020B0604020202020204" pitchFamily="34" charset="0"/>
              </a:rPr>
              <a:t>”</a:t>
            </a:r>
            <a:r>
              <a:rPr lang="en-US" altLang="en-US" sz="1800" dirty="0">
                <a:latin typeface="Arial" panose="020B0604020202020204" pitchFamily="34" charset="0"/>
                <a:cs typeface="Arial" panose="020B0604020202020204" pitchFamily="34" charset="0"/>
              </a:rPr>
              <a:t> marks for repetitive data</a:t>
            </a:r>
          </a:p>
          <a:p>
            <a:pPr>
              <a:buFont typeface="Wingdings" panose="05000000000000000000" pitchFamily="2" charset="2"/>
              <a:buChar char="ü"/>
            </a:pPr>
            <a:r>
              <a:rPr lang="en-US" altLang="en-US" sz="1800" dirty="0">
                <a:latin typeface="Arial" panose="020B0604020202020204" pitchFamily="34" charset="0"/>
                <a:cs typeface="Arial" panose="020B0604020202020204" pitchFamily="34" charset="0"/>
              </a:rPr>
              <a:t>Instrument printouts: Adhere printout to Original Source Document; add initials and date where the printout is attached. </a:t>
            </a:r>
          </a:p>
          <a:p>
            <a:pPr>
              <a:buFont typeface="Wingdings" panose="05000000000000000000" pitchFamily="2" charset="2"/>
              <a:buChar char="ü"/>
            </a:pPr>
            <a:r>
              <a:rPr lang="en-US" altLang="en-US" sz="1800" dirty="0">
                <a:latin typeface="Arial" panose="020B0604020202020204" pitchFamily="34" charset="0"/>
                <a:cs typeface="Arial" panose="020B0604020202020204" pitchFamily="34" charset="0"/>
              </a:rPr>
              <a:t>Printouts sent for research data purposes need </a:t>
            </a:r>
            <a:r>
              <a:rPr lang="en-US" altLang="en-US" sz="1800" b="1" dirty="0">
                <a:latin typeface="Arial" panose="020B0604020202020204" pitchFamily="34" charset="0"/>
                <a:cs typeface="Arial" panose="020B0604020202020204" pitchFamily="34" charset="0"/>
              </a:rPr>
              <a:t>coded, redacted, or de-identified</a:t>
            </a:r>
            <a:endParaRPr lang="en-US" altLang="en-US" dirty="0">
              <a:latin typeface="Calibri" pitchFamily="34" charset="0"/>
            </a:endParaRPr>
          </a:p>
          <a:p>
            <a:pPr eaLnBrk="1" hangingPunct="1"/>
            <a:endParaRPr lang="en-US" altLang="en-US" dirty="0"/>
          </a:p>
        </p:txBody>
      </p:sp>
      <p:sp>
        <p:nvSpPr>
          <p:cNvPr id="4" name="TextBox 3"/>
          <p:cNvSpPr txBox="1"/>
          <p:nvPr/>
        </p:nvSpPr>
        <p:spPr>
          <a:xfrm>
            <a:off x="68342" y="108857"/>
            <a:ext cx="9075658" cy="954107"/>
          </a:xfrm>
          <a:prstGeom prst="rect">
            <a:avLst/>
          </a:prstGeom>
          <a:noFill/>
        </p:spPr>
        <p:txBody>
          <a:bodyPr wrap="square">
            <a:spAutoFit/>
          </a:bodyPr>
          <a:lstStyle/>
          <a:p>
            <a:r>
              <a:rPr lang="en-US" altLang="en-US" sz="3200" b="1" u="sng" dirty="0">
                <a:latin typeface="+mj-lt"/>
              </a:rPr>
              <a:t>Good Documentation Practice</a:t>
            </a:r>
          </a:p>
          <a:p>
            <a:pPr eaLnBrk="0" hangingPunct="0">
              <a:defRPr/>
            </a:pPr>
            <a:endParaRPr lang="en-US" dirty="0">
              <a:ea typeface="ＭＳ Ｐゴシック" charset="-128"/>
            </a:endParaRPr>
          </a:p>
        </p:txBody>
      </p:sp>
      <p:pic>
        <p:nvPicPr>
          <p:cNvPr id="18434" name="Picture 2" descr="C:\Users\sinkeyc\AppData\Local\Microsoft\Windows\Temporary Internet Files\Content.IE5\DZP3ZA1D\hand.002-00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215" y="310163"/>
            <a:ext cx="2390775" cy="161967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sinkeyc\AppData\Local\Microsoft\Windows\Temporary Internet Files\Content.IE5\GSK2TC4Z\ink-drip[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227" y="1062964"/>
            <a:ext cx="858371" cy="594386"/>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sinkeyc\AppData\Local\Microsoft\Windows\Temporary Internet Files\Content.IE5\F6H8BO0Z\ink-303241_64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2598" y="1360157"/>
            <a:ext cx="1008078" cy="96264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9499" y="2155964"/>
            <a:ext cx="769457" cy="76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1" name="Picture 19" descr="C:\Users\sinkeyc\AppData\Local\Microsoft\Windows\Temporary Internet Files\Content.IE5\TIYY11UZ\calendar_icon[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459199">
            <a:off x="7803119" y="2599542"/>
            <a:ext cx="1072243" cy="1044927"/>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0033" y="2520544"/>
            <a:ext cx="9445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circle(in)">
                                      <p:cBhvr>
                                        <p:cTn id="7" dur="2000"/>
                                        <p:tgtEl>
                                          <p:spTgt spid="56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6323">
                                            <p:txEl>
                                              <p:pRg st="1" end="1"/>
                                            </p:txEl>
                                          </p:spTgt>
                                        </p:tgtEl>
                                        <p:attrNameLst>
                                          <p:attrName>style.visibility</p:attrName>
                                        </p:attrNameLst>
                                      </p:cBhvr>
                                      <p:to>
                                        <p:strVal val="visible"/>
                                      </p:to>
                                    </p:set>
                                    <p:animEffect transition="in" filter="circle(in)">
                                      <p:cBhvr>
                                        <p:cTn id="12" dur="2000"/>
                                        <p:tgtEl>
                                          <p:spTgt spid="563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6323">
                                            <p:txEl>
                                              <p:pRg st="2" end="2"/>
                                            </p:txEl>
                                          </p:spTgt>
                                        </p:tgtEl>
                                        <p:attrNameLst>
                                          <p:attrName>style.visibility</p:attrName>
                                        </p:attrNameLst>
                                      </p:cBhvr>
                                      <p:to>
                                        <p:strVal val="visible"/>
                                      </p:to>
                                    </p:set>
                                    <p:animEffect transition="in" filter="circle(in)">
                                      <p:cBhvr>
                                        <p:cTn id="17" dur="2000"/>
                                        <p:tgtEl>
                                          <p:spTgt spid="563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07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79"/>
                                        </p:tgtEl>
                                        <p:attrNameLst>
                                          <p:attrName>style.visibility</p:attrName>
                                        </p:attrNameLst>
                                      </p:cBhvr>
                                      <p:to>
                                        <p:strVal val="visible"/>
                                      </p:to>
                                    </p:set>
                                  </p:childTnLst>
                                </p:cTn>
                              </p:par>
                              <p:par>
                                <p:cTn id="26" presetID="2" presetClass="entr" presetSubtype="4" fill="hold" nodeType="withEffect">
                                  <p:stCondLst>
                                    <p:cond delay="0"/>
                                  </p:stCondLst>
                                  <p:childTnLst>
                                    <p:set>
                                      <p:cBhvr>
                                        <p:cTn id="27" dur="1" fill="hold">
                                          <p:stCondLst>
                                            <p:cond delay="0"/>
                                          </p:stCondLst>
                                        </p:cTn>
                                        <p:tgtEl>
                                          <p:spTgt spid="56323">
                                            <p:txEl>
                                              <p:pRg st="3" end="3"/>
                                            </p:txEl>
                                          </p:spTgt>
                                        </p:tgtEl>
                                        <p:attrNameLst>
                                          <p:attrName>style.visibility</p:attrName>
                                        </p:attrNameLst>
                                      </p:cBhvr>
                                      <p:to>
                                        <p:strVal val="visible"/>
                                      </p:to>
                                    </p:set>
                                    <p:anim calcmode="lin" valueType="num">
                                      <p:cBhvr additive="base">
                                        <p:cTn id="28"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63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56323">
                                            <p:txEl>
                                              <p:pRg st="4" end="4"/>
                                            </p:txEl>
                                          </p:spTgt>
                                        </p:tgtEl>
                                        <p:attrNameLst>
                                          <p:attrName>style.visibility</p:attrName>
                                        </p:attrNameLst>
                                      </p:cBhvr>
                                      <p:to>
                                        <p:strVal val="visible"/>
                                      </p:to>
                                    </p:set>
                                    <p:anim calcmode="lin" valueType="num">
                                      <p:cBhvr additive="base">
                                        <p:cTn id="34" dur="500" fill="hold"/>
                                        <p:tgtEl>
                                          <p:spTgt spid="5632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63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8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9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56323">
                                            <p:txEl>
                                              <p:pRg st="6" end="6"/>
                                            </p:txEl>
                                          </p:spTgt>
                                        </p:tgtEl>
                                        <p:attrNameLst>
                                          <p:attrName>style.visibility</p:attrName>
                                        </p:attrNameLst>
                                      </p:cBhvr>
                                      <p:to>
                                        <p:strVal val="visible"/>
                                      </p:to>
                                    </p:set>
                                    <p:animEffect transition="in" filter="circle(in)">
                                      <p:cBhvr>
                                        <p:cTn id="48" dur="2000"/>
                                        <p:tgtEl>
                                          <p:spTgt spid="5632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9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6323">
                                            <p:txEl>
                                              <p:pRg st="7" end="7"/>
                                            </p:txEl>
                                          </p:spTgt>
                                        </p:tgtEl>
                                        <p:attrNameLst>
                                          <p:attrName>style.visibility</p:attrName>
                                        </p:attrNameLst>
                                      </p:cBhvr>
                                      <p:to>
                                        <p:strVal val="visible"/>
                                      </p:to>
                                    </p:set>
                                    <p:animEffect transition="in" filter="barn(inVertical)">
                                      <p:cBhvr>
                                        <p:cTn id="57" dur="500"/>
                                        <p:tgtEl>
                                          <p:spTgt spid="5632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6323">
                                            <p:txEl>
                                              <p:pRg st="8" end="8"/>
                                            </p:txEl>
                                          </p:spTgt>
                                        </p:tgtEl>
                                        <p:attrNameLst>
                                          <p:attrName>style.visibility</p:attrName>
                                        </p:attrNameLst>
                                      </p:cBhvr>
                                      <p:to>
                                        <p:strVal val="visible"/>
                                      </p:to>
                                    </p:set>
                                    <p:animEffect transition="in" filter="barn(inVertical)">
                                      <p:cBhvr>
                                        <p:cTn id="62" dur="500"/>
                                        <p:tgtEl>
                                          <p:spTgt spid="5632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6323">
                                            <p:txEl>
                                              <p:pRg st="9" end="9"/>
                                            </p:txEl>
                                          </p:spTgt>
                                        </p:tgtEl>
                                        <p:attrNameLst>
                                          <p:attrName>style.visibility</p:attrName>
                                        </p:attrNameLst>
                                      </p:cBhvr>
                                      <p:to>
                                        <p:strVal val="visible"/>
                                      </p:to>
                                    </p:set>
                                    <p:animEffect transition="in" filter="barn(inVertical)">
                                      <p:cBhvr>
                                        <p:cTn id="67" dur="500"/>
                                        <p:tgtEl>
                                          <p:spTgt spid="563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Title 1"/>
          <p:cNvSpPr>
            <a:spLocks noGrp="1"/>
          </p:cNvSpPr>
          <p:nvPr>
            <p:ph type="title"/>
          </p:nvPr>
        </p:nvSpPr>
        <p:spPr>
          <a:xfrm>
            <a:off x="256993" y="328586"/>
            <a:ext cx="8458200" cy="857250"/>
          </a:xfrm>
        </p:spPr>
        <p:txBody>
          <a:bodyPr/>
          <a:lstStyle/>
          <a:p>
            <a:pPr eaLnBrk="1" hangingPunct="1"/>
            <a:r>
              <a:rPr lang="en-US" altLang="en-US" sz="2800" cap="none" dirty="0">
                <a:latin typeface="Calibri" pitchFamily="34" charset="0"/>
              </a:rPr>
              <a:t/>
            </a:r>
            <a:br>
              <a:rPr lang="en-US" altLang="en-US" sz="2800" cap="none" dirty="0">
                <a:latin typeface="Calibri" pitchFamily="34" charset="0"/>
              </a:rPr>
            </a:br>
            <a:r>
              <a:rPr lang="en-US" altLang="en-US" sz="2800" cap="none" dirty="0">
                <a:latin typeface="Calibri" pitchFamily="34" charset="0"/>
              </a:rPr>
              <a:t/>
            </a:r>
            <a:br>
              <a:rPr lang="en-US" altLang="en-US" sz="2800" cap="none" dirty="0">
                <a:latin typeface="Calibri" pitchFamily="34" charset="0"/>
              </a:rPr>
            </a:br>
            <a:r>
              <a:rPr lang="en-US" altLang="en-US" sz="2800" cap="none" dirty="0">
                <a:latin typeface="Calibri" pitchFamily="34" charset="0"/>
              </a:rPr>
              <a:t/>
            </a:r>
            <a:br>
              <a:rPr lang="en-US" altLang="en-US" sz="2800" cap="none" dirty="0">
                <a:latin typeface="Calibri" pitchFamily="34" charset="0"/>
              </a:rPr>
            </a:br>
            <a:r>
              <a:rPr lang="en-US" altLang="en-US" sz="2800" cap="none" dirty="0">
                <a:latin typeface="Calibri" pitchFamily="34" charset="0"/>
              </a:rPr>
              <a:t>Correcting Information</a:t>
            </a:r>
            <a:endParaRPr lang="en-US" altLang="en-US" sz="2800" cap="none" dirty="0"/>
          </a:p>
        </p:txBody>
      </p:sp>
      <p:sp>
        <p:nvSpPr>
          <p:cNvPr id="3" name="Content Placeholder 2"/>
          <p:cNvSpPr>
            <a:spLocks noGrp="1"/>
          </p:cNvSpPr>
          <p:nvPr>
            <p:ph sz="quarter" idx="13"/>
          </p:nvPr>
        </p:nvSpPr>
        <p:spPr>
          <a:xfrm>
            <a:off x="228600" y="1376510"/>
            <a:ext cx="8915400" cy="3766990"/>
          </a:xfrm>
          <a:prstGeom prst="rect">
            <a:avLst/>
          </a:prstGeom>
        </p:spPr>
        <p:txBody>
          <a:bodyPr>
            <a:normAutofit fontScale="92500"/>
          </a:bodyPr>
          <a:lstStyle/>
          <a:p>
            <a:pPr>
              <a:spcBef>
                <a:spcPts val="600"/>
              </a:spcBef>
              <a:buFont typeface="Wingdings" panose="05000000000000000000" pitchFamily="2" charset="2"/>
              <a:buChar char="ü"/>
              <a:defRPr/>
            </a:pPr>
            <a:r>
              <a:rPr lang="en-US" altLang="en-US" sz="2000" b="1" i="1" dirty="0">
                <a:latin typeface="Arial" panose="020B0604020202020204" pitchFamily="34" charset="0"/>
                <a:cs typeface="Arial" panose="020B0604020202020204" pitchFamily="34" charset="0"/>
              </a:rPr>
              <a:t>Errors happen</a:t>
            </a:r>
            <a:r>
              <a:rPr lang="en-US" altLang="en-US" sz="2000" dirty="0">
                <a:latin typeface="Arial" panose="020B0604020202020204" pitchFamily="34" charset="0"/>
                <a:cs typeface="Arial" panose="020B0604020202020204" pitchFamily="34" charset="0"/>
              </a:rPr>
              <a:t>!  </a:t>
            </a:r>
            <a:r>
              <a:rPr lang="en-US" altLang="en-US" sz="2100" b="1" dirty="0">
                <a:latin typeface="Arial" panose="020B0604020202020204" pitchFamily="34" charset="0"/>
                <a:ea typeface="Calibri" charset="0"/>
                <a:cs typeface="Arial" panose="020B0604020202020204" pitchFamily="34" charset="0"/>
              </a:rPr>
              <a:t>Corrections</a:t>
            </a:r>
            <a:r>
              <a:rPr lang="en-US" altLang="en-US" sz="2100" dirty="0">
                <a:latin typeface="Arial" panose="020B0604020202020204" pitchFamily="34" charset="0"/>
                <a:ea typeface="Calibri" charset="0"/>
                <a:cs typeface="Arial" panose="020B0604020202020204" pitchFamily="34" charset="0"/>
              </a:rPr>
              <a:t> are expected</a:t>
            </a:r>
          </a:p>
          <a:p>
            <a:pPr>
              <a:spcBef>
                <a:spcPts val="600"/>
              </a:spcBef>
              <a:buFont typeface="Wingdings" panose="05000000000000000000" pitchFamily="2" charset="2"/>
              <a:buChar char="ü"/>
              <a:defRPr/>
            </a:pPr>
            <a:r>
              <a:rPr lang="en-US" altLang="en-US" sz="2100" dirty="0">
                <a:latin typeface="Arial" panose="020B0604020202020204" pitchFamily="34" charset="0"/>
                <a:ea typeface="Calibri" charset="0"/>
                <a:cs typeface="Arial" panose="020B0604020202020204" pitchFamily="34" charset="0"/>
              </a:rPr>
              <a:t>Single</a:t>
            </a:r>
            <a:r>
              <a:rPr lang="en-US" altLang="en-US" sz="2100" strike="sngStrike" dirty="0">
                <a:latin typeface="Arial" panose="020B0604020202020204" pitchFamily="34" charset="0"/>
                <a:ea typeface="Calibri" charset="0"/>
                <a:cs typeface="Arial" panose="020B0604020202020204" pitchFamily="34" charset="0"/>
              </a:rPr>
              <a:t> </a:t>
            </a:r>
            <a:r>
              <a:rPr lang="en-US" altLang="en-US" sz="2100" b="1" i="1" strike="sngStrike" dirty="0">
                <a:latin typeface="Arial" panose="020B0604020202020204" pitchFamily="34" charset="0"/>
                <a:ea typeface="Calibri" charset="0"/>
                <a:cs typeface="Arial" panose="020B0604020202020204" pitchFamily="34" charset="0"/>
              </a:rPr>
              <a:t>line through incorrect information,</a:t>
            </a:r>
            <a:r>
              <a:rPr lang="en-US" altLang="en-US" sz="2100" dirty="0">
                <a:latin typeface="Arial" panose="020B0604020202020204" pitchFamily="34" charset="0"/>
                <a:ea typeface="Calibri" charset="0"/>
                <a:cs typeface="Arial" panose="020B0604020202020204" pitchFamily="34" charset="0"/>
              </a:rPr>
              <a:t> do not to obscure original data</a:t>
            </a:r>
          </a:p>
          <a:p>
            <a:pPr eaLnBrk="1" hangingPunct="1">
              <a:spcBef>
                <a:spcPts val="600"/>
              </a:spcBef>
              <a:spcAft>
                <a:spcPts val="600"/>
              </a:spcAft>
              <a:buFont typeface="Wingdings" panose="05000000000000000000" pitchFamily="2" charset="2"/>
              <a:buChar char="ü"/>
              <a:defRPr/>
            </a:pPr>
            <a:r>
              <a:rPr lang="en-US" altLang="en-US" sz="2100" dirty="0">
                <a:latin typeface="Arial" panose="020B0604020202020204" pitchFamily="34" charset="0"/>
                <a:ea typeface="Calibri" charset="0"/>
                <a:cs typeface="Arial" panose="020B0604020202020204" pitchFamily="34" charset="0"/>
              </a:rPr>
              <a:t>No writing over data (e.g. turning a 0 into a 9) - hides the original data</a:t>
            </a:r>
          </a:p>
          <a:p>
            <a:pPr eaLnBrk="1" hangingPunct="1">
              <a:spcBef>
                <a:spcPts val="600"/>
              </a:spcBef>
              <a:spcAft>
                <a:spcPts val="600"/>
              </a:spcAft>
              <a:buFont typeface="Wingdings" panose="05000000000000000000" pitchFamily="2" charset="2"/>
              <a:buChar char="ü"/>
              <a:defRPr/>
            </a:pPr>
            <a:r>
              <a:rPr lang="en-US" altLang="en-US" sz="2100" dirty="0">
                <a:latin typeface="Arial" panose="020B0604020202020204" pitchFamily="34" charset="0"/>
                <a:ea typeface="Calibri" charset="0"/>
                <a:cs typeface="Arial" panose="020B0604020202020204" pitchFamily="34" charset="0"/>
              </a:rPr>
              <a:t>Enter the </a:t>
            </a:r>
            <a:r>
              <a:rPr lang="en-US" altLang="en-US" sz="2100" b="1" dirty="0">
                <a:latin typeface="Arial" panose="020B0604020202020204" pitchFamily="34" charset="0"/>
                <a:ea typeface="Calibri" charset="0"/>
                <a:cs typeface="Arial" panose="020B0604020202020204" pitchFamily="34" charset="0"/>
              </a:rPr>
              <a:t>correct </a:t>
            </a:r>
            <a:r>
              <a:rPr lang="en-US" altLang="en-US" sz="2100" dirty="0">
                <a:latin typeface="Arial" panose="020B0604020202020204" pitchFamily="34" charset="0"/>
                <a:ea typeface="Calibri" charset="0"/>
                <a:cs typeface="Arial" panose="020B0604020202020204" pitchFamily="34" charset="0"/>
              </a:rPr>
              <a:t>information</a:t>
            </a:r>
          </a:p>
          <a:p>
            <a:pPr eaLnBrk="1" hangingPunct="1">
              <a:spcBef>
                <a:spcPts val="600"/>
              </a:spcBef>
              <a:spcAft>
                <a:spcPts val="600"/>
              </a:spcAft>
              <a:buFont typeface="Wingdings" panose="05000000000000000000" pitchFamily="2" charset="2"/>
              <a:buChar char="ü"/>
              <a:defRPr/>
            </a:pPr>
            <a:r>
              <a:rPr lang="en-US" altLang="en-US" sz="2100" b="1" dirty="0">
                <a:latin typeface="Arial" panose="020B0604020202020204" pitchFamily="34" charset="0"/>
                <a:ea typeface="Calibri" charset="0"/>
                <a:cs typeface="Arial" panose="020B0604020202020204" pitchFamily="34" charset="0"/>
              </a:rPr>
              <a:t>Initial</a:t>
            </a:r>
            <a:r>
              <a:rPr lang="en-US" altLang="en-US" sz="2100" dirty="0">
                <a:latin typeface="Arial" panose="020B0604020202020204" pitchFamily="34" charset="0"/>
                <a:ea typeface="Calibri" charset="0"/>
                <a:cs typeface="Arial" panose="020B0604020202020204" pitchFamily="34" charset="0"/>
              </a:rPr>
              <a:t> and </a:t>
            </a:r>
            <a:r>
              <a:rPr lang="en-US" altLang="en-US" sz="2100" b="1" dirty="0">
                <a:latin typeface="Arial" panose="020B0604020202020204" pitchFamily="34" charset="0"/>
                <a:ea typeface="Calibri" charset="0"/>
                <a:cs typeface="Arial" panose="020B0604020202020204" pitchFamily="34" charset="0"/>
              </a:rPr>
              <a:t>date</a:t>
            </a:r>
            <a:r>
              <a:rPr lang="en-US" altLang="en-US" sz="2100" dirty="0">
                <a:latin typeface="Arial" panose="020B0604020202020204" pitchFamily="34" charset="0"/>
                <a:ea typeface="Calibri" charset="0"/>
                <a:cs typeface="Arial" panose="020B0604020202020204" pitchFamily="34" charset="0"/>
              </a:rPr>
              <a:t> when the </a:t>
            </a:r>
            <a:r>
              <a:rPr lang="en-US" altLang="en-US" sz="2100" b="1" dirty="0">
                <a:latin typeface="Arial" panose="020B0604020202020204" pitchFamily="34" charset="0"/>
                <a:ea typeface="Calibri" charset="0"/>
                <a:cs typeface="Arial" panose="020B0604020202020204" pitchFamily="34" charset="0"/>
              </a:rPr>
              <a:t>corrections</a:t>
            </a:r>
            <a:r>
              <a:rPr lang="en-US" altLang="en-US" sz="2100" dirty="0">
                <a:latin typeface="Arial" panose="020B0604020202020204" pitchFamily="34" charset="0"/>
                <a:ea typeface="Calibri" charset="0"/>
                <a:cs typeface="Arial" panose="020B0604020202020204" pitchFamily="34" charset="0"/>
              </a:rPr>
              <a:t> were made  -   </a:t>
            </a:r>
            <a:r>
              <a:rPr lang="en-US" altLang="en-US" sz="2600" dirty="0">
                <a:latin typeface="Brush Script MT" panose="03060802040406070304" pitchFamily="66" charset="0"/>
                <a:ea typeface="Calibri" charset="0"/>
                <a:cs typeface="Arial" panose="020B0604020202020204" pitchFamily="34" charset="0"/>
              </a:rPr>
              <a:t>CAS  05/17/2018</a:t>
            </a:r>
          </a:p>
          <a:p>
            <a:pPr eaLnBrk="1" hangingPunct="1">
              <a:spcBef>
                <a:spcPts val="600"/>
              </a:spcBef>
              <a:spcAft>
                <a:spcPts val="600"/>
              </a:spcAft>
              <a:buFont typeface="Wingdings" panose="05000000000000000000" pitchFamily="2" charset="2"/>
              <a:buChar char="ü"/>
              <a:defRPr/>
            </a:pPr>
            <a:r>
              <a:rPr lang="en-US" altLang="en-US" sz="2100" dirty="0">
                <a:latin typeface="Arial" panose="020B0604020202020204" pitchFamily="34" charset="0"/>
                <a:ea typeface="Calibri" charset="0"/>
                <a:cs typeface="Arial" panose="020B0604020202020204" pitchFamily="34" charset="0"/>
              </a:rPr>
              <a:t>Entries on study documents and changes to those entries should be made by study team members with the authority to do so as delegated by the PI</a:t>
            </a:r>
            <a:endParaRPr lang="en-US" altLang="en-US" sz="2100" dirty="0">
              <a:latin typeface="Arial" panose="020B0604020202020204" pitchFamily="34" charset="0"/>
              <a:cs typeface="Arial" panose="020B0604020202020204" pitchFamily="34" charset="0"/>
            </a:endParaRPr>
          </a:p>
          <a:p>
            <a:pPr eaLnBrk="1" hangingPunct="1">
              <a:defRPr/>
            </a:pPr>
            <a:endParaRPr lang="en-US" dirty="0">
              <a:ea typeface="+mn-ea"/>
            </a:endParaRPr>
          </a:p>
        </p:txBody>
      </p:sp>
      <p:sp>
        <p:nvSpPr>
          <p:cNvPr id="58372" name="TextBox 3"/>
          <p:cNvSpPr txBox="1">
            <a:spLocks noChangeArrowheads="1"/>
          </p:cNvSpPr>
          <p:nvPr/>
        </p:nvSpPr>
        <p:spPr bwMode="auto">
          <a:xfrm>
            <a:off x="175632" y="203358"/>
            <a:ext cx="69397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buNone/>
            </a:pPr>
            <a:r>
              <a:rPr lang="en-US" altLang="en-US" sz="3200" b="1" u="sng" dirty="0">
                <a:latin typeface="+mj-lt"/>
              </a:rPr>
              <a:t>Good Documentation Practice</a:t>
            </a:r>
          </a:p>
        </p:txBody>
      </p:sp>
      <p:pic>
        <p:nvPicPr>
          <p:cNvPr id="8194" name="Picture 2" descr="C:\Users\sinkeyc\AppData\Local\Microsoft\Windows\Temporary Internet Files\Content.IE5\08S1S985\erro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3378" y="903205"/>
            <a:ext cx="1596317" cy="859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8194"/>
                                        </p:tgtEl>
                                      </p:cBhvr>
                                    </p:animEffect>
                                    <p:animScale>
                                      <p:cBhvr>
                                        <p:cTn id="13" dur="250" autoRev="1" fill="hold"/>
                                        <p:tgtEl>
                                          <p:spTgt spid="8194"/>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itle 1"/>
          <p:cNvSpPr>
            <a:spLocks noGrp="1"/>
          </p:cNvSpPr>
          <p:nvPr>
            <p:ph type="title"/>
          </p:nvPr>
        </p:nvSpPr>
        <p:spPr>
          <a:xfrm>
            <a:off x="222303" y="618731"/>
            <a:ext cx="8458200" cy="704850"/>
          </a:xfrm>
        </p:spPr>
        <p:txBody>
          <a:bodyPr/>
          <a:lstStyle/>
          <a:p>
            <a:pPr algn="ctr" eaLnBrk="1" hangingPunct="1"/>
            <a:r>
              <a:rPr lang="en-US" altLang="en-US" sz="3600" b="1" dirty="0">
                <a:latin typeface="Calibri" pitchFamily="34" charset="0"/>
              </a:rPr>
              <a:t>“ALCOA-C” </a:t>
            </a:r>
            <a:endParaRPr lang="en-US" altLang="en-US" sz="3600" b="1" dirty="0"/>
          </a:p>
        </p:txBody>
      </p:sp>
      <p:sp>
        <p:nvSpPr>
          <p:cNvPr id="54275" name="Content Placeholder 2"/>
          <p:cNvSpPr>
            <a:spLocks noGrp="1"/>
          </p:cNvSpPr>
          <p:nvPr>
            <p:ph sz="quarter" idx="13"/>
          </p:nvPr>
        </p:nvSpPr>
        <p:spPr>
          <a:xfrm>
            <a:off x="1229767" y="1304699"/>
            <a:ext cx="7799934" cy="3838801"/>
          </a:xfrm>
          <a:prstGeom prst="rect">
            <a:avLst/>
          </a:prstGeom>
        </p:spPr>
        <p:txBody>
          <a:bodyPr>
            <a:normAutofit/>
          </a:bodyPr>
          <a:lstStyle/>
          <a:p>
            <a:pPr marL="0" indent="0">
              <a:lnSpc>
                <a:spcPct val="80000"/>
              </a:lnSpc>
              <a:spcBef>
                <a:spcPts val="600"/>
              </a:spcBef>
              <a:buNone/>
            </a:pPr>
            <a:r>
              <a:rPr lang="en-US" altLang="en-US" sz="3200" b="1" dirty="0">
                <a:latin typeface="Calibri" pitchFamily="34" charset="0"/>
              </a:rPr>
              <a:t>   </a:t>
            </a:r>
            <a:r>
              <a:rPr lang="en-US" altLang="en-US" sz="3200" b="1" u="sng" dirty="0">
                <a:latin typeface="Calibri" pitchFamily="34" charset="0"/>
              </a:rPr>
              <a:t>A</a:t>
            </a:r>
            <a:r>
              <a:rPr lang="en-US" altLang="en-US" sz="2800" u="sng" dirty="0">
                <a:latin typeface="Calibri" pitchFamily="34" charset="0"/>
              </a:rPr>
              <a:t>ttributable:</a:t>
            </a:r>
            <a:r>
              <a:rPr lang="en-US" altLang="en-US" sz="2200" dirty="0">
                <a:latin typeface="Calibri" pitchFamily="34" charset="0"/>
              </a:rPr>
              <a:t> to who created the record; sign &amp; date </a:t>
            </a:r>
          </a:p>
          <a:p>
            <a:pPr marL="0" indent="0">
              <a:lnSpc>
                <a:spcPct val="80000"/>
              </a:lnSpc>
              <a:spcBef>
                <a:spcPts val="600"/>
              </a:spcBef>
              <a:buNone/>
            </a:pPr>
            <a:r>
              <a:rPr lang="en-US" altLang="en-US" sz="3200" b="1" dirty="0">
                <a:latin typeface="Calibri" pitchFamily="34" charset="0"/>
              </a:rPr>
              <a:t>   </a:t>
            </a:r>
            <a:r>
              <a:rPr lang="en-US" altLang="en-US" sz="3200" b="1" u="sng" dirty="0">
                <a:latin typeface="Calibri" pitchFamily="34" charset="0"/>
              </a:rPr>
              <a:t>L</a:t>
            </a:r>
            <a:r>
              <a:rPr lang="en-US" altLang="en-US" sz="2800" u="sng" dirty="0">
                <a:latin typeface="Calibri" pitchFamily="34" charset="0"/>
              </a:rPr>
              <a:t>egible:</a:t>
            </a:r>
            <a:r>
              <a:rPr lang="en-US" altLang="en-US" sz="2800" dirty="0">
                <a:latin typeface="Calibri" pitchFamily="34" charset="0"/>
              </a:rPr>
              <a:t> </a:t>
            </a:r>
            <a:r>
              <a:rPr lang="en-US" altLang="en-US" sz="2200" dirty="0">
                <a:latin typeface="Calibri" pitchFamily="34" charset="0"/>
              </a:rPr>
              <a:t>readable, clear, comprehensible, identifiable</a:t>
            </a:r>
          </a:p>
          <a:p>
            <a:pPr marL="0" indent="0" eaLnBrk="1" hangingPunct="1">
              <a:lnSpc>
                <a:spcPct val="80000"/>
              </a:lnSpc>
              <a:spcBef>
                <a:spcPts val="600"/>
              </a:spcBef>
              <a:spcAft>
                <a:spcPts val="600"/>
              </a:spcAft>
              <a:buNone/>
            </a:pPr>
            <a:r>
              <a:rPr lang="en-US" altLang="en-US" sz="3200" b="1" dirty="0">
                <a:latin typeface="Calibri" pitchFamily="34" charset="0"/>
              </a:rPr>
              <a:t>   </a:t>
            </a:r>
            <a:r>
              <a:rPr lang="en-US" altLang="en-US" sz="3200" b="1" u="sng" dirty="0">
                <a:latin typeface="Calibri" pitchFamily="34" charset="0"/>
              </a:rPr>
              <a:t>C</a:t>
            </a:r>
            <a:r>
              <a:rPr lang="en-US" altLang="en-US" sz="2800" u="sng" dirty="0">
                <a:latin typeface="Calibri" pitchFamily="34" charset="0"/>
              </a:rPr>
              <a:t>ontemporaneous:</a:t>
            </a:r>
            <a:r>
              <a:rPr lang="en-US" altLang="en-US" sz="2200" dirty="0">
                <a:latin typeface="Calibri" pitchFamily="34" charset="0"/>
              </a:rPr>
              <a:t> record activity as events occur</a:t>
            </a:r>
          </a:p>
          <a:p>
            <a:pPr marL="0" indent="0" eaLnBrk="1" hangingPunct="1">
              <a:lnSpc>
                <a:spcPct val="80000"/>
              </a:lnSpc>
              <a:spcBef>
                <a:spcPts val="600"/>
              </a:spcBef>
              <a:spcAft>
                <a:spcPts val="600"/>
              </a:spcAft>
              <a:buNone/>
            </a:pPr>
            <a:r>
              <a:rPr lang="en-US" altLang="en-US" sz="3200" b="1" dirty="0">
                <a:latin typeface="Calibri" pitchFamily="34" charset="0"/>
              </a:rPr>
              <a:t>   </a:t>
            </a:r>
            <a:r>
              <a:rPr lang="en-US" altLang="en-US" sz="3200" b="1" u="sng" dirty="0">
                <a:latin typeface="Calibri" pitchFamily="34" charset="0"/>
              </a:rPr>
              <a:t>O</a:t>
            </a:r>
            <a:r>
              <a:rPr lang="en-US" altLang="en-US" sz="2800" u="sng" dirty="0">
                <a:latin typeface="Calibri" pitchFamily="34" charset="0"/>
              </a:rPr>
              <a:t>riginal:</a:t>
            </a:r>
            <a:r>
              <a:rPr lang="en-US" altLang="en-US" sz="2800" dirty="0">
                <a:latin typeface="Calibri" pitchFamily="34" charset="0"/>
              </a:rPr>
              <a:t> </a:t>
            </a:r>
            <a:r>
              <a:rPr lang="en-US" altLang="en-US" sz="2200" dirty="0">
                <a:latin typeface="Calibri" pitchFamily="34" charset="0"/>
              </a:rPr>
              <a:t>original source document </a:t>
            </a:r>
          </a:p>
          <a:p>
            <a:pPr marL="0" indent="0">
              <a:lnSpc>
                <a:spcPct val="80000"/>
              </a:lnSpc>
              <a:spcBef>
                <a:spcPts val="600"/>
              </a:spcBef>
              <a:buNone/>
            </a:pPr>
            <a:r>
              <a:rPr lang="en-US" altLang="en-US" sz="3200" b="1" dirty="0">
                <a:latin typeface="Calibri" pitchFamily="34" charset="0"/>
              </a:rPr>
              <a:t>   </a:t>
            </a:r>
            <a:r>
              <a:rPr lang="en-US" altLang="en-US" sz="3200" b="1" u="sng" dirty="0">
                <a:latin typeface="Calibri" pitchFamily="34" charset="0"/>
              </a:rPr>
              <a:t>A</a:t>
            </a:r>
            <a:r>
              <a:rPr lang="en-US" altLang="en-US" sz="2800" u="sng" dirty="0">
                <a:latin typeface="Calibri" pitchFamily="34" charset="0"/>
              </a:rPr>
              <a:t>ccurate:</a:t>
            </a:r>
            <a:r>
              <a:rPr lang="en-US" altLang="en-US" sz="2200" dirty="0">
                <a:latin typeface="Calibri" pitchFamily="34" charset="0"/>
              </a:rPr>
              <a:t> exact, truthful, correct, verifiable</a:t>
            </a:r>
            <a:r>
              <a:rPr lang="en-US" altLang="en-US" sz="2000" dirty="0">
                <a:latin typeface="Calibri" pitchFamily="34" charset="0"/>
              </a:rPr>
              <a:t> date </a:t>
            </a:r>
          </a:p>
          <a:p>
            <a:pPr marL="0" indent="0">
              <a:lnSpc>
                <a:spcPct val="80000"/>
              </a:lnSpc>
              <a:spcBef>
                <a:spcPts val="600"/>
              </a:spcBef>
              <a:buNone/>
            </a:pPr>
            <a:r>
              <a:rPr lang="en-US" altLang="en-US" sz="3500" b="1" dirty="0">
                <a:latin typeface="Calibri" pitchFamily="34" charset="0"/>
              </a:rPr>
              <a:t>   </a:t>
            </a:r>
            <a:r>
              <a:rPr lang="en-US" altLang="en-US" sz="3500" b="1" u="sng" dirty="0">
                <a:latin typeface="Calibri" pitchFamily="34" charset="0"/>
              </a:rPr>
              <a:t>C</a:t>
            </a:r>
            <a:r>
              <a:rPr lang="en-US" altLang="en-US" sz="2400" u="sng" dirty="0">
                <a:latin typeface="Calibri" pitchFamily="34" charset="0"/>
              </a:rPr>
              <a:t>omplete:</a:t>
            </a:r>
            <a:r>
              <a:rPr lang="en-US" altLang="en-US" sz="2400" dirty="0">
                <a:latin typeface="Calibri" pitchFamily="34" charset="0"/>
              </a:rPr>
              <a:t> capture all required data, no blank spaces</a:t>
            </a:r>
            <a:endParaRPr lang="en-US" altLang="en-US" sz="2200" dirty="0">
              <a:latin typeface="Calibri" pitchFamily="34" charset="0"/>
            </a:endParaRPr>
          </a:p>
          <a:p>
            <a:pPr marL="0" indent="0" eaLnBrk="1" hangingPunct="1">
              <a:lnSpc>
                <a:spcPct val="80000"/>
              </a:lnSpc>
              <a:spcBef>
                <a:spcPts val="0"/>
              </a:spcBef>
              <a:spcAft>
                <a:spcPts val="0"/>
              </a:spcAft>
              <a:buNone/>
            </a:pPr>
            <a:endParaRPr lang="en-US" altLang="en-US" sz="1200" dirty="0">
              <a:latin typeface="Calibri" pitchFamily="34" charset="0"/>
            </a:endParaRPr>
          </a:p>
          <a:p>
            <a:pPr marL="0" indent="0" algn="r">
              <a:lnSpc>
                <a:spcPct val="80000"/>
              </a:lnSpc>
              <a:spcBef>
                <a:spcPts val="0"/>
              </a:spcBef>
              <a:spcAft>
                <a:spcPts val="0"/>
              </a:spcAft>
              <a:buNone/>
            </a:pPr>
            <a:r>
              <a:rPr lang="en-US" altLang="en-US" sz="1200" dirty="0"/>
              <a:t>21 CFR 58.130 (e)</a:t>
            </a:r>
          </a:p>
          <a:p>
            <a:pPr marL="0" indent="0" algn="r">
              <a:lnSpc>
                <a:spcPct val="80000"/>
              </a:lnSpc>
              <a:spcBef>
                <a:spcPts val="0"/>
              </a:spcBef>
              <a:spcAft>
                <a:spcPts val="0"/>
              </a:spcAft>
              <a:buNone/>
            </a:pPr>
            <a:r>
              <a:rPr lang="en-US" altLang="en-US" sz="1200" b="1" dirty="0"/>
              <a:t>**Changes to source documents should be </a:t>
            </a:r>
            <a:r>
              <a:rPr lang="en-US" altLang="en-US" sz="1200" b="1" dirty="0">
                <a:solidFill>
                  <a:srgbClr val="FF0000"/>
                </a:solidFill>
              </a:rPr>
              <a:t>traceable.</a:t>
            </a:r>
            <a:r>
              <a:rPr lang="en-US" altLang="en-US" sz="1200" b="1" dirty="0"/>
              <a:t>                            </a:t>
            </a:r>
            <a:r>
              <a:rPr lang="en-US" altLang="en-US" sz="1200" dirty="0"/>
              <a:t>ICH GCP (R2) 4.9.0 &amp; 8.1</a:t>
            </a:r>
          </a:p>
          <a:p>
            <a:pPr marL="0" indent="0" eaLnBrk="1" hangingPunct="1">
              <a:lnSpc>
                <a:spcPct val="80000"/>
              </a:lnSpc>
              <a:buNone/>
            </a:pPr>
            <a:endParaRPr lang="en-US" altLang="en-US" sz="2200" dirty="0"/>
          </a:p>
        </p:txBody>
      </p:sp>
      <p:sp>
        <p:nvSpPr>
          <p:cNvPr id="54276" name="TextBox 3"/>
          <p:cNvSpPr txBox="1">
            <a:spLocks noChangeArrowheads="1"/>
          </p:cNvSpPr>
          <p:nvPr/>
        </p:nvSpPr>
        <p:spPr bwMode="auto">
          <a:xfrm>
            <a:off x="113908" y="134136"/>
            <a:ext cx="69397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buNone/>
            </a:pPr>
            <a:r>
              <a:rPr lang="en-US" altLang="en-US" sz="3200" b="1" u="sng" dirty="0">
                <a:latin typeface="+mj-lt"/>
              </a:rPr>
              <a:t>Good Documentation Practice</a:t>
            </a:r>
          </a:p>
        </p:txBody>
      </p:sp>
      <p:sp>
        <p:nvSpPr>
          <p:cNvPr id="2" name="Rectangle 1"/>
          <p:cNvSpPr/>
          <p:nvPr/>
        </p:nvSpPr>
        <p:spPr>
          <a:xfrm>
            <a:off x="218205" y="1281426"/>
            <a:ext cx="476981" cy="523220"/>
          </a:xfrm>
          <a:prstGeom prst="rect">
            <a:avLst/>
          </a:prstGeom>
          <a:solidFill>
            <a:srgbClr val="FF0000"/>
          </a:solidFill>
          <a:ln w="38100">
            <a:solidFill>
              <a:schemeClr val="tx1"/>
            </a:solidFill>
          </a:ln>
        </p:spPr>
        <p:txBody>
          <a:bodyPr wrap="square">
            <a:spAutoFit/>
          </a:bodyPr>
          <a:lstStyle/>
          <a:p>
            <a:r>
              <a:rPr lang="en-US" sz="2800" b="1" dirty="0">
                <a:ln w="17780" cmpd="sng">
                  <a:solidFill>
                    <a:srgbClr val="FFFFFF"/>
                  </a:solidFill>
                  <a:prstDash val="solid"/>
                  <a:miter lim="800000"/>
                </a:ln>
                <a:latin typeface="Aharoni" panose="02010803020104030203" pitchFamily="2" charset="-79"/>
                <a:ea typeface="Batang" panose="02030600000101010101" pitchFamily="18" charset="-127"/>
                <a:cs typeface="Aharoni" panose="02010803020104030203" pitchFamily="2" charset="-79"/>
              </a:rPr>
              <a:t>A</a:t>
            </a:r>
          </a:p>
        </p:txBody>
      </p:sp>
      <p:sp>
        <p:nvSpPr>
          <p:cNvPr id="12" name="Rectangle 11"/>
          <p:cNvSpPr/>
          <p:nvPr/>
        </p:nvSpPr>
        <p:spPr>
          <a:xfrm>
            <a:off x="352398" y="1804646"/>
            <a:ext cx="471465" cy="523220"/>
          </a:xfrm>
          <a:prstGeom prst="rect">
            <a:avLst/>
          </a:prstGeom>
          <a:solidFill>
            <a:srgbClr val="00B0F0"/>
          </a:solidFill>
          <a:ln w="38100">
            <a:solidFill>
              <a:schemeClr val="tx1"/>
            </a:solidFill>
          </a:ln>
        </p:spPr>
        <p:txBody>
          <a:bodyPr wrap="square">
            <a:spAutoFit/>
          </a:bodyPr>
          <a:lstStyle/>
          <a:p>
            <a:r>
              <a:rPr lang="en-US" sz="2800" b="1" dirty="0">
                <a:ln w="17780" cmpd="sng">
                  <a:solidFill>
                    <a:srgbClr val="FFFFFF"/>
                  </a:solidFill>
                  <a:prstDash val="solid"/>
                  <a:miter lim="800000"/>
                </a:ln>
                <a:latin typeface="Aharoni" panose="02010803020104030203" pitchFamily="2" charset="-79"/>
                <a:ea typeface="Batang" panose="02030600000101010101" pitchFamily="18" charset="-127"/>
                <a:cs typeface="Aharoni" panose="02010803020104030203" pitchFamily="2" charset="-79"/>
              </a:rPr>
              <a:t> L</a:t>
            </a:r>
          </a:p>
        </p:txBody>
      </p:sp>
      <p:sp>
        <p:nvSpPr>
          <p:cNvPr id="15" name="Rectangle 14"/>
          <p:cNvSpPr/>
          <p:nvPr/>
        </p:nvSpPr>
        <p:spPr>
          <a:xfrm>
            <a:off x="694230" y="2938440"/>
            <a:ext cx="483702" cy="584775"/>
          </a:xfrm>
          <a:prstGeom prst="rect">
            <a:avLst/>
          </a:prstGeom>
          <a:solidFill>
            <a:srgbClr val="FFB000"/>
          </a:solidFill>
          <a:ln w="38100">
            <a:solidFill>
              <a:schemeClr val="tx1"/>
            </a:solidFill>
          </a:ln>
        </p:spPr>
        <p:txBody>
          <a:bodyPr wrap="square">
            <a:spAutoFit/>
          </a:bodyPr>
          <a:lstStyle/>
          <a:p>
            <a:r>
              <a:rPr lang="en-US" sz="3200" b="1" dirty="0">
                <a:ln w="17780" cmpd="sng">
                  <a:solidFill>
                    <a:srgbClr val="FFFFFF"/>
                  </a:solidFill>
                  <a:prstDash val="solid"/>
                  <a:miter lim="800000"/>
                </a:ln>
                <a:latin typeface="Aharoni" panose="02010803020104030203" pitchFamily="2" charset="-79"/>
                <a:ea typeface="Batang" panose="02030600000101010101" pitchFamily="18" charset="-127"/>
                <a:cs typeface="Aharoni" panose="02010803020104030203" pitchFamily="2" charset="-79"/>
              </a:rPr>
              <a:t>O</a:t>
            </a:r>
          </a:p>
        </p:txBody>
      </p:sp>
      <p:sp>
        <p:nvSpPr>
          <p:cNvPr id="16" name="Rectangle 15"/>
          <p:cNvSpPr/>
          <p:nvPr/>
        </p:nvSpPr>
        <p:spPr>
          <a:xfrm>
            <a:off x="872102" y="3523215"/>
            <a:ext cx="476981" cy="523220"/>
          </a:xfrm>
          <a:prstGeom prst="rect">
            <a:avLst/>
          </a:prstGeom>
          <a:solidFill>
            <a:srgbClr val="FF0000"/>
          </a:solidFill>
          <a:ln w="38100">
            <a:solidFill>
              <a:schemeClr val="tx1"/>
            </a:solidFill>
          </a:ln>
        </p:spPr>
        <p:txBody>
          <a:bodyPr wrap="square">
            <a:spAutoFit/>
          </a:bodyPr>
          <a:lstStyle/>
          <a:p>
            <a:r>
              <a:rPr lang="en-US" sz="2800" b="1" dirty="0">
                <a:ln w="17780" cmpd="sng">
                  <a:solidFill>
                    <a:srgbClr val="FFFFFF"/>
                  </a:solidFill>
                  <a:prstDash val="solid"/>
                  <a:miter lim="800000"/>
                </a:ln>
                <a:latin typeface="Aharoni" panose="02010803020104030203" pitchFamily="2" charset="-79"/>
                <a:ea typeface="Batang" panose="02030600000101010101" pitchFamily="18" charset="-127"/>
                <a:cs typeface="Aharoni" panose="02010803020104030203" pitchFamily="2" charset="-79"/>
              </a:rPr>
              <a:t>A</a:t>
            </a:r>
          </a:p>
        </p:txBody>
      </p:sp>
      <p:sp>
        <p:nvSpPr>
          <p:cNvPr id="18" name="Rectangle 17"/>
          <p:cNvSpPr/>
          <p:nvPr/>
        </p:nvSpPr>
        <p:spPr>
          <a:xfrm>
            <a:off x="1059209" y="4046435"/>
            <a:ext cx="478940" cy="584775"/>
          </a:xfrm>
          <a:prstGeom prst="rect">
            <a:avLst/>
          </a:prstGeom>
          <a:solidFill>
            <a:srgbClr val="00B050"/>
          </a:solidFill>
          <a:ln w="38100">
            <a:solidFill>
              <a:schemeClr val="tx1"/>
            </a:solidFill>
          </a:ln>
        </p:spPr>
        <p:txBody>
          <a:bodyPr wrap="square">
            <a:spAutoFit/>
          </a:bodyPr>
          <a:lstStyle/>
          <a:p>
            <a:r>
              <a:rPr lang="en-US" sz="3200" b="1" dirty="0">
                <a:ln w="17780" cmpd="sng">
                  <a:solidFill>
                    <a:srgbClr val="FFFFFF"/>
                  </a:solidFill>
                  <a:prstDash val="solid"/>
                  <a:miter lim="800000"/>
                </a:ln>
                <a:latin typeface="Aharoni" panose="02010803020104030203" pitchFamily="2" charset="-79"/>
                <a:ea typeface="Batang" panose="02030600000101010101" pitchFamily="18" charset="-127"/>
                <a:cs typeface="Aharoni" panose="02010803020104030203" pitchFamily="2" charset="-79"/>
              </a:rPr>
              <a:t>C</a:t>
            </a:r>
          </a:p>
        </p:txBody>
      </p:sp>
      <p:sp>
        <p:nvSpPr>
          <p:cNvPr id="19" name="Rectangle 18"/>
          <p:cNvSpPr/>
          <p:nvPr/>
        </p:nvSpPr>
        <p:spPr>
          <a:xfrm>
            <a:off x="524607" y="2328041"/>
            <a:ext cx="455512" cy="584775"/>
          </a:xfrm>
          <a:prstGeom prst="rect">
            <a:avLst/>
          </a:prstGeom>
          <a:solidFill>
            <a:srgbClr val="00B050"/>
          </a:solidFill>
          <a:ln w="38100">
            <a:solidFill>
              <a:schemeClr val="tx1"/>
            </a:solidFill>
          </a:ln>
        </p:spPr>
        <p:txBody>
          <a:bodyPr wrap="square">
            <a:spAutoFit/>
          </a:bodyPr>
          <a:lstStyle/>
          <a:p>
            <a:r>
              <a:rPr lang="en-US" sz="3200" b="1" dirty="0">
                <a:ln w="17780" cmpd="sng">
                  <a:solidFill>
                    <a:srgbClr val="FFFFFF"/>
                  </a:solidFill>
                  <a:prstDash val="solid"/>
                  <a:miter lim="800000"/>
                </a:ln>
                <a:latin typeface="Aharoni" panose="02010803020104030203" pitchFamily="2" charset="-79"/>
                <a:ea typeface="Batang" panose="02030600000101010101" pitchFamily="18" charset="-127"/>
                <a:cs typeface="Aharoni" panose="02010803020104030203" pitchFamily="2" charset="-79"/>
              </a:rPr>
              <a: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 calcmode="lin" valueType="num">
                                      <p:cBhvr>
                                        <p:cTn id="7" dur="1000" fill="hold"/>
                                        <p:tgtEl>
                                          <p:spTgt spid="5427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427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427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427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4275">
                                            <p:txEl>
                                              <p:pRg st="1" end="1"/>
                                            </p:txEl>
                                          </p:spTgt>
                                        </p:tgtEl>
                                        <p:attrNameLst>
                                          <p:attrName>style.visibility</p:attrName>
                                        </p:attrNameLst>
                                      </p:cBhvr>
                                      <p:to>
                                        <p:strVal val="visible"/>
                                      </p:to>
                                    </p:set>
                                    <p:anim calcmode="lin" valueType="num">
                                      <p:cBhvr>
                                        <p:cTn id="15" dur="1000" fill="hold"/>
                                        <p:tgtEl>
                                          <p:spTgt spid="5427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5427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54275">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5427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54275">
                                            <p:txEl>
                                              <p:pRg st="2" end="2"/>
                                            </p:txEl>
                                          </p:spTgt>
                                        </p:tgtEl>
                                        <p:attrNameLst>
                                          <p:attrName>style.visibility</p:attrName>
                                        </p:attrNameLst>
                                      </p:cBhvr>
                                      <p:to>
                                        <p:strVal val="visible"/>
                                      </p:to>
                                    </p:set>
                                    <p:anim calcmode="lin" valueType="num">
                                      <p:cBhvr>
                                        <p:cTn id="23" dur="1000" fill="hold"/>
                                        <p:tgtEl>
                                          <p:spTgt spid="5427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5427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54275">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54275">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54275">
                                            <p:txEl>
                                              <p:pRg st="3" end="3"/>
                                            </p:txEl>
                                          </p:spTgt>
                                        </p:tgtEl>
                                        <p:attrNameLst>
                                          <p:attrName>style.visibility</p:attrName>
                                        </p:attrNameLst>
                                      </p:cBhvr>
                                      <p:to>
                                        <p:strVal val="visible"/>
                                      </p:to>
                                    </p:set>
                                    <p:anim calcmode="lin" valueType="num">
                                      <p:cBhvr>
                                        <p:cTn id="31" dur="1000" fill="hold"/>
                                        <p:tgtEl>
                                          <p:spTgt spid="5427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5427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54275">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5427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54275">
                                            <p:txEl>
                                              <p:pRg st="4" end="4"/>
                                            </p:txEl>
                                          </p:spTgt>
                                        </p:tgtEl>
                                        <p:attrNameLst>
                                          <p:attrName>style.visibility</p:attrName>
                                        </p:attrNameLst>
                                      </p:cBhvr>
                                      <p:to>
                                        <p:strVal val="visible"/>
                                      </p:to>
                                    </p:set>
                                    <p:anim calcmode="lin" valueType="num">
                                      <p:cBhvr>
                                        <p:cTn id="39" dur="1000" fill="hold"/>
                                        <p:tgtEl>
                                          <p:spTgt spid="5427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5427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54275">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5427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54275">
                                            <p:txEl>
                                              <p:pRg st="5" end="5"/>
                                            </p:txEl>
                                          </p:spTgt>
                                        </p:tgtEl>
                                        <p:attrNameLst>
                                          <p:attrName>style.visibility</p:attrName>
                                        </p:attrNameLst>
                                      </p:cBhvr>
                                      <p:to>
                                        <p:strVal val="visible"/>
                                      </p:to>
                                    </p:set>
                                    <p:anim calcmode="lin" valueType="num">
                                      <p:cBhvr>
                                        <p:cTn id="54" dur="1000" fill="hold"/>
                                        <p:tgtEl>
                                          <p:spTgt spid="54275">
                                            <p:txEl>
                                              <p:pRg st="5" end="5"/>
                                            </p:txEl>
                                          </p:spTgt>
                                        </p:tgtEl>
                                        <p:attrNameLst>
                                          <p:attrName>ppt_w</p:attrName>
                                        </p:attrNameLst>
                                      </p:cBhvr>
                                      <p:tavLst>
                                        <p:tav tm="0">
                                          <p:val>
                                            <p:fltVal val="0"/>
                                          </p:val>
                                        </p:tav>
                                        <p:tav tm="100000">
                                          <p:val>
                                            <p:strVal val="#ppt_w"/>
                                          </p:val>
                                        </p:tav>
                                      </p:tavLst>
                                    </p:anim>
                                    <p:anim calcmode="lin" valueType="num">
                                      <p:cBhvr>
                                        <p:cTn id="55" dur="1000" fill="hold"/>
                                        <p:tgtEl>
                                          <p:spTgt spid="54275">
                                            <p:txEl>
                                              <p:pRg st="5" end="5"/>
                                            </p:txEl>
                                          </p:spTgt>
                                        </p:tgtEl>
                                        <p:attrNameLst>
                                          <p:attrName>ppt_h</p:attrName>
                                        </p:attrNameLst>
                                      </p:cBhvr>
                                      <p:tavLst>
                                        <p:tav tm="0">
                                          <p:val>
                                            <p:fltVal val="0"/>
                                          </p:val>
                                        </p:tav>
                                        <p:tav tm="100000">
                                          <p:val>
                                            <p:strVal val="#ppt_h"/>
                                          </p:val>
                                        </p:tav>
                                      </p:tavLst>
                                    </p:anim>
                                    <p:anim calcmode="lin" valueType="num">
                                      <p:cBhvr>
                                        <p:cTn id="56" dur="1000" fill="hold"/>
                                        <p:tgtEl>
                                          <p:spTgt spid="54275">
                                            <p:txEl>
                                              <p:pRg st="5" end="5"/>
                                            </p:txEl>
                                          </p:spTgt>
                                        </p:tgtEl>
                                        <p:attrNameLst>
                                          <p:attrName>style.rotation</p:attrName>
                                        </p:attrNameLst>
                                      </p:cBhvr>
                                      <p:tavLst>
                                        <p:tav tm="0">
                                          <p:val>
                                            <p:fltVal val="90"/>
                                          </p:val>
                                        </p:tav>
                                        <p:tav tm="100000">
                                          <p:val>
                                            <p:fltVal val="0"/>
                                          </p:val>
                                        </p:tav>
                                      </p:tavLst>
                                    </p:anim>
                                    <p:animEffect transition="in" filter="fade">
                                      <p:cBhvr>
                                        <p:cTn id="57" dur="1000"/>
                                        <p:tgtEl>
                                          <p:spTgt spid="542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810" y="129489"/>
            <a:ext cx="8747560" cy="584775"/>
          </a:xfrm>
          <a:prstGeom prst="rect">
            <a:avLst/>
          </a:prstGeom>
        </p:spPr>
        <p:txBody>
          <a:bodyPr wrap="square">
            <a:spAutoFit/>
          </a:bodyPr>
          <a:lstStyle/>
          <a:p>
            <a:pPr>
              <a:buNone/>
            </a:pPr>
            <a:r>
              <a:rPr lang="en-US" altLang="en-US" sz="3200" b="1" u="sng" dirty="0">
                <a:latin typeface="+mj-lt"/>
              </a:rPr>
              <a:t>Electronic Documentation and Data  </a:t>
            </a:r>
          </a:p>
        </p:txBody>
      </p:sp>
      <p:sp>
        <p:nvSpPr>
          <p:cNvPr id="3" name="Rectangle 2"/>
          <p:cNvSpPr/>
          <p:nvPr/>
        </p:nvSpPr>
        <p:spPr>
          <a:xfrm>
            <a:off x="249810" y="1143079"/>
            <a:ext cx="8747560" cy="3693319"/>
          </a:xfrm>
          <a:prstGeom prst="rect">
            <a:avLst/>
          </a:prstGeom>
        </p:spPr>
        <p:txBody>
          <a:bodyPr wrap="square">
            <a:spAutoFit/>
          </a:bodyPr>
          <a:lstStyle/>
          <a:p>
            <a:pPr marL="342900" indent="-342900">
              <a:spcBef>
                <a:spcPts val="1200"/>
              </a:spcBef>
              <a:spcAft>
                <a:spcPts val="1200"/>
              </a:spcAft>
              <a:buFont typeface="Wingdings" panose="05000000000000000000" pitchFamily="2" charset="2"/>
              <a:buChar char="ü"/>
            </a:pPr>
            <a:r>
              <a:rPr lang="en-US" altLang="en-US" sz="1800" b="1" dirty="0"/>
              <a:t>Electronic Medical Records (EMR) </a:t>
            </a:r>
            <a:r>
              <a:rPr lang="en-US" altLang="en-US" sz="1800" dirty="0"/>
              <a:t>present</a:t>
            </a:r>
            <a:r>
              <a:rPr lang="en-US" altLang="en-US" sz="1800" b="1" dirty="0"/>
              <a:t> security</a:t>
            </a:r>
            <a:r>
              <a:rPr lang="en-US" altLang="en-US" sz="1800" dirty="0"/>
              <a:t>, and other legal challenges; know your institutional regulations at UIHC</a:t>
            </a:r>
          </a:p>
          <a:p>
            <a:pPr marL="342900" indent="-342900">
              <a:spcBef>
                <a:spcPts val="1200"/>
              </a:spcBef>
              <a:spcAft>
                <a:spcPts val="1200"/>
              </a:spcAft>
              <a:buFont typeface="Wingdings" charset="2"/>
              <a:buChar char="ü"/>
              <a:defRPr/>
            </a:pPr>
            <a:r>
              <a:rPr lang="en-US" sz="1800" b="1" dirty="0"/>
              <a:t>Electronic Data Capture (EDC) </a:t>
            </a:r>
            <a:r>
              <a:rPr lang="en-US" sz="1800" dirty="0"/>
              <a:t>systems are being utilized for databases, electronic case report forms </a:t>
            </a:r>
            <a:r>
              <a:rPr lang="en-US" sz="1800" b="1" dirty="0"/>
              <a:t>(eCRF), </a:t>
            </a:r>
            <a:r>
              <a:rPr lang="en-US" sz="1800" dirty="0"/>
              <a:t>clinical monitoring, and maintaining regulatory documents </a:t>
            </a:r>
            <a:endParaRPr lang="en-US" sz="1800" dirty="0">
              <a:solidFill>
                <a:srgbClr val="FF0000"/>
              </a:solidFill>
            </a:endParaRPr>
          </a:p>
          <a:p>
            <a:pPr marL="800100" lvl="1" indent="-171450">
              <a:spcBef>
                <a:spcPts val="0"/>
              </a:spcBef>
              <a:spcAft>
                <a:spcPts val="0"/>
              </a:spcAft>
              <a:buFont typeface="Arial" panose="020B0604020202020204" pitchFamily="34" charset="0"/>
              <a:buChar char="•"/>
              <a:defRPr/>
            </a:pPr>
            <a:r>
              <a:rPr lang="en-US" sz="1600" dirty="0"/>
              <a:t>Examples: Medidata Rave, Orcale, InForm, OmniComm, RedCAP</a:t>
            </a:r>
          </a:p>
          <a:p>
            <a:pPr marL="342900" indent="-171450">
              <a:spcBef>
                <a:spcPts val="0"/>
              </a:spcBef>
              <a:spcAft>
                <a:spcPts val="0"/>
              </a:spcAft>
              <a:buFont typeface="Arial" panose="020B0604020202020204" pitchFamily="34" charset="0"/>
              <a:buChar char="•"/>
              <a:defRPr/>
            </a:pPr>
            <a:endParaRPr lang="en-US" sz="1600" dirty="0"/>
          </a:p>
          <a:p>
            <a:pPr marL="342900" indent="-342900">
              <a:spcBef>
                <a:spcPts val="1200"/>
              </a:spcBef>
              <a:spcAft>
                <a:spcPts val="1200"/>
              </a:spcAft>
              <a:buFont typeface="Wingdings" panose="05000000000000000000" pitchFamily="2" charset="2"/>
              <a:buChar char="ü"/>
              <a:defRPr/>
            </a:pPr>
            <a:r>
              <a:rPr lang="en-US" sz="1800" b="1" dirty="0"/>
              <a:t>FDA guidance </a:t>
            </a:r>
            <a:r>
              <a:rPr lang="en-US" sz="1800" dirty="0"/>
              <a:t>(May 2016) for </a:t>
            </a:r>
            <a:r>
              <a:rPr lang="en-US" sz="1800" b="1" i="1" dirty="0"/>
              <a:t>source data </a:t>
            </a:r>
            <a:r>
              <a:rPr lang="en-US" sz="1800" dirty="0"/>
              <a:t>should be </a:t>
            </a:r>
            <a:r>
              <a:rPr lang="en-US" sz="1800" b="1" dirty="0">
                <a:solidFill>
                  <a:srgbClr val="FF0000"/>
                </a:solidFill>
              </a:rPr>
              <a:t>A</a:t>
            </a:r>
            <a:r>
              <a:rPr lang="en-US" sz="1800" b="1" dirty="0">
                <a:solidFill>
                  <a:srgbClr val="00B0F0"/>
                </a:solidFill>
              </a:rPr>
              <a:t>L</a:t>
            </a:r>
            <a:r>
              <a:rPr lang="en-US" sz="1800" b="1" dirty="0">
                <a:solidFill>
                  <a:srgbClr val="00B050"/>
                </a:solidFill>
              </a:rPr>
              <a:t>C</a:t>
            </a:r>
            <a:r>
              <a:rPr lang="en-US" sz="1800" b="1" dirty="0">
                <a:solidFill>
                  <a:srgbClr val="FFFF00"/>
                </a:solidFill>
              </a:rPr>
              <a:t>O</a:t>
            </a:r>
            <a:r>
              <a:rPr lang="en-US" sz="1800" b="1" dirty="0">
                <a:solidFill>
                  <a:srgbClr val="FF0000"/>
                </a:solidFill>
              </a:rPr>
              <a:t>A</a:t>
            </a:r>
            <a:r>
              <a:rPr lang="en-US" sz="1800" dirty="0">
                <a:solidFill>
                  <a:srgbClr val="FF0000"/>
                </a:solidFill>
              </a:rPr>
              <a:t> </a:t>
            </a:r>
            <a:r>
              <a:rPr lang="en-US" sz="1800" dirty="0"/>
              <a:t> </a:t>
            </a:r>
          </a:p>
          <a:p>
            <a:pPr marL="342900" indent="-171450">
              <a:spcBef>
                <a:spcPts val="0"/>
              </a:spcBef>
              <a:spcAft>
                <a:spcPts val="0"/>
              </a:spcAft>
              <a:buFont typeface="Arial" panose="020B0604020202020204" pitchFamily="34" charset="0"/>
              <a:buChar char="•"/>
              <a:defRPr/>
            </a:pPr>
            <a:endParaRPr lang="en-US" sz="1600" dirty="0"/>
          </a:p>
          <a:p>
            <a:pPr marL="342900" indent="-342900">
              <a:spcBef>
                <a:spcPts val="1200"/>
              </a:spcBef>
              <a:buFont typeface="Arial" panose="020B0604020202020204" pitchFamily="34" charset="0"/>
              <a:buChar char="•"/>
            </a:pPr>
            <a:endParaRPr lang="en-US" altLang="en-US" sz="1800" dirty="0"/>
          </a:p>
        </p:txBody>
      </p:sp>
    </p:spTree>
    <p:extLst>
      <p:ext uri="{BB962C8B-B14F-4D97-AF65-F5344CB8AC3E}">
        <p14:creationId xmlns:p14="http://schemas.microsoft.com/office/powerpoint/2010/main" val="343650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0" y="1330792"/>
            <a:ext cx="8963025" cy="3688189"/>
          </a:xfrm>
          <a:prstGeom prst="rect">
            <a:avLst/>
          </a:prstGeom>
          <a:noFill/>
        </p:spPr>
        <p:txBody>
          <a:bodyPr wrap="square" rtlCol="0">
            <a:spAutoFit/>
          </a:bodyPr>
          <a:lstStyle/>
          <a:p>
            <a:pPr marL="109537" lvl="1" algn="ctr" defTabSz="457200">
              <a:spcBef>
                <a:spcPts val="0"/>
              </a:spcBef>
              <a:spcAft>
                <a:spcPts val="0"/>
              </a:spcAft>
              <a:buSzPct val="68000"/>
              <a:defRPr/>
            </a:pPr>
            <a:r>
              <a:rPr lang="en-US" sz="2000" b="1" dirty="0">
                <a:latin typeface="+mn-lt"/>
              </a:rPr>
              <a:t>     Code of Federal Regulations (CFR)</a:t>
            </a:r>
          </a:p>
          <a:p>
            <a:pPr marL="109537" lvl="1" algn="ctr" defTabSz="457200">
              <a:spcBef>
                <a:spcPts val="0"/>
              </a:spcBef>
              <a:spcAft>
                <a:spcPts val="0"/>
              </a:spcAft>
              <a:buSzPct val="68000"/>
              <a:defRPr/>
            </a:pPr>
            <a:r>
              <a:rPr lang="en-US" sz="1100" dirty="0">
                <a:latin typeface="+mn-lt"/>
              </a:rPr>
              <a:t>21 CFR: 11, 50, 54, 56, 312, 314 and 45 CFR 46</a:t>
            </a:r>
          </a:p>
          <a:p>
            <a:pPr marL="109537" lvl="1" algn="ctr" defTabSz="457200">
              <a:spcBef>
                <a:spcPts val="0"/>
              </a:spcBef>
              <a:spcAft>
                <a:spcPts val="0"/>
              </a:spcAft>
              <a:buSzPct val="68000"/>
              <a:defRPr/>
            </a:pPr>
            <a:endParaRPr lang="en-US" sz="1100" dirty="0">
              <a:latin typeface="+mn-lt"/>
            </a:endParaRPr>
          </a:p>
          <a:p>
            <a:pPr marL="109537" lvl="1" algn="ctr" defTabSz="457200">
              <a:spcBef>
                <a:spcPts val="0"/>
              </a:spcBef>
              <a:spcAft>
                <a:spcPts val="0"/>
              </a:spcAft>
              <a:buSzPct val="68000"/>
              <a:defRPr/>
            </a:pPr>
            <a:r>
              <a:rPr lang="en-US" sz="2000" b="1" dirty="0">
                <a:latin typeface="+mn-lt"/>
              </a:rPr>
              <a:t>       International Council of Harmonization (ICH) Guidelines</a:t>
            </a:r>
          </a:p>
          <a:p>
            <a:pPr marL="109537" lvl="1" algn="ctr" defTabSz="457200">
              <a:spcBef>
                <a:spcPts val="0"/>
              </a:spcBef>
              <a:spcAft>
                <a:spcPts val="0"/>
              </a:spcAft>
              <a:buSzPct val="68000"/>
              <a:defRPr/>
            </a:pPr>
            <a:r>
              <a:rPr lang="en-US" sz="1100" dirty="0">
                <a:latin typeface="+mn-lt"/>
              </a:rPr>
              <a:t>E6 GCP </a:t>
            </a:r>
          </a:p>
          <a:p>
            <a:pPr marL="109537" lvl="1" algn="ctr" defTabSz="457200">
              <a:spcBef>
                <a:spcPts val="600"/>
              </a:spcBef>
              <a:spcAft>
                <a:spcPts val="600"/>
              </a:spcAft>
              <a:buSzPct val="68000"/>
              <a:defRPr/>
            </a:pPr>
            <a:r>
              <a:rPr lang="en-US" i="1" dirty="0">
                <a:latin typeface="Aparajita" panose="020B0604020202020204" pitchFamily="34" charset="0"/>
                <a:cs typeface="Aparajita" panose="020B0604020202020204" pitchFamily="34" charset="0"/>
              </a:rPr>
              <a:t>Provide Standards and Guidance in Conduct of Clinical Research</a:t>
            </a:r>
          </a:p>
          <a:p>
            <a:pPr marL="2228850" lvl="1" indent="-228600" defTabSz="457200">
              <a:spcBef>
                <a:spcPts val="400"/>
              </a:spcBef>
              <a:spcAft>
                <a:spcPts val="600"/>
              </a:spcAft>
              <a:buSzPct val="76000"/>
              <a:buFont typeface="LucidaGrande" charset="0"/>
              <a:buChar char="▸"/>
              <a:defRPr/>
            </a:pPr>
            <a:r>
              <a:rPr lang="en-US" sz="1800" dirty="0">
                <a:cs typeface="Arial" panose="020B0604020202020204" pitchFamily="34" charset="0"/>
              </a:rPr>
              <a:t>Rights, safety, and well-being of subjects</a:t>
            </a:r>
            <a:endParaRPr lang="en-US" sz="1800" b="1" dirty="0"/>
          </a:p>
          <a:p>
            <a:pPr marL="2228850" lvl="1" indent="-228600" defTabSz="457200">
              <a:spcBef>
                <a:spcPts val="400"/>
              </a:spcBef>
              <a:spcAft>
                <a:spcPts val="600"/>
              </a:spcAft>
              <a:buSzPct val="76000"/>
              <a:buFont typeface="LucidaGrande" charset="0"/>
              <a:buChar char="▸"/>
              <a:defRPr/>
            </a:pPr>
            <a:r>
              <a:rPr lang="en-US" sz="1800" dirty="0">
                <a:cs typeface="Arial" panose="020B0604020202020204" pitchFamily="34" charset="0"/>
              </a:rPr>
              <a:t>Roles and Responsibilities of Investigators and Research Staff</a:t>
            </a:r>
          </a:p>
          <a:p>
            <a:pPr marL="2228850" lvl="1" indent="-228600" defTabSz="457200">
              <a:spcBef>
                <a:spcPts val="400"/>
              </a:spcBef>
              <a:spcAft>
                <a:spcPts val="600"/>
              </a:spcAft>
              <a:buSzPct val="76000"/>
              <a:buFont typeface="LucidaGrande" charset="0"/>
              <a:buChar char="▸"/>
              <a:defRPr/>
            </a:pPr>
            <a:r>
              <a:rPr lang="en-US" sz="1800" dirty="0">
                <a:cs typeface="Arial" panose="020B0604020202020204" pitchFamily="34" charset="0"/>
              </a:rPr>
              <a:t>Study conduct and protocol management</a:t>
            </a:r>
          </a:p>
          <a:p>
            <a:pPr marL="2228850" lvl="1" indent="-228600" defTabSz="457200">
              <a:spcBef>
                <a:spcPts val="400"/>
              </a:spcBef>
              <a:spcAft>
                <a:spcPts val="600"/>
              </a:spcAft>
              <a:buSzPct val="76000"/>
              <a:buFont typeface="LucidaGrande" charset="0"/>
              <a:buChar char="▸"/>
              <a:defRPr/>
            </a:pPr>
            <a:r>
              <a:rPr lang="en-US" sz="1800" dirty="0">
                <a:cs typeface="Arial" panose="020B0604020202020204" pitchFamily="34" charset="0"/>
              </a:rPr>
              <a:t>Safety reporting 	</a:t>
            </a:r>
          </a:p>
          <a:p>
            <a:pPr marL="2228850" lvl="1" indent="-228600" defTabSz="457200">
              <a:spcBef>
                <a:spcPts val="400"/>
              </a:spcBef>
              <a:spcAft>
                <a:spcPts val="600"/>
              </a:spcAft>
              <a:buSzPct val="76000"/>
              <a:buFont typeface="LucidaGrande" charset="0"/>
              <a:buChar char="▸"/>
              <a:defRPr/>
            </a:pPr>
            <a:r>
              <a:rPr lang="en-US" sz="1800" dirty="0">
                <a:cs typeface="Arial" panose="020B0604020202020204" pitchFamily="34" charset="0"/>
              </a:rPr>
              <a:t>Documentation and Record Keeping</a:t>
            </a:r>
            <a:endParaRPr lang="en-US" sz="1800" b="1" dirty="0"/>
          </a:p>
        </p:txBody>
      </p:sp>
      <p:sp>
        <p:nvSpPr>
          <p:cNvPr id="3" name="Rectangle 2"/>
          <p:cNvSpPr/>
          <p:nvPr/>
        </p:nvSpPr>
        <p:spPr>
          <a:xfrm>
            <a:off x="152404" y="133351"/>
            <a:ext cx="6059800" cy="1077218"/>
          </a:xfrm>
          <a:prstGeom prst="rect">
            <a:avLst/>
          </a:prstGeom>
        </p:spPr>
        <p:txBody>
          <a:bodyPr wrap="none">
            <a:spAutoFit/>
          </a:bodyPr>
          <a:lstStyle/>
          <a:p>
            <a:r>
              <a:rPr lang="en-US" sz="3200" b="1" u="sng" dirty="0">
                <a:solidFill>
                  <a:schemeClr val="tx2"/>
                </a:solidFill>
                <a:latin typeface="Arial Black" panose="020B0A04020102020204" pitchFamily="34" charset="0"/>
              </a:rPr>
              <a:t>Background</a:t>
            </a:r>
          </a:p>
          <a:p>
            <a:r>
              <a:rPr lang="en-US" sz="3200" b="1" dirty="0">
                <a:solidFill>
                  <a:schemeClr val="tx2"/>
                </a:solidFill>
              </a:rPr>
              <a:t>    </a:t>
            </a:r>
            <a:r>
              <a:rPr lang="en-US" sz="3200" dirty="0">
                <a:solidFill>
                  <a:schemeClr val="tx2"/>
                </a:solidFill>
              </a:rPr>
              <a:t>REGULATORY OVERSIGHT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6523" y="266641"/>
            <a:ext cx="1741645" cy="1064151"/>
          </a:xfrm>
          <a:prstGeom prst="rect">
            <a:avLst/>
          </a:prstGeom>
        </p:spPr>
      </p:pic>
      <p:sp>
        <p:nvSpPr>
          <p:cNvPr id="19" name="Arrow: Right 18"/>
          <p:cNvSpPr/>
          <p:nvPr/>
        </p:nvSpPr>
        <p:spPr>
          <a:xfrm>
            <a:off x="371475" y="2695725"/>
            <a:ext cx="771525" cy="45719"/>
          </a:xfrm>
          <a:prstGeom prst="right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0" name="Arrow: Right 19"/>
          <p:cNvSpPr/>
          <p:nvPr/>
        </p:nvSpPr>
        <p:spPr>
          <a:xfrm rot="10800000">
            <a:off x="7962900" y="2724150"/>
            <a:ext cx="771525" cy="4571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8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down)">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810" y="129489"/>
            <a:ext cx="8747560" cy="584775"/>
          </a:xfrm>
          <a:prstGeom prst="rect">
            <a:avLst/>
          </a:prstGeom>
        </p:spPr>
        <p:txBody>
          <a:bodyPr wrap="square">
            <a:spAutoFit/>
          </a:bodyPr>
          <a:lstStyle/>
          <a:p>
            <a:pPr>
              <a:buNone/>
            </a:pPr>
            <a:r>
              <a:rPr lang="en-US" altLang="en-US" sz="3200" b="1" u="sng" dirty="0">
                <a:latin typeface="+mj-lt"/>
              </a:rPr>
              <a:t>Electronic Data</a:t>
            </a:r>
          </a:p>
        </p:txBody>
      </p:sp>
      <p:sp>
        <p:nvSpPr>
          <p:cNvPr id="3" name="Rectangle 2"/>
          <p:cNvSpPr/>
          <p:nvPr/>
        </p:nvSpPr>
        <p:spPr>
          <a:xfrm>
            <a:off x="249810" y="914479"/>
            <a:ext cx="8747560" cy="3990836"/>
          </a:xfrm>
          <a:prstGeom prst="rect">
            <a:avLst/>
          </a:prstGeom>
        </p:spPr>
        <p:txBody>
          <a:bodyPr wrap="square">
            <a:spAutoFit/>
          </a:bodyPr>
          <a:lstStyle/>
          <a:p>
            <a:pPr>
              <a:spcBef>
                <a:spcPts val="400"/>
              </a:spcBef>
              <a:spcAft>
                <a:spcPts val="400"/>
              </a:spcAft>
              <a:defRPr/>
            </a:pPr>
            <a:r>
              <a:rPr lang="en-US" sz="2000" b="1" i="1" u="sng" dirty="0"/>
              <a:t>21 CFR 11</a:t>
            </a:r>
            <a:r>
              <a:rPr lang="en-US" sz="2000" b="1" i="1" dirty="0"/>
              <a:t> </a:t>
            </a:r>
            <a:r>
              <a:rPr lang="en-US" sz="2000" dirty="0"/>
              <a:t>FDA regulations for Electronic Records; Electronic Signatures</a:t>
            </a:r>
            <a:endParaRPr lang="en-US" altLang="en-US" sz="2000" dirty="0"/>
          </a:p>
          <a:p>
            <a:pPr marL="342900" indent="-342900">
              <a:spcBef>
                <a:spcPts val="1200"/>
              </a:spcBef>
              <a:buFont typeface="Arial" panose="020B0604020202020204" pitchFamily="34" charset="0"/>
              <a:buChar char="•"/>
            </a:pPr>
            <a:r>
              <a:rPr lang="en-US" altLang="en-US" sz="1800" b="1" dirty="0"/>
              <a:t>Validate Systems </a:t>
            </a:r>
            <a:r>
              <a:rPr lang="en-US" altLang="en-US" sz="1800" dirty="0"/>
              <a:t>to ensure accuracy, reliability, </a:t>
            </a:r>
          </a:p>
          <a:p>
            <a:pPr marL="342900"/>
            <a:r>
              <a:rPr lang="en-US" altLang="en-US" sz="1800" dirty="0"/>
              <a:t>consistent performance, ability to discern invalid</a:t>
            </a:r>
          </a:p>
          <a:p>
            <a:pPr marL="342900"/>
            <a:r>
              <a:rPr lang="en-US" altLang="en-US" sz="1800" dirty="0"/>
              <a:t>or altered records</a:t>
            </a:r>
          </a:p>
          <a:p>
            <a:pPr marL="342900" indent="-342900">
              <a:spcBef>
                <a:spcPts val="1200"/>
              </a:spcBef>
              <a:buFont typeface="Arial" panose="020B0604020202020204" pitchFamily="34" charset="0"/>
              <a:buChar char="•"/>
            </a:pPr>
            <a:r>
              <a:rPr lang="en-US" altLang="en-US" sz="1800" b="1" dirty="0"/>
              <a:t>Access Controls</a:t>
            </a:r>
            <a:r>
              <a:rPr lang="en-US" altLang="en-US" sz="1800" dirty="0"/>
              <a:t>: Internal security safeguards </a:t>
            </a:r>
          </a:p>
          <a:p>
            <a:pPr marL="342900"/>
            <a:r>
              <a:rPr lang="en-US" altLang="en-US" sz="1800" dirty="0"/>
              <a:t>limit access, passwords, authorized users, </a:t>
            </a:r>
          </a:p>
          <a:p>
            <a:pPr marL="342900"/>
            <a:r>
              <a:rPr lang="en-US" altLang="en-US" sz="1800" dirty="0"/>
              <a:t>automatic times log off</a:t>
            </a:r>
          </a:p>
          <a:p>
            <a:pPr marL="342900" indent="-342900">
              <a:spcBef>
                <a:spcPts val="1200"/>
              </a:spcBef>
              <a:buFont typeface="Arial" panose="020B0604020202020204" pitchFamily="34" charset="0"/>
              <a:buChar char="•"/>
            </a:pPr>
            <a:r>
              <a:rPr lang="en-US" altLang="en-US" sz="1800" b="1" dirty="0"/>
              <a:t>External Security: </a:t>
            </a:r>
            <a:r>
              <a:rPr lang="en-US" altLang="en-US" sz="1800" dirty="0"/>
              <a:t>protect records</a:t>
            </a:r>
          </a:p>
          <a:p>
            <a:pPr marL="342900" indent="-342900">
              <a:lnSpc>
                <a:spcPct val="150000"/>
              </a:lnSpc>
              <a:spcBef>
                <a:spcPts val="1200"/>
              </a:spcBef>
              <a:buFont typeface="Arial" panose="020B0604020202020204" pitchFamily="34" charset="0"/>
              <a:buChar char="•"/>
            </a:pPr>
            <a:r>
              <a:rPr lang="en-US" altLang="en-US" sz="1800" b="1" dirty="0"/>
              <a:t>Audit Trails: </a:t>
            </a:r>
            <a:r>
              <a:rPr lang="en-US" altLang="en-US" sz="1800" dirty="0"/>
              <a:t>track all changes; date/time</a:t>
            </a:r>
          </a:p>
          <a:p>
            <a:pPr marL="342900" indent="-342900">
              <a:lnSpc>
                <a:spcPct val="150000"/>
              </a:lnSpc>
              <a:spcBef>
                <a:spcPts val="1200"/>
              </a:spcBef>
              <a:buFont typeface="Arial" panose="020B0604020202020204" pitchFamily="34" charset="0"/>
              <a:buChar char="•"/>
            </a:pPr>
            <a:r>
              <a:rPr lang="en-US" altLang="en-US" sz="1800" b="1" dirty="0"/>
              <a:t>Document </a:t>
            </a:r>
            <a:r>
              <a:rPr lang="en-US" altLang="en-US" sz="1800" dirty="0"/>
              <a:t>computer education, training and experience </a:t>
            </a:r>
            <a:endParaRPr lang="en-US" altLang="en-US" sz="1800" b="1" dirty="0"/>
          </a:p>
        </p:txBody>
      </p:sp>
      <p:pic>
        <p:nvPicPr>
          <p:cNvPr id="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087771" y="1910229"/>
            <a:ext cx="2840281" cy="2475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15100" y="1621080"/>
            <a:ext cx="2162175" cy="307777"/>
          </a:xfrm>
          <a:prstGeom prst="rect">
            <a:avLst/>
          </a:prstGeom>
          <a:noFill/>
        </p:spPr>
        <p:txBody>
          <a:bodyPr wrap="square" rtlCol="0">
            <a:spAutoFit/>
          </a:bodyPr>
          <a:lstStyle/>
          <a:p>
            <a:r>
              <a:rPr lang="en-US" sz="1400" dirty="0"/>
              <a:t>Commonly cited issues:</a:t>
            </a:r>
          </a:p>
        </p:txBody>
      </p:sp>
    </p:spTree>
    <p:extLst>
      <p:ext uri="{BB962C8B-B14F-4D97-AF65-F5344CB8AC3E}">
        <p14:creationId xmlns:p14="http://schemas.microsoft.com/office/powerpoint/2010/main" val="91989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fade">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fade">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sinkeyc\AppData\Local\Microsoft\Windows\Temporary Internet Files\Content.IE5\F6H8BO0Z\toolbox2[1].jpg"/>
          <p:cNvPicPr/>
          <p:nvPr/>
        </p:nvPicPr>
        <p:blipFill>
          <a:blip r:embed="rId2">
            <a:extLst>
              <a:ext uri="{28A0092B-C50C-407E-A947-70E740481C1C}">
                <a14:useLocalDpi xmlns:a14="http://schemas.microsoft.com/office/drawing/2010/main" val="0"/>
              </a:ext>
            </a:extLst>
          </a:blip>
          <a:srcRect/>
          <a:stretch>
            <a:fillRect/>
          </a:stretch>
        </p:blipFill>
        <p:spPr bwMode="auto">
          <a:xfrm rot="1169721">
            <a:off x="6658869" y="503017"/>
            <a:ext cx="1912727" cy="1288908"/>
          </a:xfrm>
          <a:prstGeom prst="rect">
            <a:avLst/>
          </a:prstGeom>
          <a:noFill/>
          <a:ln>
            <a:noFill/>
          </a:ln>
        </p:spPr>
      </p:pic>
      <p:sp>
        <p:nvSpPr>
          <p:cNvPr id="5" name="Rectangle 4"/>
          <p:cNvSpPr/>
          <p:nvPr/>
        </p:nvSpPr>
        <p:spPr>
          <a:xfrm>
            <a:off x="186266" y="220797"/>
            <a:ext cx="7072489" cy="584775"/>
          </a:xfrm>
          <a:prstGeom prst="rect">
            <a:avLst/>
          </a:prstGeom>
        </p:spPr>
        <p:txBody>
          <a:bodyPr wrap="square">
            <a:spAutoFit/>
          </a:bodyPr>
          <a:lstStyle/>
          <a:p>
            <a:r>
              <a:rPr lang="en-US" sz="3200" b="1" u="sng" dirty="0">
                <a:latin typeface="Arial Black" panose="020B0A04020102020204" pitchFamily="34" charset="0"/>
              </a:rPr>
              <a:t>Documentation Resources</a:t>
            </a:r>
          </a:p>
        </p:txBody>
      </p:sp>
      <p:sp>
        <p:nvSpPr>
          <p:cNvPr id="6" name="Rectangle 5"/>
          <p:cNvSpPr/>
          <p:nvPr/>
        </p:nvSpPr>
        <p:spPr>
          <a:xfrm>
            <a:off x="690489" y="682462"/>
            <a:ext cx="5898444" cy="400110"/>
          </a:xfrm>
          <a:prstGeom prst="rect">
            <a:avLst/>
          </a:prstGeom>
        </p:spPr>
        <p:txBody>
          <a:bodyPr wrap="square">
            <a:spAutoFit/>
          </a:bodyPr>
          <a:lstStyle/>
          <a:p>
            <a:r>
              <a:rPr lang="en-US" sz="2000" dirty="0"/>
              <a:t>Websites and Links for more information</a:t>
            </a:r>
          </a:p>
        </p:txBody>
      </p:sp>
      <p:sp>
        <p:nvSpPr>
          <p:cNvPr id="7" name="Rectangle 6"/>
          <p:cNvSpPr/>
          <p:nvPr/>
        </p:nvSpPr>
        <p:spPr>
          <a:xfrm>
            <a:off x="186266" y="1082572"/>
            <a:ext cx="9369778" cy="4708981"/>
          </a:xfrm>
          <a:prstGeom prst="rect">
            <a:avLst/>
          </a:prstGeom>
        </p:spPr>
        <p:txBody>
          <a:bodyPr wrap="square">
            <a:spAutoFit/>
          </a:bodyPr>
          <a:lstStyle/>
          <a:p>
            <a:pPr marL="285750" indent="-285750">
              <a:lnSpc>
                <a:spcPct val="200000"/>
              </a:lnSpc>
              <a:buFont typeface="LucidaGrande" charset="0"/>
              <a:buChar char="▸"/>
            </a:pPr>
            <a:r>
              <a:rPr lang="en-US" sz="1200" dirty="0">
                <a:latin typeface="+mn-lt"/>
                <a:cs typeface="Arial" panose="020B0604020202020204" pitchFamily="34" charset="0"/>
              </a:rPr>
              <a:t>https://nccih.nih.gov/grants/toolbox#startup</a:t>
            </a:r>
          </a:p>
          <a:p>
            <a:pPr marL="285750" indent="-285750">
              <a:lnSpc>
                <a:spcPct val="200000"/>
              </a:lnSpc>
              <a:buFont typeface="LucidaGrande" charset="0"/>
              <a:buChar char="▸"/>
            </a:pPr>
            <a:r>
              <a:rPr lang="en-US" sz="1200" dirty="0">
                <a:latin typeface="+mn-lt"/>
                <a:cs typeface="Arial" panose="020B0604020202020204" pitchFamily="34" charset="0"/>
              </a:rPr>
              <a:t>Register the Clinical Trial(s) </a:t>
            </a:r>
            <a:r>
              <a:rPr lang="en-US" sz="1200" dirty="0">
                <a:latin typeface="+mn-lt"/>
                <a:cs typeface="Arial" panose="020B0604020202020204" pitchFamily="34" charset="0"/>
                <a:hlinkClick r:id="rId3"/>
              </a:rPr>
              <a:t>http://www.clinicaltrials.gov</a:t>
            </a:r>
            <a:endParaRPr lang="en-US" sz="1200" dirty="0">
              <a:latin typeface="+mn-lt"/>
              <a:cs typeface="Arial" panose="020B0604020202020204" pitchFamily="34" charset="0"/>
            </a:endParaRPr>
          </a:p>
          <a:p>
            <a:pPr marL="285750" indent="-285750">
              <a:buFont typeface="LucidaGrande" charset="0"/>
              <a:buChar char="▸"/>
            </a:pPr>
            <a:endParaRPr lang="en-US" sz="1200" dirty="0">
              <a:latin typeface="+mn-lt"/>
              <a:cs typeface="Arial" panose="020B0604020202020204" pitchFamily="34" charset="0"/>
            </a:endParaRPr>
          </a:p>
          <a:p>
            <a:pPr marL="285750" indent="-285750">
              <a:buFont typeface="LucidaGrande" charset="0"/>
              <a:buChar char="▸"/>
            </a:pPr>
            <a:r>
              <a:rPr lang="en-US" sz="1200" dirty="0">
                <a:latin typeface="+mn-lt"/>
                <a:cs typeface="Arial" panose="020B0604020202020204" pitchFamily="34" charset="0"/>
              </a:rPr>
              <a:t>ICH E6 Guidance:  </a:t>
            </a:r>
            <a:r>
              <a:rPr lang="en-US" sz="1200" dirty="0">
                <a:latin typeface="+mn-lt"/>
                <a:cs typeface="Arial" panose="020B0604020202020204" pitchFamily="34" charset="0"/>
                <a:hlinkClick r:id="rId4"/>
              </a:rPr>
              <a:t>http://www.ich.org/fileadmin/Public_Web_Site/ICH_Products/Guidelines/Efficacy/E6_R1/Step4/E6_R1__Guideline.pdf</a:t>
            </a:r>
            <a:endParaRPr lang="en-US" sz="1200" dirty="0">
              <a:latin typeface="+mn-lt"/>
              <a:cs typeface="Arial" panose="020B0604020202020204" pitchFamily="34" charset="0"/>
            </a:endParaRPr>
          </a:p>
          <a:p>
            <a:pPr marL="285750" indent="-285750">
              <a:lnSpc>
                <a:spcPct val="200000"/>
              </a:lnSpc>
              <a:buFont typeface="LucidaGrande" charset="0"/>
              <a:buChar char="▸"/>
            </a:pPr>
            <a:r>
              <a:rPr lang="en-US" sz="1200" dirty="0">
                <a:latin typeface="+mn-lt"/>
                <a:cs typeface="Arial" panose="020B0604020202020204" pitchFamily="34" charset="0"/>
              </a:rPr>
              <a:t>Electronic Code of Federal Regulations  </a:t>
            </a:r>
            <a:r>
              <a:rPr lang="en-US" sz="1200" dirty="0">
                <a:latin typeface="+mn-lt"/>
                <a:cs typeface="Arial" panose="020B0604020202020204" pitchFamily="34" charset="0"/>
                <a:hlinkClick r:id="rId5"/>
              </a:rPr>
              <a:t>http://ecfr.gpoaccess.gov/cgi/t/text/text-idx?c=ecfr&amp;tpl=%2Findex.tpl</a:t>
            </a:r>
            <a:endParaRPr lang="en-US" sz="1200" dirty="0">
              <a:latin typeface="+mn-lt"/>
              <a:cs typeface="Arial" panose="020B0604020202020204" pitchFamily="34" charset="0"/>
            </a:endParaRPr>
          </a:p>
          <a:p>
            <a:pPr marL="285750" indent="-285750">
              <a:lnSpc>
                <a:spcPct val="200000"/>
              </a:lnSpc>
              <a:buFont typeface="LucidaGrande" charset="0"/>
              <a:buChar char="▸"/>
            </a:pPr>
            <a:r>
              <a:rPr lang="en-US" altLang="en-US" sz="1200" dirty="0">
                <a:latin typeface="+mn-lt"/>
              </a:rPr>
              <a:t>University of Iowa Resources – Human Subjects Office &amp; HAWKIRB: </a:t>
            </a:r>
            <a:r>
              <a:rPr lang="en-US" altLang="en-US" sz="1200" u="sng" dirty="0">
                <a:latin typeface="+mn-lt"/>
                <a:ea typeface="ヒラギノ角ゴ Pro W3" charset="-128"/>
                <a:hlinkClick r:id="rId6"/>
              </a:rPr>
              <a:t>https://hso.research.uiowa.edu</a:t>
            </a:r>
            <a:r>
              <a:rPr lang="en-US" altLang="en-US" sz="1200" u="sng" dirty="0">
                <a:latin typeface="+mn-lt"/>
                <a:ea typeface="ヒラギノ角ゴ Pro W3" charset="-128"/>
              </a:rPr>
              <a:t>   </a:t>
            </a:r>
          </a:p>
          <a:p>
            <a:pPr marL="285750" indent="-285750">
              <a:lnSpc>
                <a:spcPct val="200000"/>
              </a:lnSpc>
              <a:buFont typeface="LucidaGrande" charset="0"/>
              <a:buChar char="▸"/>
            </a:pPr>
            <a:r>
              <a:rPr lang="en-US" altLang="en-US" sz="1200" dirty="0">
                <a:latin typeface="+mn-lt"/>
                <a:ea typeface="ヒラギノ角ゴ Pro W3" charset="-128"/>
              </a:rPr>
              <a:t>Final Rule: </a:t>
            </a:r>
            <a:r>
              <a:rPr lang="en-US" altLang="en-US" sz="1200" u="sng" dirty="0">
                <a:latin typeface="+mn-lt"/>
                <a:ea typeface="ヒラギノ角ゴ Pro W3" charset="-128"/>
              </a:rPr>
              <a:t>https://www.nih.gov/news-events/news-releases/hhs-take-steps-provide-more-information-about-clinical-trials-public</a:t>
            </a:r>
          </a:p>
          <a:p>
            <a:pPr marL="285750" lvl="1" indent="-285750">
              <a:lnSpc>
                <a:spcPct val="200000"/>
              </a:lnSpc>
              <a:buFont typeface="LucidaGrande" charset="0"/>
              <a:buChar char="▸"/>
            </a:pPr>
            <a:r>
              <a:rPr lang="en-US" sz="1200" dirty="0">
                <a:latin typeface="+mn-lt"/>
                <a:ea typeface="ヒラギノ角ゴ Pro W3"/>
                <a:cs typeface="Arial" panose="020B0604020202020204" pitchFamily="34" charset="0"/>
              </a:rPr>
              <a:t>NIDCR’s Toolkit for Clinical Researchers: </a:t>
            </a:r>
            <a:r>
              <a:rPr lang="en-US" sz="1200" u="sng" dirty="0">
                <a:latin typeface="+mn-lt"/>
                <a:ea typeface="ヒラギノ角ゴ Pro W3"/>
                <a:cs typeface="Arial" panose="020B0604020202020204" pitchFamily="34" charset="0"/>
                <a:hlinkClick r:id="rId7"/>
              </a:rPr>
              <a:t>http://nidcr.nih.gov/research/toolkit</a:t>
            </a:r>
            <a:endParaRPr lang="en-US" sz="1200" u="sng" dirty="0">
              <a:latin typeface="+mn-lt"/>
              <a:ea typeface="ヒラギノ角ゴ Pro W3"/>
              <a:cs typeface="Arial" panose="020B0604020202020204" pitchFamily="34" charset="0"/>
            </a:endParaRPr>
          </a:p>
          <a:p>
            <a:pPr marL="285750" lvl="1" indent="-285750">
              <a:lnSpc>
                <a:spcPct val="200000"/>
              </a:lnSpc>
              <a:buFont typeface="LucidaGrande" charset="0"/>
              <a:buChar char="▸"/>
            </a:pPr>
            <a:r>
              <a:rPr lang="en-US" altLang="en-US" sz="1200" dirty="0">
                <a:latin typeface="+mn-lt"/>
              </a:rPr>
              <a:t>Office for Human Research Protections (OHRP): </a:t>
            </a:r>
            <a:r>
              <a:rPr lang="en-US" altLang="en-US" sz="1200" dirty="0">
                <a:latin typeface="+mn-lt"/>
                <a:hlinkClick r:id="rId8"/>
              </a:rPr>
              <a:t>http://www.hhs.gov/ohrp/</a:t>
            </a:r>
            <a:endParaRPr lang="en-US" altLang="en-US" sz="1200" dirty="0">
              <a:latin typeface="+mn-lt"/>
            </a:endParaRPr>
          </a:p>
          <a:p>
            <a:pPr marL="285750" lvl="1" indent="-285750">
              <a:lnSpc>
                <a:spcPct val="200000"/>
              </a:lnSpc>
              <a:buFont typeface="LucidaGrande" charset="0"/>
              <a:buChar char="▸"/>
            </a:pPr>
            <a:r>
              <a:rPr lang="en-US" sz="1200" dirty="0">
                <a:latin typeface="+mn-lt"/>
                <a:hlinkClick r:id="rId9"/>
              </a:rPr>
              <a:t>https://www.nidcr.nih.gov/research/human-subjects-research/toolkit-and-education-materials</a:t>
            </a:r>
            <a:endParaRPr lang="en-US" sz="1200" dirty="0">
              <a:latin typeface="+mn-lt"/>
            </a:endParaRPr>
          </a:p>
          <a:p>
            <a:pPr marL="285750" lvl="1" indent="-285750">
              <a:lnSpc>
                <a:spcPct val="200000"/>
              </a:lnSpc>
              <a:buFont typeface="LucidaGrande" charset="0"/>
              <a:buChar char="▸"/>
            </a:pPr>
            <a:r>
              <a:rPr lang="en-US" sz="1200" dirty="0">
                <a:latin typeface="+mn-lt"/>
              </a:rPr>
              <a:t>https://nccih.nih.gov/grants/toolbox/pdfs</a:t>
            </a:r>
          </a:p>
          <a:p>
            <a:pPr marL="285750" lvl="1" indent="-285750">
              <a:lnSpc>
                <a:spcPct val="200000"/>
              </a:lnSpc>
              <a:buFont typeface="LucidaGrande" charset="0"/>
              <a:buChar char="▸"/>
            </a:pPr>
            <a:endParaRPr lang="en-US" sz="1200" dirty="0"/>
          </a:p>
          <a:p>
            <a:pPr marL="285750" lvl="1" indent="-285750">
              <a:lnSpc>
                <a:spcPct val="200000"/>
              </a:lnSpc>
              <a:buFont typeface="LucidaGrande" charset="0"/>
              <a:buChar char="▸"/>
            </a:pPr>
            <a:endParaRPr lang="en-US" altLang="en-US" sz="1200" dirty="0">
              <a:latin typeface="Calibri" pitchFamily="34" charset="0"/>
            </a:endParaRPr>
          </a:p>
        </p:txBody>
      </p:sp>
    </p:spTree>
    <p:extLst>
      <p:ext uri="{BB962C8B-B14F-4D97-AF65-F5344CB8AC3E}">
        <p14:creationId xmlns:p14="http://schemas.microsoft.com/office/powerpoint/2010/main" val="171892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819150"/>
            <a:ext cx="68580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3182404" y="140550"/>
            <a:ext cx="2735263" cy="628650"/>
          </a:xfrm>
          <a:prstGeom prst="rect">
            <a:avLst/>
          </a:prstGeom>
        </p:spPr>
        <p:txBody>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ltLang="en-US" sz="2700" i="1" dirty="0"/>
              <a:t>Thank you!</a:t>
            </a:r>
          </a:p>
        </p:txBody>
      </p:sp>
    </p:spTree>
    <p:extLst>
      <p:ext uri="{BB962C8B-B14F-4D97-AF65-F5344CB8AC3E}">
        <p14:creationId xmlns:p14="http://schemas.microsoft.com/office/powerpoint/2010/main" val="5450944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381000" y="992777"/>
            <a:ext cx="8458200" cy="4150723"/>
          </a:xfrm>
          <a:prstGeom prst="rect">
            <a:avLst/>
          </a:prstGeom>
        </p:spPr>
        <p:txBody>
          <a:bodyPr>
            <a:normAutofit/>
          </a:bodyPr>
          <a:lstStyle/>
          <a:p>
            <a:pPr eaLnBrk="1" hangingPunct="1">
              <a:spcBef>
                <a:spcPts val="1200"/>
              </a:spcBef>
              <a:spcAft>
                <a:spcPts val="1200"/>
              </a:spcAft>
              <a:defRPr/>
            </a:pPr>
            <a:r>
              <a:rPr lang="en-US" sz="2200" dirty="0"/>
              <a:t>Documents that “individually and collectively permit evaluation of the conduct of the trial and the quality of the data produced”</a:t>
            </a:r>
          </a:p>
          <a:p>
            <a:pPr eaLnBrk="1" hangingPunct="1">
              <a:spcBef>
                <a:spcPts val="1200"/>
              </a:spcBef>
              <a:spcAft>
                <a:spcPts val="1200"/>
              </a:spcAft>
              <a:defRPr/>
            </a:pPr>
            <a:r>
              <a:rPr lang="en-US" sz="2200" dirty="0"/>
              <a:t>“Serve to demonstrate the compliance of the investigator, sponsor, and monitor with the standards of GCP and the applicable regulatory requirements”</a:t>
            </a:r>
          </a:p>
          <a:p>
            <a:pPr eaLnBrk="1" hangingPunct="1">
              <a:spcBef>
                <a:spcPts val="1200"/>
              </a:spcBef>
              <a:spcAft>
                <a:spcPts val="1200"/>
              </a:spcAft>
              <a:defRPr/>
            </a:pPr>
            <a:r>
              <a:rPr lang="en-US" sz="2200" dirty="0"/>
              <a:t>Minimum list of essential documents can be found in ICH GCP E6(R2) Section 8.</a:t>
            </a:r>
          </a:p>
          <a:p>
            <a:pPr eaLnBrk="1" hangingPunct="1">
              <a:defRPr/>
            </a:pPr>
            <a:endParaRPr lang="en-US" dirty="0">
              <a:ea typeface="+mn-ea"/>
            </a:endParaRPr>
          </a:p>
          <a:p>
            <a:pPr eaLnBrk="1" hangingPunct="1">
              <a:defRPr/>
            </a:pPr>
            <a:endParaRPr lang="en-US" dirty="0">
              <a:ea typeface="+mn-ea"/>
            </a:endParaRPr>
          </a:p>
        </p:txBody>
      </p:sp>
      <p:sp>
        <p:nvSpPr>
          <p:cNvPr id="52228" name="TextBox 1"/>
          <p:cNvSpPr txBox="1">
            <a:spLocks noChangeArrowheads="1"/>
          </p:cNvSpPr>
          <p:nvPr/>
        </p:nvSpPr>
        <p:spPr bwMode="auto">
          <a:xfrm>
            <a:off x="116660" y="163008"/>
            <a:ext cx="49279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u="sng" dirty="0">
                <a:latin typeface="+mj-lt"/>
              </a:rPr>
              <a:t>Essential Documents</a:t>
            </a:r>
          </a:p>
        </p:txBody>
      </p:sp>
      <p:sp>
        <p:nvSpPr>
          <p:cNvPr id="2" name="TextBox 1"/>
          <p:cNvSpPr txBox="1"/>
          <p:nvPr/>
        </p:nvSpPr>
        <p:spPr>
          <a:xfrm>
            <a:off x="7393577" y="163008"/>
            <a:ext cx="1750423" cy="261610"/>
          </a:xfrm>
          <a:prstGeom prst="rect">
            <a:avLst/>
          </a:prstGeom>
          <a:noFill/>
        </p:spPr>
        <p:txBody>
          <a:bodyPr wrap="square" rtlCol="0">
            <a:spAutoFit/>
          </a:bodyPr>
          <a:lstStyle/>
          <a:p>
            <a:r>
              <a:rPr lang="en-US" altLang="en-US" sz="1100" dirty="0"/>
              <a:t>Section 8 ICH E6 GCP</a:t>
            </a:r>
            <a:endParaRPr lang="en-US" sz="1100" dirty="0"/>
          </a:p>
        </p:txBody>
      </p:sp>
    </p:spTree>
    <p:extLst>
      <p:ext uri="{BB962C8B-B14F-4D97-AF65-F5344CB8AC3E}">
        <p14:creationId xmlns:p14="http://schemas.microsoft.com/office/powerpoint/2010/main" val="254824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3"/>
          </p:nvPr>
        </p:nvSpPr>
        <p:spPr>
          <a:xfrm>
            <a:off x="381000" y="992777"/>
            <a:ext cx="8458200" cy="4150723"/>
          </a:xfrm>
          <a:prstGeom prst="rect">
            <a:avLst/>
          </a:prstGeom>
        </p:spPr>
        <p:txBody>
          <a:bodyPr>
            <a:normAutofit fontScale="62500" lnSpcReduction="20000"/>
          </a:bodyPr>
          <a:lstStyle/>
          <a:p>
            <a:pPr marL="0" indent="0">
              <a:spcBef>
                <a:spcPct val="0"/>
              </a:spcBef>
              <a:spcAft>
                <a:spcPts val="1200"/>
              </a:spcAft>
              <a:buClrTx/>
              <a:buNone/>
            </a:pPr>
            <a:r>
              <a:rPr lang="en-US" altLang="en-US" sz="3500" b="1" u="sng" dirty="0"/>
              <a:t>Source Documents:</a:t>
            </a:r>
            <a:r>
              <a:rPr lang="en-US" altLang="en-US" sz="3500" b="1" dirty="0"/>
              <a:t> original </a:t>
            </a:r>
            <a:r>
              <a:rPr lang="en-US" sz="3500" dirty="0"/>
              <a:t>documents, data, and records</a:t>
            </a:r>
            <a:r>
              <a:rPr lang="en-US" sz="3200" dirty="0"/>
              <a:t> </a:t>
            </a:r>
          </a:p>
          <a:p>
            <a:pPr marL="0" indent="0" eaLnBrk="1" hangingPunct="1">
              <a:buNone/>
              <a:defRPr/>
            </a:pPr>
            <a:endParaRPr lang="en-US" sz="2300" dirty="0"/>
          </a:p>
          <a:p>
            <a:pPr marL="0" indent="0" eaLnBrk="1" hangingPunct="1">
              <a:spcBef>
                <a:spcPts val="0"/>
              </a:spcBef>
              <a:buNone/>
              <a:defRPr/>
            </a:pPr>
            <a:r>
              <a:rPr lang="en-US" sz="2900" dirty="0"/>
              <a:t>Examples: </a:t>
            </a:r>
          </a:p>
          <a:p>
            <a:pPr eaLnBrk="1" hangingPunct="1">
              <a:defRPr/>
            </a:pPr>
            <a:r>
              <a:rPr lang="en-US" sz="2900" dirty="0"/>
              <a:t>Original paper clinical visit note by a clinical licensed professional </a:t>
            </a:r>
          </a:p>
          <a:p>
            <a:pPr eaLnBrk="1" hangingPunct="1">
              <a:defRPr/>
            </a:pPr>
            <a:r>
              <a:rPr lang="en-US" sz="2900" dirty="0"/>
              <a:t>Electronic Medical Record (EMR) notes or reports scanned into the EMR from outside medical offices </a:t>
            </a:r>
          </a:p>
          <a:p>
            <a:pPr eaLnBrk="1" hangingPunct="1">
              <a:defRPr/>
            </a:pPr>
            <a:r>
              <a:rPr lang="en-US" sz="2900" dirty="0"/>
              <a:t>Test results printed from an institutional EMR</a:t>
            </a:r>
          </a:p>
          <a:p>
            <a:pPr eaLnBrk="1" hangingPunct="1">
              <a:defRPr/>
            </a:pPr>
            <a:r>
              <a:rPr lang="en-US" sz="2900" dirty="0"/>
              <a:t>Pathology reports and/or procedure(s) results</a:t>
            </a:r>
          </a:p>
          <a:p>
            <a:pPr eaLnBrk="1" hangingPunct="1">
              <a:defRPr/>
            </a:pPr>
            <a:r>
              <a:rPr lang="en-US" sz="2900" dirty="0"/>
              <a:t>Specific form created by the Clinical Research Unit for the study to record a mandatory process required by the protocol (i.e. PK sample statement log, patient drug diary, procedure orders)</a:t>
            </a:r>
          </a:p>
          <a:p>
            <a:pPr marL="0" indent="0" eaLnBrk="1" hangingPunct="1">
              <a:buFontTx/>
              <a:buNone/>
              <a:defRPr/>
            </a:pPr>
            <a:endParaRPr lang="en-US" sz="1100" dirty="0">
              <a:ea typeface="+mn-ea"/>
            </a:endParaRPr>
          </a:p>
          <a:p>
            <a:pPr marL="0" indent="0" eaLnBrk="1" hangingPunct="1">
              <a:buFontTx/>
              <a:buNone/>
              <a:defRPr/>
            </a:pPr>
            <a:r>
              <a:rPr lang="en-US" b="1" i="1" dirty="0">
                <a:ea typeface="+mn-ea"/>
              </a:rPr>
              <a:t>**TIP: All Source Documents - original or electronic - must have a signature and date, by the person creating the source. When applicable the PI.</a:t>
            </a:r>
          </a:p>
          <a:p>
            <a:pPr eaLnBrk="1" hangingPunct="1">
              <a:defRPr/>
            </a:pPr>
            <a:endParaRPr lang="en-US" dirty="0">
              <a:ea typeface="+mn-ea"/>
            </a:endParaRPr>
          </a:p>
          <a:p>
            <a:pPr eaLnBrk="1" hangingPunct="1">
              <a:defRPr/>
            </a:pPr>
            <a:endParaRPr lang="en-US" dirty="0">
              <a:ea typeface="+mn-ea"/>
            </a:endParaRPr>
          </a:p>
        </p:txBody>
      </p:sp>
      <p:sp>
        <p:nvSpPr>
          <p:cNvPr id="52228" name="TextBox 1"/>
          <p:cNvSpPr txBox="1">
            <a:spLocks noChangeArrowheads="1"/>
          </p:cNvSpPr>
          <p:nvPr/>
        </p:nvSpPr>
        <p:spPr bwMode="auto">
          <a:xfrm>
            <a:off x="116660" y="163008"/>
            <a:ext cx="53206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60000"/>
              </a:spcBef>
              <a:buClr>
                <a:srgbClr val="FFB000"/>
              </a:buClr>
              <a:buChar char="•"/>
              <a:defRPr sz="2400">
                <a:solidFill>
                  <a:schemeClr val="tx1"/>
                </a:solidFill>
                <a:latin typeface="Arial" pitchFamily="34" charset="0"/>
                <a:ea typeface="MS PGothic" pitchFamily="34" charset="-128"/>
              </a:defRPr>
            </a:lvl1pPr>
            <a:lvl2pPr marL="742950" indent="-285750" eaLnBrk="0" hangingPunct="0">
              <a:spcBef>
                <a:spcPct val="60000"/>
              </a:spcBef>
              <a:buClr>
                <a:srgbClr val="FFB000"/>
              </a:buClr>
              <a:buChar char="–"/>
              <a:defRPr sz="2000">
                <a:solidFill>
                  <a:schemeClr val="tx1"/>
                </a:solidFill>
                <a:latin typeface="Arial" pitchFamily="34" charset="0"/>
                <a:ea typeface="MS PGothic" pitchFamily="34" charset="-128"/>
              </a:defRPr>
            </a:lvl2pPr>
            <a:lvl3pPr marL="1143000" indent="-228600" eaLnBrk="0" hangingPunct="0">
              <a:spcBef>
                <a:spcPct val="60000"/>
              </a:spcBef>
              <a:buClr>
                <a:srgbClr val="FFB000"/>
              </a:buClr>
              <a:buChar char="•"/>
              <a:defRPr>
                <a:solidFill>
                  <a:schemeClr val="tx1"/>
                </a:solidFill>
                <a:latin typeface="Arial" pitchFamily="34" charset="0"/>
                <a:ea typeface="MS PGothic" pitchFamily="34" charset="-128"/>
              </a:defRPr>
            </a:lvl3pPr>
            <a:lvl4pPr marL="1600200" indent="-228600" eaLnBrk="0" hangingPunct="0">
              <a:spcBef>
                <a:spcPct val="60000"/>
              </a:spcBef>
              <a:buClr>
                <a:srgbClr val="FFB000"/>
              </a:buClr>
              <a:buChar char="–"/>
              <a:defRPr sz="1600">
                <a:solidFill>
                  <a:schemeClr val="tx1"/>
                </a:solidFill>
                <a:latin typeface="Arial" pitchFamily="34" charset="0"/>
                <a:ea typeface="MS PGothic" pitchFamily="34" charset="-128"/>
              </a:defRPr>
            </a:lvl4pPr>
            <a:lvl5pPr marL="2057400" indent="-228600" eaLnBrk="0" hangingPunct="0">
              <a:spcBef>
                <a:spcPct val="60000"/>
              </a:spcBef>
              <a:buClr>
                <a:srgbClr val="FFB000"/>
              </a:buClr>
              <a:buChar char="»"/>
              <a:defRPr sz="1600">
                <a:solidFill>
                  <a:schemeClr val="tx1"/>
                </a:solidFill>
                <a:latin typeface="Arial" pitchFamily="34" charset="0"/>
                <a:ea typeface="MS PGothic" pitchFamily="34" charset="-128"/>
              </a:defRPr>
            </a:lvl5pPr>
            <a:lvl6pPr marL="25146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6pPr>
            <a:lvl7pPr marL="29718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7pPr>
            <a:lvl8pPr marL="34290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8pPr>
            <a:lvl9pPr marL="3886200" indent="-228600" eaLnBrk="0" fontAlgn="base" hangingPunct="0">
              <a:spcBef>
                <a:spcPct val="60000"/>
              </a:spcBef>
              <a:spcAft>
                <a:spcPct val="0"/>
              </a:spcAft>
              <a:buClr>
                <a:srgbClr val="FFB000"/>
              </a:buClr>
              <a:buChar char="»"/>
              <a:defRPr sz="1600">
                <a:solidFill>
                  <a:schemeClr val="tx1"/>
                </a:solidFill>
                <a:latin typeface="Arial" pitchFamily="34" charset="0"/>
                <a:ea typeface="MS PGothic" pitchFamily="34" charset="-128"/>
              </a:defRPr>
            </a:lvl9pPr>
          </a:lstStyle>
          <a:p>
            <a:pPr>
              <a:spcBef>
                <a:spcPct val="0"/>
              </a:spcBef>
              <a:buClrTx/>
              <a:buFontTx/>
              <a:buNone/>
            </a:pPr>
            <a:r>
              <a:rPr lang="en-US" altLang="en-US" sz="3200" b="1" u="sng" dirty="0">
                <a:latin typeface="+mj-lt"/>
              </a:rPr>
              <a:t>Source Documentation</a:t>
            </a:r>
          </a:p>
        </p:txBody>
      </p:sp>
      <p:sp>
        <p:nvSpPr>
          <p:cNvPr id="2" name="TextBox 1"/>
          <p:cNvSpPr txBox="1"/>
          <p:nvPr/>
        </p:nvSpPr>
        <p:spPr>
          <a:xfrm>
            <a:off x="7193279" y="163008"/>
            <a:ext cx="1950721" cy="261610"/>
          </a:xfrm>
          <a:prstGeom prst="rect">
            <a:avLst/>
          </a:prstGeom>
          <a:noFill/>
        </p:spPr>
        <p:txBody>
          <a:bodyPr wrap="square" rtlCol="0">
            <a:spAutoFit/>
          </a:bodyPr>
          <a:lstStyle/>
          <a:p>
            <a:r>
              <a:rPr lang="en-US" altLang="en-US" sz="1100" dirty="0"/>
              <a:t>Section 1.52 ICH E6 GCP</a:t>
            </a:r>
            <a:endParaRPr lang="en-US" sz="1100" dirty="0"/>
          </a:p>
        </p:txBody>
      </p:sp>
    </p:spTree>
    <p:extLst>
      <p:ext uri="{BB962C8B-B14F-4D97-AF65-F5344CB8AC3E}">
        <p14:creationId xmlns:p14="http://schemas.microsoft.com/office/powerpoint/2010/main" val="265989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fade">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 calcmode="lin" valueType="num">
                                      <p:cBhvr>
                                        <p:cTn id="37" dur="500" fill="hold"/>
                                        <p:tgtEl>
                                          <p:spTgt spid="6">
                                            <p:txEl>
                                              <p:pRg st="9" end="9"/>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9" end="9"/>
                                            </p:txEl>
                                          </p:spTgt>
                                        </p:tgtEl>
                                        <p:attrNameLst>
                                          <p:attrName>ppt_h</p:attrName>
                                        </p:attrNameLst>
                                      </p:cBhvr>
                                      <p:tavLst>
                                        <p:tav tm="0">
                                          <p:val>
                                            <p:fltVal val="0"/>
                                          </p:val>
                                        </p:tav>
                                        <p:tav tm="100000">
                                          <p:val>
                                            <p:strVal val="#ppt_h"/>
                                          </p:val>
                                        </p:tav>
                                      </p:tavLst>
                                    </p:anim>
                                    <p:animEffect transition="in" filter="fade">
                                      <p:cBhvr>
                                        <p:cTn id="39"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Title 9"/>
          <p:cNvSpPr>
            <a:spLocks noGrp="1"/>
          </p:cNvSpPr>
          <p:nvPr>
            <p:ph type="title"/>
          </p:nvPr>
        </p:nvSpPr>
        <p:spPr>
          <a:xfrm>
            <a:off x="147057" y="111035"/>
            <a:ext cx="7543800" cy="647845"/>
          </a:xfrm>
        </p:spPr>
        <p:txBody>
          <a:bodyPr/>
          <a:lstStyle/>
          <a:p>
            <a:pPr eaLnBrk="1" hangingPunct="1"/>
            <a:r>
              <a:rPr lang="en-US" altLang="en-US" sz="3200" b="1" u="sng" cap="none" dirty="0"/>
              <a:t>Regulatory Binder</a:t>
            </a:r>
          </a:p>
        </p:txBody>
      </p:sp>
      <p:sp>
        <p:nvSpPr>
          <p:cNvPr id="15363" name="Content Placeholder 10"/>
          <p:cNvSpPr>
            <a:spLocks noGrp="1"/>
          </p:cNvSpPr>
          <p:nvPr>
            <p:ph sz="quarter" idx="13"/>
          </p:nvPr>
        </p:nvSpPr>
        <p:spPr>
          <a:xfrm>
            <a:off x="246321" y="1193074"/>
            <a:ext cx="8558045" cy="1985555"/>
          </a:xfrm>
          <a:prstGeom prst="rect">
            <a:avLst/>
          </a:prstGeom>
        </p:spPr>
        <p:txBody>
          <a:bodyPr>
            <a:normAutofit/>
          </a:bodyPr>
          <a:lstStyle/>
          <a:p>
            <a:pPr marL="0" indent="0">
              <a:lnSpc>
                <a:spcPct val="80000"/>
              </a:lnSpc>
              <a:buNone/>
            </a:pPr>
            <a:r>
              <a:rPr lang="en-US" altLang="en-US" sz="2000" dirty="0">
                <a:latin typeface="Arial" panose="020B0604020202020204" pitchFamily="34" charset="0"/>
                <a:cs typeface="Arial" panose="020B0604020202020204" pitchFamily="34" charset="0"/>
              </a:rPr>
              <a:t>Lots of names!</a:t>
            </a:r>
          </a:p>
          <a:p>
            <a:pPr marL="0" indent="0">
              <a:lnSpc>
                <a:spcPct val="80000"/>
              </a:lnSpc>
              <a:buNone/>
            </a:pPr>
            <a:endParaRPr lang="en-US" altLang="en-US" sz="2000" dirty="0">
              <a:latin typeface="Arial" panose="020B0604020202020204" pitchFamily="34" charset="0"/>
              <a:cs typeface="Arial" panose="020B0604020202020204" pitchFamily="34" charset="0"/>
            </a:endParaRPr>
          </a:p>
          <a:p>
            <a:pPr marL="0" indent="0" algn="ctr">
              <a:lnSpc>
                <a:spcPct val="80000"/>
              </a:lnSpc>
              <a:buNone/>
            </a:pPr>
            <a:r>
              <a:rPr lang="en-US" altLang="en-US" sz="2000" dirty="0">
                <a:latin typeface="Arial" panose="020B0604020202020204" pitchFamily="34" charset="0"/>
                <a:cs typeface="Arial" panose="020B0604020202020204" pitchFamily="34" charset="0"/>
              </a:rPr>
              <a:t>Investigator Binder | Regulatory Binder | </a:t>
            </a:r>
          </a:p>
          <a:p>
            <a:pPr marL="3143250" indent="-3143250" algn="ctr">
              <a:lnSpc>
                <a:spcPct val="80000"/>
              </a:lnSpc>
              <a:buNone/>
            </a:pPr>
            <a:r>
              <a:rPr lang="en-US" altLang="en-US" sz="2000" dirty="0">
                <a:latin typeface="Arial" panose="020B0604020202020204" pitchFamily="34" charset="0"/>
                <a:cs typeface="Arial" panose="020B0604020202020204" pitchFamily="34" charset="0"/>
              </a:rPr>
              <a:t>Study Binder | Investigational Site File (ISF) | </a:t>
            </a:r>
          </a:p>
          <a:p>
            <a:pPr marL="0" indent="0" algn="ctr">
              <a:lnSpc>
                <a:spcPct val="80000"/>
              </a:lnSpc>
              <a:buNone/>
            </a:pPr>
            <a:r>
              <a:rPr lang="en-US" altLang="en-US" sz="2000" dirty="0">
                <a:latin typeface="Arial" panose="020B0604020202020204" pitchFamily="34" charset="0"/>
                <a:cs typeface="Arial" panose="020B0604020202020204" pitchFamily="34" charset="0"/>
              </a:rPr>
              <a:t>Trial Master File (TMF)</a:t>
            </a:r>
          </a:p>
          <a:p>
            <a:pPr>
              <a:lnSpc>
                <a:spcPct val="80000"/>
              </a:lnSpc>
            </a:pPr>
            <a:endParaRPr lang="en-US" altLang="en-US" sz="2600" dirty="0"/>
          </a:p>
          <a:p>
            <a:pPr eaLnBrk="1" hangingPunct="1">
              <a:lnSpc>
                <a:spcPct val="80000"/>
              </a:lnSpc>
            </a:pPr>
            <a:endParaRPr lang="en-US" altLang="en-US" sz="2000" b="1" dirty="0"/>
          </a:p>
          <a:p>
            <a:pPr marL="0" indent="0" eaLnBrk="1" hangingPunct="1">
              <a:lnSpc>
                <a:spcPct val="80000"/>
              </a:lnSpc>
              <a:buNone/>
            </a:pPr>
            <a:endParaRPr lang="en-US" altLang="en-US" sz="2000" dirty="0"/>
          </a:p>
          <a:p>
            <a:pPr eaLnBrk="1" hangingPunct="1">
              <a:lnSpc>
                <a:spcPct val="80000"/>
              </a:lnSpc>
            </a:pPr>
            <a:endParaRPr lang="en-US" altLang="en-US" sz="2000" dirty="0"/>
          </a:p>
          <a:p>
            <a:pPr eaLnBrk="1" hangingPunct="1">
              <a:lnSpc>
                <a:spcPct val="80000"/>
              </a:lnSpc>
              <a:buFontTx/>
              <a:buNone/>
            </a:pPr>
            <a:endParaRPr lang="en-US" altLang="en-US" sz="2000" dirty="0"/>
          </a:p>
        </p:txBody>
      </p:sp>
      <p:pic>
        <p:nvPicPr>
          <p:cNvPr id="5" name="Picture 1"/>
          <p:cNvPicPr>
            <a:picLocks noChangeAspect="1"/>
          </p:cNvPicPr>
          <p:nvPr/>
        </p:nvPicPr>
        <p:blipFill rotWithShape="1">
          <a:blip r:embed="rId3">
            <a:extLst>
              <a:ext uri="{28A0092B-C50C-407E-A947-70E740481C1C}">
                <a14:useLocalDpi xmlns:a14="http://schemas.microsoft.com/office/drawing/2010/main" val="0"/>
              </a:ext>
            </a:extLst>
          </a:blip>
          <a:srcRect l="4363" r="4902"/>
          <a:stretch/>
        </p:blipFill>
        <p:spPr bwMode="auto">
          <a:xfrm>
            <a:off x="2985752" y="3520785"/>
            <a:ext cx="3206044" cy="126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anim calcmode="lin" valueType="num">
                                      <p:cBhvr>
                                        <p:cTn id="7" dur="500" fill="hold"/>
                                        <p:tgtEl>
                                          <p:spTgt spid="1536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536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536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363">
                                            <p:txEl>
                                              <p:pRg st="0" end="0"/>
                                            </p:txEl>
                                          </p:spTgt>
                                        </p:tgtEl>
                                        <p:attrNameLst>
                                          <p:attrName>style.visibility</p:attrName>
                                        </p:attrNameLst>
                                      </p:cBhvr>
                                      <p:to>
                                        <p:strVal val="visible"/>
                                      </p:to>
                                    </p:set>
                                    <p:anim calcmode="lin" valueType="num">
                                      <p:cBhvr>
                                        <p:cTn id="14" dur="500" fill="hold"/>
                                        <p:tgtEl>
                                          <p:spTgt spid="1536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536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536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5363">
                                            <p:txEl>
                                              <p:pRg st="3" end="3"/>
                                            </p:txEl>
                                          </p:spTgt>
                                        </p:tgtEl>
                                        <p:attrNameLst>
                                          <p:attrName>style.visibility</p:attrName>
                                        </p:attrNameLst>
                                      </p:cBhvr>
                                      <p:to>
                                        <p:strVal val="visible"/>
                                      </p:to>
                                    </p:set>
                                    <p:anim calcmode="lin" valueType="num">
                                      <p:cBhvr>
                                        <p:cTn id="21" dur="500" fill="hold"/>
                                        <p:tgtEl>
                                          <p:spTgt spid="1536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1536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1536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5363">
                                            <p:txEl>
                                              <p:pRg st="4" end="4"/>
                                            </p:txEl>
                                          </p:spTgt>
                                        </p:tgtEl>
                                        <p:attrNameLst>
                                          <p:attrName>style.visibility</p:attrName>
                                        </p:attrNameLst>
                                      </p:cBhvr>
                                      <p:to>
                                        <p:strVal val="visible"/>
                                      </p:to>
                                    </p:set>
                                    <p:anim calcmode="lin" valueType="num">
                                      <p:cBhvr>
                                        <p:cTn id="28" dur="500" fill="hold"/>
                                        <p:tgtEl>
                                          <p:spTgt spid="1536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1536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itle 1"/>
          <p:cNvSpPr>
            <a:spLocks noGrp="1"/>
          </p:cNvSpPr>
          <p:nvPr>
            <p:ph type="title"/>
          </p:nvPr>
        </p:nvSpPr>
        <p:spPr>
          <a:xfrm>
            <a:off x="0" y="0"/>
            <a:ext cx="8458200" cy="857250"/>
          </a:xfrm>
        </p:spPr>
        <p:txBody>
          <a:bodyPr/>
          <a:lstStyle/>
          <a:p>
            <a:pPr eaLnBrk="1" hangingPunct="1"/>
            <a:r>
              <a:rPr lang="en-US" altLang="en-US" sz="3200" b="1" dirty="0">
                <a:cs typeface="Arial" panose="020B0604020202020204" pitchFamily="34" charset="0"/>
              </a:rPr>
              <a:t> </a:t>
            </a:r>
            <a:r>
              <a:rPr lang="en-US" altLang="en-US" sz="3200" b="1" u="sng" cap="none" dirty="0">
                <a:ea typeface="MS PGothic" pitchFamily="34" charset="-128"/>
                <a:cs typeface="+mn-cs"/>
              </a:rPr>
              <a:t>Regulatory Binder </a:t>
            </a:r>
          </a:p>
        </p:txBody>
      </p:sp>
      <p:sp>
        <p:nvSpPr>
          <p:cNvPr id="3" name="Content Placeholder 2"/>
          <p:cNvSpPr>
            <a:spLocks noGrp="1"/>
          </p:cNvSpPr>
          <p:nvPr>
            <p:ph sz="quarter" idx="13"/>
          </p:nvPr>
        </p:nvSpPr>
        <p:spPr>
          <a:xfrm>
            <a:off x="360218" y="1227909"/>
            <a:ext cx="8458200" cy="3744685"/>
          </a:xfrm>
          <a:prstGeom prst="rect">
            <a:avLst/>
          </a:prstGeom>
        </p:spPr>
        <p:txBody>
          <a:bodyPr>
            <a:normAutofit/>
          </a:bodyPr>
          <a:lstStyle/>
          <a:p>
            <a:pPr marL="0" indent="0" eaLnBrk="1" hangingPunct="1">
              <a:buNone/>
              <a:defRPr/>
            </a:pPr>
            <a:r>
              <a:rPr lang="en-US" sz="2200" b="1" dirty="0">
                <a:latin typeface="Arial" panose="020B0604020202020204" pitchFamily="34" charset="0"/>
                <a:cs typeface="Arial" panose="020B0604020202020204" pitchFamily="34" charset="0"/>
              </a:rPr>
              <a:t>Purpose</a:t>
            </a:r>
          </a:p>
          <a:p>
            <a:pPr eaLnBrk="1" hangingPunct="1">
              <a:defRPr/>
            </a:pPr>
            <a:r>
              <a:rPr lang="en-US" sz="2000" b="1" dirty="0">
                <a:latin typeface="Arial" panose="020B0604020202020204" pitchFamily="34" charset="0"/>
                <a:cs typeface="Arial" panose="020B0604020202020204" pitchFamily="34" charset="0"/>
              </a:rPr>
              <a:t>Organize </a:t>
            </a:r>
            <a:r>
              <a:rPr lang="en-US" sz="2000" dirty="0">
                <a:latin typeface="Arial" panose="020B0604020202020204" pitchFamily="34" charset="0"/>
                <a:cs typeface="Arial" panose="020B0604020202020204" pitchFamily="34" charset="0"/>
              </a:rPr>
              <a:t>the filing of study </a:t>
            </a:r>
            <a:r>
              <a:rPr lang="en-US" sz="2000" b="1" dirty="0">
                <a:latin typeface="Arial" panose="020B0604020202020204" pitchFamily="34" charset="0"/>
                <a:cs typeface="Arial" panose="020B0604020202020204" pitchFamily="34" charset="0"/>
              </a:rPr>
              <a:t>Essential Documents </a:t>
            </a:r>
          </a:p>
          <a:p>
            <a:pPr eaLnBrk="1" hangingPunct="1">
              <a:defRPr/>
            </a:pPr>
            <a:r>
              <a:rPr lang="en-US" sz="2000" b="1" dirty="0">
                <a:latin typeface="Arial" panose="020B0604020202020204" pitchFamily="34" charset="0"/>
                <a:cs typeface="Arial" panose="020B0604020202020204" pitchFamily="34" charset="0"/>
              </a:rPr>
              <a:t>Manage </a:t>
            </a:r>
            <a:r>
              <a:rPr lang="en-US" sz="2000" dirty="0">
                <a:latin typeface="Arial" panose="020B0604020202020204" pitchFamily="34" charset="0"/>
                <a:cs typeface="Arial" panose="020B0604020202020204" pitchFamily="34" charset="0"/>
              </a:rPr>
              <a:t>all aspects of the trial conducted at the site</a:t>
            </a:r>
          </a:p>
          <a:p>
            <a:pPr>
              <a:defRPr/>
            </a:pPr>
            <a:r>
              <a:rPr lang="en-US" sz="2000" b="1" dirty="0">
                <a:latin typeface="Arial" panose="020B0604020202020204" pitchFamily="34" charset="0"/>
                <a:cs typeface="Arial" panose="020B0604020202020204" pitchFamily="34" charset="0"/>
              </a:rPr>
              <a:t>Evaluate</a:t>
            </a:r>
            <a:r>
              <a:rPr lang="en-US" sz="2000" dirty="0">
                <a:latin typeface="Arial" panose="020B0604020202020204" pitchFamily="34" charset="0"/>
                <a:cs typeface="Arial" panose="020B0604020202020204" pitchFamily="34" charset="0"/>
              </a:rPr>
              <a:t> trial conduct and quality of data produced</a:t>
            </a:r>
          </a:p>
          <a:p>
            <a:pPr>
              <a:defRPr/>
            </a:pPr>
            <a:r>
              <a:rPr lang="en-US" sz="2000" b="1" dirty="0">
                <a:latin typeface="Arial" panose="020B0604020202020204" pitchFamily="34" charset="0"/>
                <a:cs typeface="Arial" panose="020B0604020202020204" pitchFamily="34" charset="0"/>
              </a:rPr>
              <a:t>Document the compliance</a:t>
            </a:r>
            <a:r>
              <a:rPr lang="en-US" sz="2000" dirty="0">
                <a:latin typeface="Arial" panose="020B0604020202020204" pitchFamily="34" charset="0"/>
                <a:cs typeface="Arial" panose="020B0604020202020204" pitchFamily="34" charset="0"/>
              </a:rPr>
              <a:t> of the investigator and sponsor to the standards / requirements of: FDA, IRB, NIH, Good Clinical Practice (GCP)</a:t>
            </a:r>
          </a:p>
          <a:p>
            <a:pPr eaLnBrk="1" hangingPunct="1">
              <a:defRPr/>
            </a:pPr>
            <a:r>
              <a:rPr lang="en-US" sz="2000" b="1" dirty="0">
                <a:latin typeface="Arial" panose="020B0604020202020204" pitchFamily="34" charset="0"/>
                <a:cs typeface="Arial" panose="020B0604020202020204" pitchFamily="34" charset="0"/>
              </a:rPr>
              <a:t>Document</a:t>
            </a:r>
            <a:r>
              <a:rPr lang="en-US" sz="2000" dirty="0">
                <a:latin typeface="Arial" panose="020B0604020202020204" pitchFamily="34" charset="0"/>
                <a:cs typeface="Arial" panose="020B0604020202020204" pitchFamily="34" charset="0"/>
              </a:rPr>
              <a:t> qualifications, credentials, and training</a:t>
            </a:r>
          </a:p>
          <a:p>
            <a:pPr marL="0" indent="0" algn="r" eaLnBrk="1" hangingPunct="1">
              <a:buFontTx/>
              <a:buNone/>
              <a:defRPr/>
            </a:pPr>
            <a:endParaRPr lang="en-US" sz="1200" dirty="0">
              <a:ea typeface="+mn-ea"/>
            </a:endParaRPr>
          </a:p>
          <a:p>
            <a:pPr marL="0" indent="0" algn="r" eaLnBrk="1" hangingPunct="1">
              <a:buFontTx/>
              <a:buNone/>
              <a:defRPr/>
            </a:pPr>
            <a:endParaRPr lang="en-US" sz="1100" dirty="0">
              <a:ea typeface="+mn-ea"/>
            </a:endParaRPr>
          </a:p>
        </p:txBody>
      </p:sp>
      <p:sp>
        <p:nvSpPr>
          <p:cNvPr id="2" name="TextBox 1"/>
          <p:cNvSpPr txBox="1"/>
          <p:nvPr/>
        </p:nvSpPr>
        <p:spPr>
          <a:xfrm>
            <a:off x="6374674" y="4815840"/>
            <a:ext cx="2708366" cy="261610"/>
          </a:xfrm>
          <a:prstGeom prst="rect">
            <a:avLst/>
          </a:prstGeom>
          <a:noFill/>
        </p:spPr>
        <p:txBody>
          <a:bodyPr wrap="square" rtlCol="0">
            <a:spAutoFit/>
          </a:bodyPr>
          <a:lstStyle/>
          <a:p>
            <a:pPr marL="0" indent="0" algn="r" eaLnBrk="1" hangingPunct="1">
              <a:buFontTx/>
              <a:buNone/>
              <a:defRPr/>
            </a:pPr>
            <a:r>
              <a:rPr lang="en-US" sz="1100" dirty="0"/>
              <a:t>Section 8.1, 8.2, 8.3, 8.4 ICH GCP E6</a:t>
            </a:r>
          </a:p>
        </p:txBody>
      </p:sp>
      <p:pic>
        <p:nvPicPr>
          <p:cNvPr id="7" name="Picture 3" descr="C:\Users\sinkeyc\AppData\Local\Microsoft\Windows\Temporary Internet Files\Content.IE5\SBN2E0KL\vectorstock_45016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1848" y="154030"/>
            <a:ext cx="2276570" cy="14064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rizon">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themeOverride>
</file>

<file path=docProps/app.xml><?xml version="1.0" encoding="utf-8"?>
<Properties xmlns="http://schemas.openxmlformats.org/officeDocument/2006/extended-properties" xmlns:vt="http://schemas.openxmlformats.org/officeDocument/2006/docPropsVTypes">
  <Template>Flow</Template>
  <TotalTime>6203</TotalTime>
  <Words>3911</Words>
  <Application>Microsoft Office PowerPoint</Application>
  <PresentationFormat>On-screen Show (16:9)</PresentationFormat>
  <Paragraphs>598</Paragraphs>
  <Slides>52</Slides>
  <Notes>33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Horizon</vt:lpstr>
      <vt:lpstr>Acrobat Document</vt:lpstr>
      <vt:lpstr>Study Documentation    Presented by: Kelly Henderson, MS ICTS Program Manager  27Sept2018</vt:lpstr>
      <vt:lpstr>Objectives:  </vt:lpstr>
      <vt:lpstr>PowerPoint Presentation</vt:lpstr>
      <vt:lpstr>PowerPoint Presentation</vt:lpstr>
      <vt:lpstr>PowerPoint Presentation</vt:lpstr>
      <vt:lpstr>PowerPoint Presentation</vt:lpstr>
      <vt:lpstr>PowerPoint Presentation</vt:lpstr>
      <vt:lpstr>Regulatory Binder</vt:lpstr>
      <vt:lpstr> Regulatory Binder </vt:lpstr>
      <vt:lpstr>   Essential Documents Timeline:  1.  BEFORE the study starts  2.  DURING the conduct of the study  3.  AFTER completion or termination of the study   *Keep the binder current and up-to-date at all times*   </vt:lpstr>
      <vt:lpstr>Regulatory Binder</vt:lpstr>
      <vt:lpstr>PoLL question:</vt:lpstr>
      <vt:lpstr>PoLL question:</vt:lpstr>
      <vt:lpstr>Regulatory Binder</vt:lpstr>
      <vt:lpstr>PowerPoint Presentation</vt:lpstr>
      <vt:lpstr>Table of Contents</vt:lpstr>
      <vt:lpstr>Protocol &amp; Amendments</vt:lpstr>
      <vt:lpstr>IRB Documentation  </vt:lpstr>
      <vt:lpstr>IRB Approvals &amp; Correspondence   </vt:lpstr>
      <vt:lpstr>Informed Consent Documents </vt:lpstr>
      <vt:lpstr>Informed Consent Documents</vt:lpstr>
      <vt:lpstr>Investigator Qualification Documentation</vt:lpstr>
      <vt:lpstr>Investigator’s Brochure (IB)</vt:lpstr>
      <vt:lpstr>POLL QUESTION</vt:lpstr>
      <vt:lpstr>POLL QUESTION</vt:lpstr>
      <vt:lpstr>FDA Documents</vt:lpstr>
      <vt:lpstr>PowerPoint Presentation</vt:lpstr>
      <vt:lpstr>PowerPoint Presentation</vt:lpstr>
      <vt:lpstr>Financial Disclosure Forms (FDF)</vt:lpstr>
      <vt:lpstr>Delegation Of Authority Log (DoA)</vt:lpstr>
      <vt:lpstr>PowerPoint Presentation</vt:lpstr>
      <vt:lpstr>Research Educational Training</vt:lpstr>
      <vt:lpstr>Training Documentation</vt:lpstr>
      <vt:lpstr>PowerPoint Presentation</vt:lpstr>
      <vt:lpstr>Screening/Enrollment Log</vt:lpstr>
      <vt:lpstr>Subject Identification Code List</vt:lpstr>
      <vt:lpstr>Subject Visit Tracking Log</vt:lpstr>
      <vt:lpstr>Investigational Product (IP) Accountability Records </vt:lpstr>
      <vt:lpstr>PowerPoint Presentation</vt:lpstr>
      <vt:lpstr>PowerPoint Presentation</vt:lpstr>
      <vt:lpstr>PowerPoint Presentation</vt:lpstr>
      <vt:lpstr>Clinical Site Monitoring Visits</vt:lpstr>
      <vt:lpstr>Notes-To-File (NTFs)</vt:lpstr>
      <vt:lpstr>Notes-To-File (NTFs)</vt:lpstr>
      <vt:lpstr>PowerPoint Presentation</vt:lpstr>
      <vt:lpstr>PowerPoint Presentation</vt:lpstr>
      <vt:lpstr>   Correcting Information</vt:lpstr>
      <vt:lpstr>“ALCOA-C”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REGULATORY  “ESSENTIAL” DOCUMENTATION  Role of the RESEARCH COORDINATOR  Best Practices 21CFR Part 11</dc:title>
  <dc:creator>Microsoft Office User</dc:creator>
  <cp:lastModifiedBy>Doyle, Anna C (UI Health Care)</cp:lastModifiedBy>
  <cp:revision>750</cp:revision>
  <cp:lastPrinted>2018-09-11T17:26:27Z</cp:lastPrinted>
  <dcterms:created xsi:type="dcterms:W3CDTF">2016-11-02T18:09:31Z</dcterms:created>
  <dcterms:modified xsi:type="dcterms:W3CDTF">2018-09-18T19:36:11Z</dcterms:modified>
</cp:coreProperties>
</file>