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sldIdLst>
    <p:sldId id="264" r:id="rId2"/>
    <p:sldId id="285" r:id="rId3"/>
    <p:sldId id="365" r:id="rId4"/>
    <p:sldId id="387" r:id="rId5"/>
    <p:sldId id="274" r:id="rId6"/>
    <p:sldId id="292" r:id="rId7"/>
    <p:sldId id="302" r:id="rId8"/>
    <p:sldId id="384" r:id="rId9"/>
    <p:sldId id="385" r:id="rId10"/>
    <p:sldId id="273" r:id="rId11"/>
    <p:sldId id="304" r:id="rId12"/>
    <p:sldId id="354" r:id="rId13"/>
    <p:sldId id="266" r:id="rId14"/>
    <p:sldId id="390" r:id="rId15"/>
    <p:sldId id="283" r:id="rId16"/>
    <p:sldId id="389" r:id="rId17"/>
    <p:sldId id="391" r:id="rId18"/>
    <p:sldId id="268" r:id="rId19"/>
    <p:sldId id="277" r:id="rId20"/>
    <p:sldId id="392" r:id="rId21"/>
    <p:sldId id="353" r:id="rId22"/>
    <p:sldId id="336" r:id="rId23"/>
    <p:sldId id="395" r:id="rId24"/>
    <p:sldId id="338" r:id="rId25"/>
    <p:sldId id="396" r:id="rId26"/>
    <p:sldId id="397" r:id="rId27"/>
    <p:sldId id="433" r:id="rId28"/>
    <p:sldId id="398" r:id="rId29"/>
    <p:sldId id="399" r:id="rId30"/>
    <p:sldId id="400" r:id="rId31"/>
    <p:sldId id="402" r:id="rId32"/>
    <p:sldId id="343" r:id="rId33"/>
    <p:sldId id="403" r:id="rId34"/>
    <p:sldId id="404" r:id="rId35"/>
    <p:sldId id="405" r:id="rId36"/>
    <p:sldId id="386" r:id="rId37"/>
    <p:sldId id="406" r:id="rId38"/>
    <p:sldId id="407" r:id="rId39"/>
    <p:sldId id="359" r:id="rId40"/>
    <p:sldId id="409" r:id="rId41"/>
    <p:sldId id="410" r:id="rId42"/>
    <p:sldId id="411" r:id="rId43"/>
    <p:sldId id="412" r:id="rId44"/>
    <p:sldId id="364" r:id="rId45"/>
    <p:sldId id="357" r:id="rId46"/>
    <p:sldId id="358" r:id="rId47"/>
    <p:sldId id="413" r:id="rId48"/>
    <p:sldId id="279" r:id="rId49"/>
    <p:sldId id="415" r:id="rId50"/>
    <p:sldId id="305" r:id="rId51"/>
    <p:sldId id="416" r:id="rId52"/>
    <p:sldId id="417" r:id="rId53"/>
    <p:sldId id="421" r:id="rId54"/>
    <p:sldId id="423" r:id="rId55"/>
    <p:sldId id="418" r:id="rId56"/>
    <p:sldId id="419" r:id="rId57"/>
    <p:sldId id="420" r:id="rId58"/>
    <p:sldId id="422" r:id="rId59"/>
    <p:sldId id="426" r:id="rId60"/>
    <p:sldId id="427" r:id="rId61"/>
    <p:sldId id="432" r:id="rId62"/>
    <p:sldId id="430" r:id="rId63"/>
    <p:sldId id="429" r:id="rId64"/>
    <p:sldId id="435" r:id="rId65"/>
    <p:sldId id="332" r:id="rId66"/>
    <p:sldId id="465" r:id="rId67"/>
    <p:sldId id="369" r:id="rId68"/>
    <p:sldId id="366" r:id="rId69"/>
    <p:sldId id="375" r:id="rId70"/>
    <p:sldId id="436" r:id="rId71"/>
    <p:sldId id="376" r:id="rId72"/>
    <p:sldId id="378" r:id="rId73"/>
    <p:sldId id="371" r:id="rId74"/>
    <p:sldId id="377" r:id="rId75"/>
    <p:sldId id="379" r:id="rId76"/>
    <p:sldId id="380" r:id="rId77"/>
    <p:sldId id="381" r:id="rId78"/>
    <p:sldId id="382" r:id="rId79"/>
    <p:sldId id="355" r:id="rId80"/>
    <p:sldId id="367" r:id="rId81"/>
    <p:sldId id="438" r:id="rId82"/>
    <p:sldId id="437" r:id="rId83"/>
    <p:sldId id="439" r:id="rId84"/>
    <p:sldId id="441" r:id="rId85"/>
    <p:sldId id="442" r:id="rId86"/>
    <p:sldId id="443" r:id="rId87"/>
    <p:sldId id="445" r:id="rId88"/>
    <p:sldId id="444" r:id="rId89"/>
    <p:sldId id="372" r:id="rId90"/>
    <p:sldId id="446" r:id="rId91"/>
    <p:sldId id="447" r:id="rId92"/>
    <p:sldId id="448" r:id="rId93"/>
    <p:sldId id="449" r:id="rId94"/>
    <p:sldId id="450" r:id="rId95"/>
    <p:sldId id="451" r:id="rId96"/>
    <p:sldId id="453" r:id="rId97"/>
    <p:sldId id="454" r:id="rId98"/>
    <p:sldId id="452" r:id="rId99"/>
    <p:sldId id="455" r:id="rId100"/>
    <p:sldId id="456" r:id="rId101"/>
    <p:sldId id="457" r:id="rId102"/>
    <p:sldId id="458" r:id="rId103"/>
    <p:sldId id="459" r:id="rId104"/>
    <p:sldId id="460" r:id="rId105"/>
    <p:sldId id="461" r:id="rId106"/>
    <p:sldId id="462" r:id="rId107"/>
    <p:sldId id="463" r:id="rId108"/>
    <p:sldId id="466" r:id="rId109"/>
    <p:sldId id="373" r:id="rId110"/>
    <p:sldId id="309" r:id="rId111"/>
    <p:sldId id="374" r:id="rId112"/>
    <p:sldId id="431" r:id="rId11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521415D9-36F7-43E2-AB2F-B90AF26B5E84}">
      <p14:sectionLst xmlns:p14="http://schemas.microsoft.com/office/powerpoint/2010/main">
        <p14:section name="Default Section" id="{4C762811-C495-9E42-9A2C-C3FF19243B1D}">
          <p14:sldIdLst>
            <p14:sldId id="264"/>
            <p14:sldId id="285"/>
            <p14:sldId id="365"/>
            <p14:sldId id="387"/>
            <p14:sldId id="274"/>
            <p14:sldId id="292"/>
            <p14:sldId id="302"/>
            <p14:sldId id="384"/>
            <p14:sldId id="385"/>
            <p14:sldId id="273"/>
            <p14:sldId id="304"/>
            <p14:sldId id="354"/>
            <p14:sldId id="266"/>
            <p14:sldId id="390"/>
            <p14:sldId id="283"/>
            <p14:sldId id="389"/>
            <p14:sldId id="391"/>
            <p14:sldId id="268"/>
            <p14:sldId id="277"/>
            <p14:sldId id="392"/>
            <p14:sldId id="353"/>
            <p14:sldId id="336"/>
            <p14:sldId id="395"/>
            <p14:sldId id="338"/>
            <p14:sldId id="396"/>
            <p14:sldId id="397"/>
            <p14:sldId id="433"/>
            <p14:sldId id="398"/>
            <p14:sldId id="399"/>
            <p14:sldId id="400"/>
            <p14:sldId id="402"/>
            <p14:sldId id="343"/>
            <p14:sldId id="403"/>
            <p14:sldId id="404"/>
            <p14:sldId id="405"/>
            <p14:sldId id="386"/>
            <p14:sldId id="406"/>
            <p14:sldId id="407"/>
            <p14:sldId id="359"/>
            <p14:sldId id="409"/>
            <p14:sldId id="410"/>
            <p14:sldId id="411"/>
            <p14:sldId id="412"/>
            <p14:sldId id="364"/>
            <p14:sldId id="357"/>
            <p14:sldId id="358"/>
            <p14:sldId id="413"/>
            <p14:sldId id="279"/>
            <p14:sldId id="415"/>
            <p14:sldId id="305"/>
            <p14:sldId id="416"/>
            <p14:sldId id="417"/>
            <p14:sldId id="421"/>
            <p14:sldId id="423"/>
            <p14:sldId id="418"/>
            <p14:sldId id="419"/>
            <p14:sldId id="420"/>
            <p14:sldId id="422"/>
            <p14:sldId id="426"/>
            <p14:sldId id="427"/>
            <p14:sldId id="432"/>
            <p14:sldId id="430"/>
            <p14:sldId id="429"/>
            <p14:sldId id="435"/>
            <p14:sldId id="332"/>
            <p14:sldId id="465"/>
            <p14:sldId id="369"/>
            <p14:sldId id="366"/>
            <p14:sldId id="375"/>
            <p14:sldId id="436"/>
            <p14:sldId id="376"/>
            <p14:sldId id="378"/>
            <p14:sldId id="371"/>
            <p14:sldId id="377"/>
            <p14:sldId id="379"/>
            <p14:sldId id="380"/>
            <p14:sldId id="381"/>
            <p14:sldId id="382"/>
            <p14:sldId id="355"/>
            <p14:sldId id="367"/>
            <p14:sldId id="438"/>
            <p14:sldId id="437"/>
            <p14:sldId id="439"/>
            <p14:sldId id="441"/>
            <p14:sldId id="442"/>
            <p14:sldId id="443"/>
            <p14:sldId id="445"/>
            <p14:sldId id="444"/>
            <p14:sldId id="372"/>
            <p14:sldId id="446"/>
            <p14:sldId id="447"/>
            <p14:sldId id="448"/>
            <p14:sldId id="449"/>
            <p14:sldId id="450"/>
            <p14:sldId id="451"/>
            <p14:sldId id="453"/>
            <p14:sldId id="454"/>
            <p14:sldId id="452"/>
            <p14:sldId id="455"/>
            <p14:sldId id="456"/>
            <p14:sldId id="457"/>
            <p14:sldId id="458"/>
            <p14:sldId id="459"/>
            <p14:sldId id="460"/>
            <p14:sldId id="461"/>
            <p14:sldId id="462"/>
            <p14:sldId id="463"/>
            <p14:sldId id="466"/>
            <p14:sldId id="373"/>
            <p14:sldId id="309"/>
            <p14:sldId id="374"/>
            <p14:sldId id="431"/>
          </p14:sldIdLst>
        </p14:section>
        <p14:section name="Untitled Section" id="{171FF396-B98D-354F-865D-148126597CEA}">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3DD"/>
    <a:srgbClr val="46CDF0"/>
    <a:srgbClr val="9ABFF0"/>
    <a:srgbClr val="FFCC66"/>
    <a:srgbClr val="777777"/>
    <a:srgbClr val="666699"/>
    <a:srgbClr val="FF9900"/>
    <a:srgbClr val="FF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9"/>
    <p:restoredTop sz="84916" autoAdjust="0"/>
  </p:normalViewPr>
  <p:slideViewPr>
    <p:cSldViewPr>
      <p:cViewPr>
        <p:scale>
          <a:sx n="100" d="100"/>
          <a:sy n="100" d="100"/>
        </p:scale>
        <p:origin x="-984" y="-6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5ADEC-EAEB-E445-8A78-9D9CAC188B5D}" type="doc">
      <dgm:prSet loTypeId="urn:microsoft.com/office/officeart/2005/8/layout/radial1" loCatId="" qsTypeId="urn:microsoft.com/office/officeart/2005/8/quickstyle/simple4" qsCatId="simple" csTypeId="urn:microsoft.com/office/officeart/2005/8/colors/accent1_2" csCatId="accent1" phldr="1"/>
      <dgm:spPr/>
    </dgm:pt>
    <dgm:pt modelId="{1719A9EF-39A9-3F45-AB6B-3B233CDFB4E3}" type="pres">
      <dgm:prSet presAssocID="{17E5ADEC-EAEB-E445-8A78-9D9CAC188B5D}" presName="cycle" presStyleCnt="0">
        <dgm:presLayoutVars>
          <dgm:chMax val="1"/>
          <dgm:dir/>
          <dgm:animLvl val="ctr"/>
          <dgm:resizeHandles val="exact"/>
        </dgm:presLayoutVars>
      </dgm:prSet>
      <dgm:spPr/>
    </dgm:pt>
  </dgm:ptLst>
  <dgm:cxnLst>
    <dgm:cxn modelId="{06F6AE23-6A56-3745-9AF8-B6D071112C20}" type="presOf" srcId="{17E5ADEC-EAEB-E445-8A78-9D9CAC188B5D}" destId="{1719A9EF-39A9-3F45-AB6B-3B233CDFB4E3}" srcOrd="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726BB0-E810-9F49-8F55-0F04ED388852}"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US"/>
        </a:p>
      </dgm:t>
    </dgm:pt>
    <dgm:pt modelId="{AE2436A4-C2EB-DC42-B90F-40CA2627C39C}">
      <dgm:prSet phldrT="[Text]"/>
      <dgm:spPr/>
      <dgm:t>
        <a:bodyPr/>
        <a:lstStyle/>
        <a:p>
          <a:r>
            <a:rPr lang="en-US" dirty="0" smtClean="0"/>
            <a:t>Research</a:t>
          </a:r>
          <a:endParaRPr lang="en-US" dirty="0"/>
        </a:p>
      </dgm:t>
    </dgm:pt>
    <dgm:pt modelId="{61D6C62C-752B-0540-8152-3AA114A16FF8}" type="parTrans" cxnId="{015C20BE-CE20-AB44-8D81-DF84E6B7C3A4}">
      <dgm:prSet/>
      <dgm:spPr/>
      <dgm:t>
        <a:bodyPr/>
        <a:lstStyle/>
        <a:p>
          <a:endParaRPr lang="en-US"/>
        </a:p>
      </dgm:t>
    </dgm:pt>
    <dgm:pt modelId="{EBAFB923-E7B9-1E4A-82E0-090282F1F754}" type="sibTrans" cxnId="{015C20BE-CE20-AB44-8D81-DF84E6B7C3A4}">
      <dgm:prSet/>
      <dgm:spPr/>
      <dgm:t>
        <a:bodyPr/>
        <a:lstStyle/>
        <a:p>
          <a:endParaRPr lang="en-US"/>
        </a:p>
      </dgm:t>
    </dgm:pt>
    <dgm:pt modelId="{C8709F0A-19AC-504B-AD54-68DF2707E3FA}">
      <dgm:prSet phldrT="[Text]"/>
      <dgm:spPr/>
      <dgm:t>
        <a:bodyPr/>
        <a:lstStyle/>
        <a:p>
          <a:r>
            <a:rPr lang="en-US" dirty="0" smtClean="0">
              <a:solidFill>
                <a:srgbClr val="271D18"/>
              </a:solidFill>
            </a:rPr>
            <a:t>Federal</a:t>
          </a:r>
          <a:endParaRPr lang="en-US" dirty="0">
            <a:solidFill>
              <a:srgbClr val="271D18"/>
            </a:solidFill>
          </a:endParaRPr>
        </a:p>
      </dgm:t>
    </dgm:pt>
    <dgm:pt modelId="{A18ADCEA-E306-3348-A829-A5A536CF4135}" type="parTrans" cxnId="{88188EE6-65C4-8848-8637-ED71E23D0731}">
      <dgm:prSet/>
      <dgm:spPr/>
      <dgm:t>
        <a:bodyPr/>
        <a:lstStyle/>
        <a:p>
          <a:endParaRPr lang="en-US"/>
        </a:p>
      </dgm:t>
    </dgm:pt>
    <dgm:pt modelId="{B3BBE0DD-1E72-AA4B-8675-131B9CAA3862}" type="sibTrans" cxnId="{88188EE6-65C4-8848-8637-ED71E23D0731}">
      <dgm:prSet/>
      <dgm:spPr/>
      <dgm:t>
        <a:bodyPr/>
        <a:lstStyle/>
        <a:p>
          <a:endParaRPr lang="en-US"/>
        </a:p>
      </dgm:t>
    </dgm:pt>
    <dgm:pt modelId="{9A20C282-2A9F-F24E-8D70-D538576D7D28}">
      <dgm:prSet phldrT="[Text]"/>
      <dgm:spPr/>
      <dgm:t>
        <a:bodyPr/>
        <a:lstStyle/>
        <a:p>
          <a:r>
            <a:rPr lang="en-US" dirty="0" smtClean="0">
              <a:solidFill>
                <a:srgbClr val="271D18"/>
              </a:solidFill>
            </a:rPr>
            <a:t>Industry</a:t>
          </a:r>
          <a:endParaRPr lang="en-US" dirty="0">
            <a:solidFill>
              <a:srgbClr val="271D18"/>
            </a:solidFill>
          </a:endParaRPr>
        </a:p>
      </dgm:t>
    </dgm:pt>
    <dgm:pt modelId="{18C9122C-E45C-964A-A007-26855D2CE4C4}" type="parTrans" cxnId="{0F728CAE-9350-8C49-AE7A-29D3693D341D}">
      <dgm:prSet/>
      <dgm:spPr/>
      <dgm:t>
        <a:bodyPr/>
        <a:lstStyle/>
        <a:p>
          <a:endParaRPr lang="en-US"/>
        </a:p>
      </dgm:t>
    </dgm:pt>
    <dgm:pt modelId="{65788F2F-42B9-E84C-B93D-DAF7FE8089AE}" type="sibTrans" cxnId="{0F728CAE-9350-8C49-AE7A-29D3693D341D}">
      <dgm:prSet/>
      <dgm:spPr/>
      <dgm:t>
        <a:bodyPr/>
        <a:lstStyle/>
        <a:p>
          <a:endParaRPr lang="en-US"/>
        </a:p>
      </dgm:t>
    </dgm:pt>
    <dgm:pt modelId="{C8385C4E-4CEC-824B-A156-899A60A06612}">
      <dgm:prSet phldrT="[Text]"/>
      <dgm:spPr/>
      <dgm:t>
        <a:bodyPr/>
        <a:lstStyle/>
        <a:p>
          <a:r>
            <a:rPr lang="en-US" dirty="0" smtClean="0">
              <a:solidFill>
                <a:srgbClr val="271D18"/>
              </a:solidFill>
            </a:rPr>
            <a:t>Private</a:t>
          </a:r>
          <a:endParaRPr lang="en-US" dirty="0">
            <a:solidFill>
              <a:srgbClr val="271D18"/>
            </a:solidFill>
          </a:endParaRPr>
        </a:p>
      </dgm:t>
    </dgm:pt>
    <dgm:pt modelId="{929D79AC-F83A-3E4A-A83C-81A66C0C0694}" type="parTrans" cxnId="{22B7B9F4-ABA4-4E45-BCAF-C553B9E61605}">
      <dgm:prSet/>
      <dgm:spPr/>
      <dgm:t>
        <a:bodyPr/>
        <a:lstStyle/>
        <a:p>
          <a:endParaRPr lang="en-US"/>
        </a:p>
      </dgm:t>
    </dgm:pt>
    <dgm:pt modelId="{1FD2A26A-56A1-AD43-BF8A-59D375A5B22E}" type="sibTrans" cxnId="{22B7B9F4-ABA4-4E45-BCAF-C553B9E61605}">
      <dgm:prSet/>
      <dgm:spPr/>
      <dgm:t>
        <a:bodyPr/>
        <a:lstStyle/>
        <a:p>
          <a:endParaRPr lang="en-US"/>
        </a:p>
      </dgm:t>
    </dgm:pt>
    <dgm:pt modelId="{BD98F6D2-1C59-6F4E-BA81-72821F0616CA}">
      <dgm:prSet phldrT="[Text]"/>
      <dgm:spPr/>
      <dgm:t>
        <a:bodyPr/>
        <a:lstStyle/>
        <a:p>
          <a:r>
            <a:rPr lang="en-US" dirty="0" smtClean="0">
              <a:solidFill>
                <a:srgbClr val="271D18"/>
              </a:solidFill>
            </a:rPr>
            <a:t>Organization</a:t>
          </a:r>
          <a:endParaRPr lang="en-US" dirty="0">
            <a:solidFill>
              <a:srgbClr val="271D18"/>
            </a:solidFill>
          </a:endParaRPr>
        </a:p>
      </dgm:t>
    </dgm:pt>
    <dgm:pt modelId="{146CBA83-ABC0-D747-9213-FCA920BC4A47}" type="parTrans" cxnId="{136E7092-CAE3-624A-87BF-0558BA1DB27D}">
      <dgm:prSet/>
      <dgm:spPr/>
      <dgm:t>
        <a:bodyPr/>
        <a:lstStyle/>
        <a:p>
          <a:endParaRPr lang="en-US"/>
        </a:p>
      </dgm:t>
    </dgm:pt>
    <dgm:pt modelId="{0AE27DE2-0A5F-7247-AD87-49CC39ED1805}" type="sibTrans" cxnId="{136E7092-CAE3-624A-87BF-0558BA1DB27D}">
      <dgm:prSet/>
      <dgm:spPr/>
      <dgm:t>
        <a:bodyPr/>
        <a:lstStyle/>
        <a:p>
          <a:endParaRPr lang="en-US"/>
        </a:p>
      </dgm:t>
    </dgm:pt>
    <dgm:pt modelId="{F8B148D7-4CED-3246-8ABA-C91ED6F2885B}" type="pres">
      <dgm:prSet presAssocID="{B9726BB0-E810-9F49-8F55-0F04ED388852}" presName="diagram" presStyleCnt="0">
        <dgm:presLayoutVars>
          <dgm:chMax val="1"/>
          <dgm:dir/>
          <dgm:animLvl val="ctr"/>
          <dgm:resizeHandles val="exact"/>
        </dgm:presLayoutVars>
      </dgm:prSet>
      <dgm:spPr/>
      <dgm:t>
        <a:bodyPr/>
        <a:lstStyle/>
        <a:p>
          <a:endParaRPr lang="en-US"/>
        </a:p>
      </dgm:t>
    </dgm:pt>
    <dgm:pt modelId="{FA5ED550-08CA-0B46-A372-C0C18DE74B5F}" type="pres">
      <dgm:prSet presAssocID="{B9726BB0-E810-9F49-8F55-0F04ED388852}" presName="matrix" presStyleCnt="0"/>
      <dgm:spPr/>
    </dgm:pt>
    <dgm:pt modelId="{410D1220-88CC-3142-880D-08688C863C2D}" type="pres">
      <dgm:prSet presAssocID="{B9726BB0-E810-9F49-8F55-0F04ED388852}" presName="tile1" presStyleLbl="node1" presStyleIdx="0" presStyleCnt="4"/>
      <dgm:spPr/>
      <dgm:t>
        <a:bodyPr/>
        <a:lstStyle/>
        <a:p>
          <a:endParaRPr lang="en-US"/>
        </a:p>
      </dgm:t>
    </dgm:pt>
    <dgm:pt modelId="{B61CCA3D-98AE-6648-9E6B-FFBF8350FD7F}" type="pres">
      <dgm:prSet presAssocID="{B9726BB0-E810-9F49-8F55-0F04ED388852}" presName="tile1text" presStyleLbl="node1" presStyleIdx="0" presStyleCnt="4">
        <dgm:presLayoutVars>
          <dgm:chMax val="0"/>
          <dgm:chPref val="0"/>
          <dgm:bulletEnabled val="1"/>
        </dgm:presLayoutVars>
      </dgm:prSet>
      <dgm:spPr/>
      <dgm:t>
        <a:bodyPr/>
        <a:lstStyle/>
        <a:p>
          <a:endParaRPr lang="en-US"/>
        </a:p>
      </dgm:t>
    </dgm:pt>
    <dgm:pt modelId="{AAB2AC36-5C11-A646-AD92-90B774F58FE4}" type="pres">
      <dgm:prSet presAssocID="{B9726BB0-E810-9F49-8F55-0F04ED388852}" presName="tile2" presStyleLbl="node1" presStyleIdx="1" presStyleCnt="4" custLinFactNeighborX="56701" custLinFactNeighborY="-14035"/>
      <dgm:spPr/>
      <dgm:t>
        <a:bodyPr/>
        <a:lstStyle/>
        <a:p>
          <a:endParaRPr lang="en-US"/>
        </a:p>
      </dgm:t>
    </dgm:pt>
    <dgm:pt modelId="{41FB37DB-3D2F-5B47-9AE7-0F26B5447359}" type="pres">
      <dgm:prSet presAssocID="{B9726BB0-E810-9F49-8F55-0F04ED388852}" presName="tile2text" presStyleLbl="node1" presStyleIdx="1" presStyleCnt="4">
        <dgm:presLayoutVars>
          <dgm:chMax val="0"/>
          <dgm:chPref val="0"/>
          <dgm:bulletEnabled val="1"/>
        </dgm:presLayoutVars>
      </dgm:prSet>
      <dgm:spPr/>
      <dgm:t>
        <a:bodyPr/>
        <a:lstStyle/>
        <a:p>
          <a:endParaRPr lang="en-US"/>
        </a:p>
      </dgm:t>
    </dgm:pt>
    <dgm:pt modelId="{CFE5A882-99AA-174C-8CE4-A752996177A8}" type="pres">
      <dgm:prSet presAssocID="{B9726BB0-E810-9F49-8F55-0F04ED388852}" presName="tile3" presStyleLbl="node1" presStyleIdx="2" presStyleCnt="4"/>
      <dgm:spPr/>
      <dgm:t>
        <a:bodyPr/>
        <a:lstStyle/>
        <a:p>
          <a:endParaRPr lang="en-US"/>
        </a:p>
      </dgm:t>
    </dgm:pt>
    <dgm:pt modelId="{2BFB3437-5EF2-8F48-89CF-7A4BB6366AA5}" type="pres">
      <dgm:prSet presAssocID="{B9726BB0-E810-9F49-8F55-0F04ED388852}" presName="tile3text" presStyleLbl="node1" presStyleIdx="2" presStyleCnt="4">
        <dgm:presLayoutVars>
          <dgm:chMax val="0"/>
          <dgm:chPref val="0"/>
          <dgm:bulletEnabled val="1"/>
        </dgm:presLayoutVars>
      </dgm:prSet>
      <dgm:spPr/>
      <dgm:t>
        <a:bodyPr/>
        <a:lstStyle/>
        <a:p>
          <a:endParaRPr lang="en-US"/>
        </a:p>
      </dgm:t>
    </dgm:pt>
    <dgm:pt modelId="{4AAEEC09-AB57-784E-AF7F-C28B8315A483}" type="pres">
      <dgm:prSet presAssocID="{B9726BB0-E810-9F49-8F55-0F04ED388852}" presName="tile4" presStyleLbl="node1" presStyleIdx="3" presStyleCnt="4"/>
      <dgm:spPr/>
      <dgm:t>
        <a:bodyPr/>
        <a:lstStyle/>
        <a:p>
          <a:endParaRPr lang="en-US"/>
        </a:p>
      </dgm:t>
    </dgm:pt>
    <dgm:pt modelId="{E5275A1F-159B-9048-ACC0-AD02A92403FB}" type="pres">
      <dgm:prSet presAssocID="{B9726BB0-E810-9F49-8F55-0F04ED388852}" presName="tile4text" presStyleLbl="node1" presStyleIdx="3" presStyleCnt="4">
        <dgm:presLayoutVars>
          <dgm:chMax val="0"/>
          <dgm:chPref val="0"/>
          <dgm:bulletEnabled val="1"/>
        </dgm:presLayoutVars>
      </dgm:prSet>
      <dgm:spPr/>
      <dgm:t>
        <a:bodyPr/>
        <a:lstStyle/>
        <a:p>
          <a:endParaRPr lang="en-US"/>
        </a:p>
      </dgm:t>
    </dgm:pt>
    <dgm:pt modelId="{E3DCC27D-5556-0A4F-8FD4-3AE2247DD120}" type="pres">
      <dgm:prSet presAssocID="{B9726BB0-E810-9F49-8F55-0F04ED388852}" presName="centerTile" presStyleLbl="fgShp" presStyleIdx="0" presStyleCnt="1" custScaleX="134021" custScaleY="147368">
        <dgm:presLayoutVars>
          <dgm:chMax val="0"/>
          <dgm:chPref val="0"/>
        </dgm:presLayoutVars>
      </dgm:prSet>
      <dgm:spPr/>
      <dgm:t>
        <a:bodyPr/>
        <a:lstStyle/>
        <a:p>
          <a:endParaRPr lang="en-US"/>
        </a:p>
      </dgm:t>
    </dgm:pt>
  </dgm:ptLst>
  <dgm:cxnLst>
    <dgm:cxn modelId="{B188B6F9-4073-8D47-A5EB-2963346E5E6C}" type="presOf" srcId="{C8709F0A-19AC-504B-AD54-68DF2707E3FA}" destId="{B61CCA3D-98AE-6648-9E6B-FFBF8350FD7F}" srcOrd="1" destOrd="0" presId="urn:microsoft.com/office/officeart/2005/8/layout/matrix1"/>
    <dgm:cxn modelId="{FC35626F-CDAA-7B49-B3C2-9EBE447B82A8}" type="presOf" srcId="{C8385C4E-4CEC-824B-A156-899A60A06612}" destId="{CFE5A882-99AA-174C-8CE4-A752996177A8}" srcOrd="0" destOrd="0" presId="urn:microsoft.com/office/officeart/2005/8/layout/matrix1"/>
    <dgm:cxn modelId="{015C20BE-CE20-AB44-8D81-DF84E6B7C3A4}" srcId="{B9726BB0-E810-9F49-8F55-0F04ED388852}" destId="{AE2436A4-C2EB-DC42-B90F-40CA2627C39C}" srcOrd="0" destOrd="0" parTransId="{61D6C62C-752B-0540-8152-3AA114A16FF8}" sibTransId="{EBAFB923-E7B9-1E4A-82E0-090282F1F754}"/>
    <dgm:cxn modelId="{768E3F2A-21F5-0148-87FA-C91E8CDDBAB7}" type="presOf" srcId="{BD98F6D2-1C59-6F4E-BA81-72821F0616CA}" destId="{4AAEEC09-AB57-784E-AF7F-C28B8315A483}" srcOrd="0" destOrd="0" presId="urn:microsoft.com/office/officeart/2005/8/layout/matrix1"/>
    <dgm:cxn modelId="{0F728CAE-9350-8C49-AE7A-29D3693D341D}" srcId="{AE2436A4-C2EB-DC42-B90F-40CA2627C39C}" destId="{9A20C282-2A9F-F24E-8D70-D538576D7D28}" srcOrd="1" destOrd="0" parTransId="{18C9122C-E45C-964A-A007-26855D2CE4C4}" sibTransId="{65788F2F-42B9-E84C-B93D-DAF7FE8089AE}"/>
    <dgm:cxn modelId="{64D31596-AD6E-2343-868F-797A4A63A057}" type="presOf" srcId="{BD98F6D2-1C59-6F4E-BA81-72821F0616CA}" destId="{E5275A1F-159B-9048-ACC0-AD02A92403FB}" srcOrd="1" destOrd="0" presId="urn:microsoft.com/office/officeart/2005/8/layout/matrix1"/>
    <dgm:cxn modelId="{450EC790-2A41-7A4A-8335-5B7DA1025260}" type="presOf" srcId="{AE2436A4-C2EB-DC42-B90F-40CA2627C39C}" destId="{E3DCC27D-5556-0A4F-8FD4-3AE2247DD120}" srcOrd="0" destOrd="0" presId="urn:microsoft.com/office/officeart/2005/8/layout/matrix1"/>
    <dgm:cxn modelId="{88188EE6-65C4-8848-8637-ED71E23D0731}" srcId="{AE2436A4-C2EB-DC42-B90F-40CA2627C39C}" destId="{C8709F0A-19AC-504B-AD54-68DF2707E3FA}" srcOrd="0" destOrd="0" parTransId="{A18ADCEA-E306-3348-A829-A5A536CF4135}" sibTransId="{B3BBE0DD-1E72-AA4B-8675-131B9CAA3862}"/>
    <dgm:cxn modelId="{22B7B9F4-ABA4-4E45-BCAF-C553B9E61605}" srcId="{AE2436A4-C2EB-DC42-B90F-40CA2627C39C}" destId="{C8385C4E-4CEC-824B-A156-899A60A06612}" srcOrd="2" destOrd="0" parTransId="{929D79AC-F83A-3E4A-A83C-81A66C0C0694}" sibTransId="{1FD2A26A-56A1-AD43-BF8A-59D375A5B22E}"/>
    <dgm:cxn modelId="{5EC294B4-03DC-6D42-A940-415EABF88979}" type="presOf" srcId="{C8709F0A-19AC-504B-AD54-68DF2707E3FA}" destId="{410D1220-88CC-3142-880D-08688C863C2D}" srcOrd="0" destOrd="0" presId="urn:microsoft.com/office/officeart/2005/8/layout/matrix1"/>
    <dgm:cxn modelId="{64F23B9F-43A0-A04C-8046-964FA29906C2}" type="presOf" srcId="{9A20C282-2A9F-F24E-8D70-D538576D7D28}" destId="{41FB37DB-3D2F-5B47-9AE7-0F26B5447359}" srcOrd="1" destOrd="0" presId="urn:microsoft.com/office/officeart/2005/8/layout/matrix1"/>
    <dgm:cxn modelId="{136E7092-CAE3-624A-87BF-0558BA1DB27D}" srcId="{AE2436A4-C2EB-DC42-B90F-40CA2627C39C}" destId="{BD98F6D2-1C59-6F4E-BA81-72821F0616CA}" srcOrd="3" destOrd="0" parTransId="{146CBA83-ABC0-D747-9213-FCA920BC4A47}" sibTransId="{0AE27DE2-0A5F-7247-AD87-49CC39ED1805}"/>
    <dgm:cxn modelId="{932D2521-328D-2347-8564-51EDBD76094E}" type="presOf" srcId="{9A20C282-2A9F-F24E-8D70-D538576D7D28}" destId="{AAB2AC36-5C11-A646-AD92-90B774F58FE4}" srcOrd="0" destOrd="0" presId="urn:microsoft.com/office/officeart/2005/8/layout/matrix1"/>
    <dgm:cxn modelId="{A9C2DAEA-4979-044B-BDAA-4293F46F7E18}" type="presOf" srcId="{B9726BB0-E810-9F49-8F55-0F04ED388852}" destId="{F8B148D7-4CED-3246-8ABA-C91ED6F2885B}" srcOrd="0" destOrd="0" presId="urn:microsoft.com/office/officeart/2005/8/layout/matrix1"/>
    <dgm:cxn modelId="{A74A9BBA-053A-524B-9CE8-E0D42877DD55}" type="presOf" srcId="{C8385C4E-4CEC-824B-A156-899A60A06612}" destId="{2BFB3437-5EF2-8F48-89CF-7A4BB6366AA5}" srcOrd="1" destOrd="0" presId="urn:microsoft.com/office/officeart/2005/8/layout/matrix1"/>
    <dgm:cxn modelId="{E2122DCD-0B5E-0C4E-9876-AD8606DD4D90}" type="presParOf" srcId="{F8B148D7-4CED-3246-8ABA-C91ED6F2885B}" destId="{FA5ED550-08CA-0B46-A372-C0C18DE74B5F}" srcOrd="0" destOrd="0" presId="urn:microsoft.com/office/officeart/2005/8/layout/matrix1"/>
    <dgm:cxn modelId="{35195008-ED73-6F4B-A218-72A394041750}" type="presParOf" srcId="{FA5ED550-08CA-0B46-A372-C0C18DE74B5F}" destId="{410D1220-88CC-3142-880D-08688C863C2D}" srcOrd="0" destOrd="0" presId="urn:microsoft.com/office/officeart/2005/8/layout/matrix1"/>
    <dgm:cxn modelId="{8D2ED6ED-9392-9F40-B7D1-844B255F062B}" type="presParOf" srcId="{FA5ED550-08CA-0B46-A372-C0C18DE74B5F}" destId="{B61CCA3D-98AE-6648-9E6B-FFBF8350FD7F}" srcOrd="1" destOrd="0" presId="urn:microsoft.com/office/officeart/2005/8/layout/matrix1"/>
    <dgm:cxn modelId="{EB531814-1A53-064A-A5B9-5375A51136A9}" type="presParOf" srcId="{FA5ED550-08CA-0B46-A372-C0C18DE74B5F}" destId="{AAB2AC36-5C11-A646-AD92-90B774F58FE4}" srcOrd="2" destOrd="0" presId="urn:microsoft.com/office/officeart/2005/8/layout/matrix1"/>
    <dgm:cxn modelId="{64B17F8D-2D01-0C4C-BD8B-5174A0595C1C}" type="presParOf" srcId="{FA5ED550-08CA-0B46-A372-C0C18DE74B5F}" destId="{41FB37DB-3D2F-5B47-9AE7-0F26B5447359}" srcOrd="3" destOrd="0" presId="urn:microsoft.com/office/officeart/2005/8/layout/matrix1"/>
    <dgm:cxn modelId="{BC4613EC-8A5C-2A47-BF12-63E8BD164BCA}" type="presParOf" srcId="{FA5ED550-08CA-0B46-A372-C0C18DE74B5F}" destId="{CFE5A882-99AA-174C-8CE4-A752996177A8}" srcOrd="4" destOrd="0" presId="urn:microsoft.com/office/officeart/2005/8/layout/matrix1"/>
    <dgm:cxn modelId="{DCFE77A5-1F83-FF4E-BC1C-B4CD735869CD}" type="presParOf" srcId="{FA5ED550-08CA-0B46-A372-C0C18DE74B5F}" destId="{2BFB3437-5EF2-8F48-89CF-7A4BB6366AA5}" srcOrd="5" destOrd="0" presId="urn:microsoft.com/office/officeart/2005/8/layout/matrix1"/>
    <dgm:cxn modelId="{AD8F156F-81FF-4F44-8AD2-77E34FD2C9C6}" type="presParOf" srcId="{FA5ED550-08CA-0B46-A372-C0C18DE74B5F}" destId="{4AAEEC09-AB57-784E-AF7F-C28B8315A483}" srcOrd="6" destOrd="0" presId="urn:microsoft.com/office/officeart/2005/8/layout/matrix1"/>
    <dgm:cxn modelId="{0269CB35-C5C8-0B4E-B8E7-F9E7A498EB79}" type="presParOf" srcId="{FA5ED550-08CA-0B46-A372-C0C18DE74B5F}" destId="{E5275A1F-159B-9048-ACC0-AD02A92403FB}" srcOrd="7" destOrd="0" presId="urn:microsoft.com/office/officeart/2005/8/layout/matrix1"/>
    <dgm:cxn modelId="{45942DD7-F411-4640-8EE8-4E994704F0C2}" type="presParOf" srcId="{F8B148D7-4CED-3246-8ABA-C91ED6F2885B}" destId="{E3DCC27D-5556-0A4F-8FD4-3AE2247DD120}"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43ED84-F415-134F-9611-A50C61D8682A}" type="doc">
      <dgm:prSet loTypeId="urn:microsoft.com/office/officeart/2005/8/layout/lProcess3" loCatId="" qsTypeId="urn:microsoft.com/office/officeart/2005/8/quickstyle/3D5" qsCatId="3D" csTypeId="urn:microsoft.com/office/officeart/2005/8/colors/accent1_2" csCatId="accent1" phldr="1"/>
      <dgm:spPr/>
      <dgm:t>
        <a:bodyPr/>
        <a:lstStyle/>
        <a:p>
          <a:endParaRPr lang="en-US"/>
        </a:p>
      </dgm:t>
    </dgm:pt>
    <dgm:pt modelId="{D0D43863-6EA0-0747-AB65-0B532FF6959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50000"/>
          </a:schemeClr>
        </a:solidFill>
        <a:ln>
          <a:solidFill>
            <a:schemeClr val="tx1"/>
          </a:solidFill>
        </a:ln>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800" b="1" cap="none" spc="0" dirty="0" smtClean="0">
              <a:ln w="0"/>
              <a:solidFill>
                <a:schemeClr val="tx1"/>
              </a:solidFill>
              <a:effectLst>
                <a:outerShdw blurRad="38100" dist="19050" dir="2700000" algn="tl" rotWithShape="0">
                  <a:schemeClr val="dk1">
                    <a:alpha val="40000"/>
                  </a:schemeClr>
                </a:outerShdw>
              </a:effectLst>
            </a:rPr>
            <a:t>RELENTLESS</a:t>
          </a:r>
          <a:endParaRPr lang="en-US" sz="1800" b="1" cap="none" spc="0" dirty="0">
            <a:ln w="0"/>
            <a:solidFill>
              <a:schemeClr val="tx1"/>
            </a:solidFill>
            <a:effectLst>
              <a:outerShdw blurRad="38100" dist="19050" dir="2700000" algn="tl" rotWithShape="0">
                <a:schemeClr val="dk1">
                  <a:alpha val="40000"/>
                </a:schemeClr>
              </a:outerShdw>
            </a:effectLst>
          </a:endParaRPr>
        </a:p>
      </dgm:t>
    </dgm:pt>
    <dgm:pt modelId="{FAD0CF1F-3A4B-244C-B390-7DF5223BD365}" type="parTrans" cxnId="{C446560E-E66D-8D4A-8AED-6F5960663DB1}">
      <dgm:prSet/>
      <dgm:spPr/>
      <dgm:t>
        <a:bodyPr/>
        <a:lstStyle/>
        <a:p>
          <a:endParaRPr lang="en-US"/>
        </a:p>
      </dgm:t>
    </dgm:pt>
    <dgm:pt modelId="{FE75DD87-F62E-6C47-925F-F5ECD9285C8A}" type="sibTrans" cxnId="{C446560E-E66D-8D4A-8AED-6F5960663DB1}">
      <dgm:prSet/>
      <dgm:spPr/>
      <dgm:t>
        <a:bodyPr/>
        <a:lstStyle/>
        <a:p>
          <a:endParaRPr lang="en-US"/>
        </a:p>
      </dgm:t>
    </dgm:pt>
    <dgm:pt modelId="{1A9DD12E-71E5-2842-A975-A84FF26CB3B1}">
      <dgm:prSet custT="1"/>
      <dgm:spPr>
        <a:solidFill>
          <a:schemeClr val="accent5">
            <a:lumMod val="50000"/>
          </a:schemeClr>
        </a:solidFill>
        <a:ln>
          <a:solidFill>
            <a:schemeClr val="tx1"/>
          </a:solidFill>
        </a:ln>
      </dgm:spPr>
      <dgm:t>
        <a:bodyPr/>
        <a:lstStyle/>
        <a:p>
          <a:r>
            <a:rPr lang="en-US" sz="2400" b="1" dirty="0" smtClean="0">
              <a:solidFill>
                <a:schemeClr val="tx1"/>
              </a:solidFill>
            </a:rPr>
            <a:t>PASSION</a:t>
          </a:r>
          <a:endParaRPr lang="en-US" sz="2400" b="1" dirty="0">
            <a:solidFill>
              <a:schemeClr val="tx1"/>
            </a:solidFill>
          </a:endParaRPr>
        </a:p>
      </dgm:t>
    </dgm:pt>
    <dgm:pt modelId="{AF2AA6BA-5D44-D842-BFDE-6B769811C037}" type="parTrans" cxnId="{0C2AD144-B939-0D4C-961F-92EC6E51DB6F}">
      <dgm:prSet/>
      <dgm:spPr/>
      <dgm:t>
        <a:bodyPr/>
        <a:lstStyle/>
        <a:p>
          <a:endParaRPr lang="en-US"/>
        </a:p>
      </dgm:t>
    </dgm:pt>
    <dgm:pt modelId="{16293BBD-16E6-A744-B8D5-2EAB91ACC92D}" type="sibTrans" cxnId="{0C2AD144-B939-0D4C-961F-92EC6E51DB6F}">
      <dgm:prSet/>
      <dgm:spPr/>
      <dgm:t>
        <a:bodyPr/>
        <a:lstStyle/>
        <a:p>
          <a:endParaRPr lang="en-US"/>
        </a:p>
      </dgm:t>
    </dgm:pt>
    <dgm:pt modelId="{BC55C15F-06A5-A543-8D16-3531C576627E}">
      <dgm:prSet custT="1"/>
      <dgm:spPr>
        <a:solidFill>
          <a:schemeClr val="accent5">
            <a:lumMod val="90000"/>
            <a:alpha val="90000"/>
          </a:schemeClr>
        </a:solidFill>
        <a:ln>
          <a:solidFill>
            <a:schemeClr val="accent1">
              <a:shade val="50000"/>
            </a:schemeClr>
          </a:solidFill>
        </a:ln>
      </dgm:spPr>
      <dgm:t>
        <a:bodyPr/>
        <a:lstStyle/>
        <a:p>
          <a:r>
            <a:rPr lang="en-US" sz="1800" b="1" dirty="0" smtClean="0"/>
            <a:t>Accuracy</a:t>
          </a:r>
          <a:endParaRPr lang="en-US" sz="1800" b="1" dirty="0"/>
        </a:p>
      </dgm:t>
    </dgm:pt>
    <dgm:pt modelId="{1F4A1061-BC30-B947-A71B-FA9E8240D350}" type="parTrans" cxnId="{8B21753E-C364-4242-8B13-73FB96C059D4}">
      <dgm:prSet/>
      <dgm:spPr/>
      <dgm:t>
        <a:bodyPr/>
        <a:lstStyle/>
        <a:p>
          <a:endParaRPr lang="en-US"/>
        </a:p>
      </dgm:t>
    </dgm:pt>
    <dgm:pt modelId="{DD265DDC-A12D-784F-8AE9-6876497C211E}" type="sibTrans" cxnId="{8B21753E-C364-4242-8B13-73FB96C059D4}">
      <dgm:prSet/>
      <dgm:spPr/>
      <dgm:t>
        <a:bodyPr/>
        <a:lstStyle/>
        <a:p>
          <a:endParaRPr lang="en-US"/>
        </a:p>
      </dgm:t>
    </dgm:pt>
    <dgm:pt modelId="{9C2F9903-1BC6-4C4C-9504-F263621E7838}">
      <dgm:prSet custT="1"/>
      <dgm:spPr>
        <a:solidFill>
          <a:schemeClr val="accent5">
            <a:lumMod val="90000"/>
            <a:alpha val="90000"/>
          </a:schemeClr>
        </a:solidFill>
        <a:ln>
          <a:solidFill>
            <a:schemeClr val="accent1">
              <a:shade val="50000"/>
            </a:schemeClr>
          </a:solidFill>
        </a:ln>
      </dgm:spPr>
      <dgm:t>
        <a:bodyPr/>
        <a:lstStyle/>
        <a:p>
          <a:r>
            <a:rPr lang="en-US" sz="1400" b="1" dirty="0" smtClean="0"/>
            <a:t>Completeness</a:t>
          </a:r>
          <a:endParaRPr lang="en-US" sz="1400" b="1" dirty="0"/>
        </a:p>
      </dgm:t>
    </dgm:pt>
    <dgm:pt modelId="{B8B21BE8-E941-CE4F-B278-13C630C86468}" type="parTrans" cxnId="{24C4B862-0F1C-6145-894B-9CD6A0530E6A}">
      <dgm:prSet/>
      <dgm:spPr/>
      <dgm:t>
        <a:bodyPr/>
        <a:lstStyle/>
        <a:p>
          <a:endParaRPr lang="en-US"/>
        </a:p>
      </dgm:t>
    </dgm:pt>
    <dgm:pt modelId="{C2A2418D-3CB3-FE44-91B1-8DBDED147B87}" type="sibTrans" cxnId="{24C4B862-0F1C-6145-894B-9CD6A0530E6A}">
      <dgm:prSet/>
      <dgm:spPr/>
      <dgm:t>
        <a:bodyPr/>
        <a:lstStyle/>
        <a:p>
          <a:endParaRPr lang="en-US"/>
        </a:p>
      </dgm:t>
    </dgm:pt>
    <dgm:pt modelId="{E501B9B7-672E-A141-85B8-8739F8E06D18}">
      <dgm:prSet custT="1"/>
      <dgm:spPr>
        <a:solidFill>
          <a:schemeClr val="accent5">
            <a:lumMod val="90000"/>
            <a:alpha val="90000"/>
          </a:schemeClr>
        </a:solidFill>
        <a:ln>
          <a:solidFill>
            <a:schemeClr val="accent1">
              <a:shade val="50000"/>
            </a:schemeClr>
          </a:solidFill>
        </a:ln>
      </dgm:spPr>
      <dgm:t>
        <a:bodyPr/>
        <a:lstStyle/>
        <a:p>
          <a:r>
            <a:rPr lang="en-US" sz="1600" b="1" dirty="0" smtClean="0"/>
            <a:t>Timeliness</a:t>
          </a:r>
          <a:endParaRPr lang="en-US" sz="1600" b="1" dirty="0"/>
        </a:p>
      </dgm:t>
    </dgm:pt>
    <dgm:pt modelId="{7E738D11-7A25-1547-8DC7-CC45FA2B37F1}" type="parTrans" cxnId="{4BE6569E-1DB2-C049-A995-7E6F34FD25EA}">
      <dgm:prSet/>
      <dgm:spPr/>
      <dgm:t>
        <a:bodyPr/>
        <a:lstStyle/>
        <a:p>
          <a:endParaRPr lang="en-US"/>
        </a:p>
      </dgm:t>
    </dgm:pt>
    <dgm:pt modelId="{781D62C5-E77D-EB4C-A794-AF48C4E8A83C}" type="sibTrans" cxnId="{4BE6569E-1DB2-C049-A995-7E6F34FD25EA}">
      <dgm:prSet/>
      <dgm:spPr/>
      <dgm:t>
        <a:bodyPr/>
        <a:lstStyle/>
        <a:p>
          <a:endParaRPr lang="en-US"/>
        </a:p>
      </dgm:t>
    </dgm:pt>
    <dgm:pt modelId="{6DF542B5-7099-D74D-A1D0-BEC350CA66DA}">
      <dgm:prSet/>
      <dgm:spPr>
        <a:solidFill>
          <a:schemeClr val="accent5">
            <a:lumMod val="90000"/>
            <a:alpha val="90000"/>
          </a:schemeClr>
        </a:solidFill>
        <a:ln>
          <a:solidFill>
            <a:schemeClr val="accent1">
              <a:shade val="50000"/>
            </a:schemeClr>
          </a:solidFill>
        </a:ln>
        <a:effectLst>
          <a:innerShdw blurRad="63500" dist="50800" dir="18900000">
            <a:prstClr val="black">
              <a:alpha val="50000"/>
            </a:prstClr>
          </a:innerShdw>
        </a:effectLst>
      </dgm:spPr>
      <dgm:t>
        <a:bodyPr/>
        <a:lstStyle/>
        <a:p>
          <a:r>
            <a:rPr lang="en-US" b="1" dirty="0" smtClean="0"/>
            <a:t>Carry out protocol precisely as written</a:t>
          </a:r>
          <a:endParaRPr lang="en-US" b="1" dirty="0"/>
        </a:p>
      </dgm:t>
    </dgm:pt>
    <dgm:pt modelId="{BBE34D38-918A-E64D-8005-693A2B1146B2}" type="parTrans" cxnId="{9E8E3559-2AB7-8C46-A939-B388A1D10D46}">
      <dgm:prSet/>
      <dgm:spPr/>
      <dgm:t>
        <a:bodyPr/>
        <a:lstStyle/>
        <a:p>
          <a:endParaRPr lang="en-US"/>
        </a:p>
      </dgm:t>
    </dgm:pt>
    <dgm:pt modelId="{D5533D13-9A3C-9045-B500-B547C4ED4B68}" type="sibTrans" cxnId="{9E8E3559-2AB7-8C46-A939-B388A1D10D46}">
      <dgm:prSet/>
      <dgm:spPr/>
      <dgm:t>
        <a:bodyPr/>
        <a:lstStyle/>
        <a:p>
          <a:endParaRPr lang="en-US"/>
        </a:p>
      </dgm:t>
    </dgm:pt>
    <dgm:pt modelId="{00E08E29-FBF7-A748-A982-7EC041611703}">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90000"/>
          </a:schemeClr>
        </a:solidFill>
        <a:ln w="9525" cmpd="sng"/>
      </dgm:spPr>
      <dgm:t>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600" b="1" cap="none" spc="0" dirty="0" smtClean="0">
              <a:ln w="1905"/>
              <a:solidFill>
                <a:schemeClr val="tx1">
                  <a:lumMod val="50000"/>
                </a:schemeClr>
              </a:solidFill>
              <a:effectLst>
                <a:innerShdw blurRad="69850" dist="43180" dir="5400000">
                  <a:srgbClr val="000000">
                    <a:alpha val="65000"/>
                  </a:srgbClr>
                </a:innerShdw>
              </a:effectLst>
            </a:rPr>
            <a:t>Attention to detail</a:t>
          </a:r>
          <a:endParaRPr lang="en-US" sz="1600" dirty="0"/>
        </a:p>
      </dgm:t>
    </dgm:pt>
    <dgm:pt modelId="{6DD5DBA3-10BD-2B45-8481-27F0BB6E44D2}" type="parTrans" cxnId="{66B4941D-665E-5B44-9D3C-1E48DF6A048D}">
      <dgm:prSet/>
      <dgm:spPr/>
      <dgm:t>
        <a:bodyPr/>
        <a:lstStyle/>
        <a:p>
          <a:endParaRPr lang="en-US"/>
        </a:p>
      </dgm:t>
    </dgm:pt>
    <dgm:pt modelId="{0771773B-8F17-DD4D-9B0B-CC14012C25AB}" type="sibTrans" cxnId="{66B4941D-665E-5B44-9D3C-1E48DF6A048D}">
      <dgm:prSet/>
      <dgm:spPr/>
      <dgm:t>
        <a:bodyPr/>
        <a:lstStyle/>
        <a:p>
          <a:endParaRPr lang="en-US"/>
        </a:p>
      </dgm:t>
    </dgm:pt>
    <dgm:pt modelId="{55486911-AB3C-4246-B622-8E802319F5BD}">
      <dgm:prSet custT="1"/>
      <dgm:spPr>
        <a:solidFill>
          <a:schemeClr val="accent5">
            <a:lumMod val="90000"/>
            <a:alpha val="90000"/>
          </a:schemeClr>
        </a:solidFill>
        <a:ln>
          <a:solidFill>
            <a:schemeClr val="accent1">
              <a:shade val="50000"/>
            </a:schemeClr>
          </a:solidFill>
        </a:ln>
      </dgm:spPr>
      <dgm:t>
        <a:bodyPr/>
        <a:lstStyle/>
        <a:p>
          <a:r>
            <a:rPr lang="en-US" sz="1600" b="1" dirty="0" smtClean="0"/>
            <a:t>Follow GCP </a:t>
          </a:r>
          <a:r>
            <a:rPr lang="en-US" sz="1600" b="1" dirty="0" smtClean="0">
              <a:solidFill>
                <a:schemeClr val="dk1">
                  <a:hueOff val="0"/>
                  <a:satOff val="0"/>
                  <a:lumOff val="0"/>
                  <a:alpha val="99000"/>
                </a:schemeClr>
              </a:solidFill>
            </a:rPr>
            <a:t>guidelines</a:t>
          </a:r>
          <a:endParaRPr lang="en-US" sz="1600" b="1" dirty="0">
            <a:solidFill>
              <a:schemeClr val="dk1">
                <a:hueOff val="0"/>
                <a:satOff val="0"/>
                <a:lumOff val="0"/>
                <a:alpha val="99000"/>
              </a:schemeClr>
            </a:solidFill>
          </a:endParaRPr>
        </a:p>
      </dgm:t>
    </dgm:pt>
    <dgm:pt modelId="{840C2D71-A248-FA47-82F7-9709154E7740}" type="parTrans" cxnId="{6B7F226B-0A8B-BE4C-AF95-5B8A4A316FC8}">
      <dgm:prSet/>
      <dgm:spPr/>
      <dgm:t>
        <a:bodyPr/>
        <a:lstStyle/>
        <a:p>
          <a:endParaRPr lang="en-US"/>
        </a:p>
      </dgm:t>
    </dgm:pt>
    <dgm:pt modelId="{CC277089-BC1E-6941-A2B4-B662BCA44293}" type="sibTrans" cxnId="{6B7F226B-0A8B-BE4C-AF95-5B8A4A316FC8}">
      <dgm:prSet/>
      <dgm:spPr/>
      <dgm:t>
        <a:bodyPr/>
        <a:lstStyle/>
        <a:p>
          <a:endParaRPr lang="en-US"/>
        </a:p>
      </dgm:t>
    </dgm:pt>
    <dgm:pt modelId="{4C60D776-4BD9-614E-A5B5-853A024F4718}">
      <dgm:prSet/>
      <dgm:spPr>
        <a:solidFill>
          <a:schemeClr val="accent5">
            <a:lumMod val="90000"/>
            <a:alpha val="90000"/>
          </a:schemeClr>
        </a:solidFill>
        <a:ln>
          <a:solidFill>
            <a:schemeClr val="accent1">
              <a:shade val="50000"/>
            </a:schemeClr>
          </a:solidFill>
        </a:ln>
      </dgm:spPr>
      <dgm:t>
        <a:bodyPr/>
        <a:lstStyle/>
        <a:p>
          <a:r>
            <a:rPr lang="en-US" b="1" dirty="0" smtClean="0"/>
            <a:t>Data entry &amp; Corrections</a:t>
          </a:r>
          <a:endParaRPr lang="en-US" b="1" dirty="0"/>
        </a:p>
      </dgm:t>
    </dgm:pt>
    <dgm:pt modelId="{0041D235-EA1E-3C4A-89A7-D67254EA2898}" type="parTrans" cxnId="{DE37FBF0-3149-C04D-871A-93F8B142960D}">
      <dgm:prSet/>
      <dgm:spPr/>
      <dgm:t>
        <a:bodyPr/>
        <a:lstStyle/>
        <a:p>
          <a:endParaRPr lang="en-US"/>
        </a:p>
      </dgm:t>
    </dgm:pt>
    <dgm:pt modelId="{23DE6D67-846E-F147-ACD3-5BA1261854A7}" type="sibTrans" cxnId="{DE37FBF0-3149-C04D-871A-93F8B142960D}">
      <dgm:prSet/>
      <dgm:spPr/>
      <dgm:t>
        <a:bodyPr/>
        <a:lstStyle/>
        <a:p>
          <a:endParaRPr lang="en-US"/>
        </a:p>
      </dgm:t>
    </dgm:pt>
    <dgm:pt modelId="{DFFC4E82-5992-4A42-978A-735DA7986822}" type="pres">
      <dgm:prSet presAssocID="{3343ED84-F415-134F-9611-A50C61D8682A}" presName="Name0" presStyleCnt="0">
        <dgm:presLayoutVars>
          <dgm:chPref val="3"/>
          <dgm:dir/>
          <dgm:animLvl val="lvl"/>
          <dgm:resizeHandles/>
        </dgm:presLayoutVars>
      </dgm:prSet>
      <dgm:spPr/>
      <dgm:t>
        <a:bodyPr/>
        <a:lstStyle/>
        <a:p>
          <a:endParaRPr lang="en-US"/>
        </a:p>
      </dgm:t>
    </dgm:pt>
    <dgm:pt modelId="{5B67C31F-B71E-C048-940D-A1AEFAB8F9F0}" type="pres">
      <dgm:prSet presAssocID="{D0D43863-6EA0-0747-AB65-0B532FF69595}" presName="horFlow" presStyleCnt="0"/>
      <dgm:spPr/>
    </dgm:pt>
    <dgm:pt modelId="{46EB4D7E-CE71-A146-B164-AA5A34A03A79}" type="pres">
      <dgm:prSet presAssocID="{D0D43863-6EA0-0747-AB65-0B532FF69595}" presName="bigChev" presStyleLbl="node1" presStyleIdx="0" presStyleCnt="2" custLinFactNeighborX="-23121" custLinFactNeighborY="-24775"/>
      <dgm:spPr/>
      <dgm:t>
        <a:bodyPr/>
        <a:lstStyle/>
        <a:p>
          <a:endParaRPr lang="en-US"/>
        </a:p>
      </dgm:t>
    </dgm:pt>
    <dgm:pt modelId="{C9016C06-0507-5244-BE56-95287A11261A}" type="pres">
      <dgm:prSet presAssocID="{6DD5DBA3-10BD-2B45-8481-27F0BB6E44D2}" presName="parTrans" presStyleCnt="0"/>
      <dgm:spPr/>
    </dgm:pt>
    <dgm:pt modelId="{B8A1CA7B-16B0-4D4A-8B2B-942144E43683}" type="pres">
      <dgm:prSet presAssocID="{00E08E29-FBF7-A748-A982-7EC041611703}" presName="node" presStyleLbl="alignAccFollowNode1" presStyleIdx="0" presStyleCnt="7" custLinFactX="9319" custLinFactNeighborX="100000" custLinFactNeighborY="-31187">
        <dgm:presLayoutVars>
          <dgm:bulletEnabled val="1"/>
        </dgm:presLayoutVars>
      </dgm:prSet>
      <dgm:spPr/>
      <dgm:t>
        <a:bodyPr/>
        <a:lstStyle/>
        <a:p>
          <a:endParaRPr lang="en-US"/>
        </a:p>
      </dgm:t>
    </dgm:pt>
    <dgm:pt modelId="{A6B2FBF8-8378-E040-B195-AB1FDA66B5C4}" type="pres">
      <dgm:prSet presAssocID="{0771773B-8F17-DD4D-9B0B-CC14012C25AB}" presName="sibTrans" presStyleCnt="0"/>
      <dgm:spPr/>
    </dgm:pt>
    <dgm:pt modelId="{A7D08565-3983-274B-A64F-AB92F0FC9BBB}" type="pres">
      <dgm:prSet presAssocID="{55486911-AB3C-4246-B622-8E802319F5BD}" presName="node" presStyleLbl="alignAccFollowNode1" presStyleIdx="1" presStyleCnt="7" custLinFactX="26590" custLinFactNeighborX="100000" custLinFactNeighborY="-27220">
        <dgm:presLayoutVars>
          <dgm:bulletEnabled val="1"/>
        </dgm:presLayoutVars>
      </dgm:prSet>
      <dgm:spPr/>
      <dgm:t>
        <a:bodyPr/>
        <a:lstStyle/>
        <a:p>
          <a:endParaRPr lang="en-US"/>
        </a:p>
      </dgm:t>
    </dgm:pt>
    <dgm:pt modelId="{EC8D635B-8BF5-1349-A666-85B9CC8E04C6}" type="pres">
      <dgm:prSet presAssocID="{CC277089-BC1E-6941-A2B4-B662BCA44293}" presName="sibTrans" presStyleCnt="0"/>
      <dgm:spPr/>
    </dgm:pt>
    <dgm:pt modelId="{473F6D8D-1511-D24E-88DF-C004A6A42DE5}" type="pres">
      <dgm:prSet presAssocID="{6DF542B5-7099-D74D-A1D0-BEC350CA66DA}" presName="node" presStyleLbl="alignAccFollowNode1" presStyleIdx="2" presStyleCnt="7" custLinFactX="47423" custLinFactNeighborX="100000" custLinFactNeighborY="-22285">
        <dgm:presLayoutVars>
          <dgm:bulletEnabled val="1"/>
        </dgm:presLayoutVars>
      </dgm:prSet>
      <dgm:spPr/>
      <dgm:t>
        <a:bodyPr/>
        <a:lstStyle/>
        <a:p>
          <a:endParaRPr lang="en-US"/>
        </a:p>
      </dgm:t>
    </dgm:pt>
    <dgm:pt modelId="{48D349ED-45B2-3744-A106-2FCC79F15137}" type="pres">
      <dgm:prSet presAssocID="{D0D43863-6EA0-0747-AB65-0B532FF69595}" presName="vSp" presStyleCnt="0"/>
      <dgm:spPr/>
    </dgm:pt>
    <dgm:pt modelId="{04C8FA19-E629-7249-AD2D-3AC8B304BC21}" type="pres">
      <dgm:prSet presAssocID="{1A9DD12E-71E5-2842-A975-A84FF26CB3B1}" presName="horFlow" presStyleCnt="0"/>
      <dgm:spPr/>
    </dgm:pt>
    <dgm:pt modelId="{27636C32-AC24-AA44-9549-9B3F0D1AB08E}" type="pres">
      <dgm:prSet presAssocID="{1A9DD12E-71E5-2842-A975-A84FF26CB3B1}" presName="bigChev" presStyleLbl="node1" presStyleIdx="1" presStyleCnt="2" custLinFactNeighborX="-45857" custLinFactNeighborY="9010"/>
      <dgm:spPr/>
      <dgm:t>
        <a:bodyPr/>
        <a:lstStyle/>
        <a:p>
          <a:endParaRPr lang="en-US"/>
        </a:p>
      </dgm:t>
    </dgm:pt>
    <dgm:pt modelId="{DE9E0D7F-959A-FA45-909F-A9B4393BD270}" type="pres">
      <dgm:prSet presAssocID="{1F4A1061-BC30-B947-A71B-FA9E8240D350}" presName="parTrans" presStyleCnt="0"/>
      <dgm:spPr/>
    </dgm:pt>
    <dgm:pt modelId="{29B2ABB6-6167-C54C-AE6C-C453DF8CF651}" type="pres">
      <dgm:prSet presAssocID="{BC55C15F-06A5-A543-8D16-3531C576627E}" presName="node" presStyleLbl="alignAccFollowNode1" presStyleIdx="3" presStyleCnt="7" custLinFactNeighborX="-11488" custLinFactNeighborY="9517">
        <dgm:presLayoutVars>
          <dgm:bulletEnabled val="1"/>
        </dgm:presLayoutVars>
      </dgm:prSet>
      <dgm:spPr/>
      <dgm:t>
        <a:bodyPr/>
        <a:lstStyle/>
        <a:p>
          <a:endParaRPr lang="en-US"/>
        </a:p>
      </dgm:t>
    </dgm:pt>
    <dgm:pt modelId="{D27194FA-3018-8F43-90E8-A5B9EF955A72}" type="pres">
      <dgm:prSet presAssocID="{DD265DDC-A12D-784F-8AE9-6876497C211E}" presName="sibTrans" presStyleCnt="0"/>
      <dgm:spPr/>
    </dgm:pt>
    <dgm:pt modelId="{9E3BF233-9261-F248-B5E7-5127A8214FC8}" type="pres">
      <dgm:prSet presAssocID="{9C2F9903-1BC6-4C4C-9504-F263621E7838}" presName="node" presStyleLbl="alignAccFollowNode1" presStyleIdx="4" presStyleCnt="7" custLinFactNeighborX="10132" custLinFactNeighborY="9517">
        <dgm:presLayoutVars>
          <dgm:bulletEnabled val="1"/>
        </dgm:presLayoutVars>
      </dgm:prSet>
      <dgm:spPr/>
      <dgm:t>
        <a:bodyPr/>
        <a:lstStyle/>
        <a:p>
          <a:endParaRPr lang="en-US"/>
        </a:p>
      </dgm:t>
    </dgm:pt>
    <dgm:pt modelId="{014F856C-7C9E-0A44-B142-B6E7380B3489}" type="pres">
      <dgm:prSet presAssocID="{C2A2418D-3CB3-FE44-91B1-8DBDED147B87}" presName="sibTrans" presStyleCnt="0"/>
      <dgm:spPr/>
    </dgm:pt>
    <dgm:pt modelId="{39B2B311-EABD-2145-8729-9A1DE9887BA4}" type="pres">
      <dgm:prSet presAssocID="{E501B9B7-672E-A141-85B8-8739F8E06D18}" presName="node" presStyleLbl="alignAccFollowNode1" presStyleIdx="5" presStyleCnt="7" custLinFactNeighborX="6317" custLinFactNeighborY="9517">
        <dgm:presLayoutVars>
          <dgm:bulletEnabled val="1"/>
        </dgm:presLayoutVars>
      </dgm:prSet>
      <dgm:spPr/>
      <dgm:t>
        <a:bodyPr/>
        <a:lstStyle/>
        <a:p>
          <a:endParaRPr lang="en-US"/>
        </a:p>
      </dgm:t>
    </dgm:pt>
    <dgm:pt modelId="{DDC5BE3A-83BF-104B-B524-F1F665C7FCB7}" type="pres">
      <dgm:prSet presAssocID="{781D62C5-E77D-EB4C-A794-AF48C4E8A83C}" presName="sibTrans" presStyleCnt="0"/>
      <dgm:spPr/>
    </dgm:pt>
    <dgm:pt modelId="{70E247AB-7017-DF43-B9BB-4E892F764F31}" type="pres">
      <dgm:prSet presAssocID="{4C60D776-4BD9-614E-A5B5-853A024F4718}" presName="node" presStyleLbl="alignAccFollowNode1" presStyleIdx="6" presStyleCnt="7" custLinFactNeighborX="1466" custLinFactNeighborY="9517">
        <dgm:presLayoutVars>
          <dgm:bulletEnabled val="1"/>
        </dgm:presLayoutVars>
      </dgm:prSet>
      <dgm:spPr/>
      <dgm:t>
        <a:bodyPr/>
        <a:lstStyle/>
        <a:p>
          <a:endParaRPr lang="en-US"/>
        </a:p>
      </dgm:t>
    </dgm:pt>
  </dgm:ptLst>
  <dgm:cxnLst>
    <dgm:cxn modelId="{4C93BDE2-EFA9-C945-93F5-1C5441224009}" type="presOf" srcId="{9C2F9903-1BC6-4C4C-9504-F263621E7838}" destId="{9E3BF233-9261-F248-B5E7-5127A8214FC8}" srcOrd="0" destOrd="0" presId="urn:microsoft.com/office/officeart/2005/8/layout/lProcess3"/>
    <dgm:cxn modelId="{BF830519-3B20-B447-8F0F-FB074458531E}" type="presOf" srcId="{BC55C15F-06A5-A543-8D16-3531C576627E}" destId="{29B2ABB6-6167-C54C-AE6C-C453DF8CF651}" srcOrd="0" destOrd="0" presId="urn:microsoft.com/office/officeart/2005/8/layout/lProcess3"/>
    <dgm:cxn modelId="{B221870F-18CE-DA42-BCCD-1B98D1A04E5B}" type="presOf" srcId="{6DF542B5-7099-D74D-A1D0-BEC350CA66DA}" destId="{473F6D8D-1511-D24E-88DF-C004A6A42DE5}" srcOrd="0" destOrd="0" presId="urn:microsoft.com/office/officeart/2005/8/layout/lProcess3"/>
    <dgm:cxn modelId="{98B479E0-CBB6-3C48-BC64-4FC0BF0FA11B}" type="presOf" srcId="{3343ED84-F415-134F-9611-A50C61D8682A}" destId="{DFFC4E82-5992-4A42-978A-735DA7986822}" srcOrd="0" destOrd="0" presId="urn:microsoft.com/office/officeart/2005/8/layout/lProcess3"/>
    <dgm:cxn modelId="{4BE6569E-1DB2-C049-A995-7E6F34FD25EA}" srcId="{1A9DD12E-71E5-2842-A975-A84FF26CB3B1}" destId="{E501B9B7-672E-A141-85B8-8739F8E06D18}" srcOrd="2" destOrd="0" parTransId="{7E738D11-7A25-1547-8DC7-CC45FA2B37F1}" sibTransId="{781D62C5-E77D-EB4C-A794-AF48C4E8A83C}"/>
    <dgm:cxn modelId="{A9AA2E55-5AE9-5A4D-A87E-6E523804FB3A}" type="presOf" srcId="{00E08E29-FBF7-A748-A982-7EC041611703}" destId="{B8A1CA7B-16B0-4D4A-8B2B-942144E43683}" srcOrd="0" destOrd="0" presId="urn:microsoft.com/office/officeart/2005/8/layout/lProcess3"/>
    <dgm:cxn modelId="{8B21753E-C364-4242-8B13-73FB96C059D4}" srcId="{1A9DD12E-71E5-2842-A975-A84FF26CB3B1}" destId="{BC55C15F-06A5-A543-8D16-3531C576627E}" srcOrd="0" destOrd="0" parTransId="{1F4A1061-BC30-B947-A71B-FA9E8240D350}" sibTransId="{DD265DDC-A12D-784F-8AE9-6876497C211E}"/>
    <dgm:cxn modelId="{24C4B862-0F1C-6145-894B-9CD6A0530E6A}" srcId="{1A9DD12E-71E5-2842-A975-A84FF26CB3B1}" destId="{9C2F9903-1BC6-4C4C-9504-F263621E7838}" srcOrd="1" destOrd="0" parTransId="{B8B21BE8-E941-CE4F-B278-13C630C86468}" sibTransId="{C2A2418D-3CB3-FE44-91B1-8DBDED147B87}"/>
    <dgm:cxn modelId="{C446560E-E66D-8D4A-8AED-6F5960663DB1}" srcId="{3343ED84-F415-134F-9611-A50C61D8682A}" destId="{D0D43863-6EA0-0747-AB65-0B532FF69595}" srcOrd="0" destOrd="0" parTransId="{FAD0CF1F-3A4B-244C-B390-7DF5223BD365}" sibTransId="{FE75DD87-F62E-6C47-925F-F5ECD9285C8A}"/>
    <dgm:cxn modelId="{9E8E3559-2AB7-8C46-A939-B388A1D10D46}" srcId="{D0D43863-6EA0-0747-AB65-0B532FF69595}" destId="{6DF542B5-7099-D74D-A1D0-BEC350CA66DA}" srcOrd="2" destOrd="0" parTransId="{BBE34D38-918A-E64D-8005-693A2B1146B2}" sibTransId="{D5533D13-9A3C-9045-B500-B547C4ED4B68}"/>
    <dgm:cxn modelId="{4A7E5365-7D2B-D147-9880-52773AB91698}" type="presOf" srcId="{E501B9B7-672E-A141-85B8-8739F8E06D18}" destId="{39B2B311-EABD-2145-8729-9A1DE9887BA4}" srcOrd="0" destOrd="0" presId="urn:microsoft.com/office/officeart/2005/8/layout/lProcess3"/>
    <dgm:cxn modelId="{8BB1C3FF-0128-484F-B220-40A365B25894}" type="presOf" srcId="{D0D43863-6EA0-0747-AB65-0B532FF69595}" destId="{46EB4D7E-CE71-A146-B164-AA5A34A03A79}" srcOrd="0" destOrd="0" presId="urn:microsoft.com/office/officeart/2005/8/layout/lProcess3"/>
    <dgm:cxn modelId="{0C2AD144-B939-0D4C-961F-92EC6E51DB6F}" srcId="{3343ED84-F415-134F-9611-A50C61D8682A}" destId="{1A9DD12E-71E5-2842-A975-A84FF26CB3B1}" srcOrd="1" destOrd="0" parTransId="{AF2AA6BA-5D44-D842-BFDE-6B769811C037}" sibTransId="{16293BBD-16E6-A744-B8D5-2EAB91ACC92D}"/>
    <dgm:cxn modelId="{66B4941D-665E-5B44-9D3C-1E48DF6A048D}" srcId="{D0D43863-6EA0-0747-AB65-0B532FF69595}" destId="{00E08E29-FBF7-A748-A982-7EC041611703}" srcOrd="0" destOrd="0" parTransId="{6DD5DBA3-10BD-2B45-8481-27F0BB6E44D2}" sibTransId="{0771773B-8F17-DD4D-9B0B-CC14012C25AB}"/>
    <dgm:cxn modelId="{1C99FD66-F211-8C42-84B0-7E5A3E67940B}" type="presOf" srcId="{1A9DD12E-71E5-2842-A975-A84FF26CB3B1}" destId="{27636C32-AC24-AA44-9549-9B3F0D1AB08E}" srcOrd="0" destOrd="0" presId="urn:microsoft.com/office/officeart/2005/8/layout/lProcess3"/>
    <dgm:cxn modelId="{DE37FBF0-3149-C04D-871A-93F8B142960D}" srcId="{1A9DD12E-71E5-2842-A975-A84FF26CB3B1}" destId="{4C60D776-4BD9-614E-A5B5-853A024F4718}" srcOrd="3" destOrd="0" parTransId="{0041D235-EA1E-3C4A-89A7-D67254EA2898}" sibTransId="{23DE6D67-846E-F147-ACD3-5BA1261854A7}"/>
    <dgm:cxn modelId="{CE707609-5CDB-324D-B755-F0C162BCA700}" type="presOf" srcId="{55486911-AB3C-4246-B622-8E802319F5BD}" destId="{A7D08565-3983-274B-A64F-AB92F0FC9BBB}" srcOrd="0" destOrd="0" presId="urn:microsoft.com/office/officeart/2005/8/layout/lProcess3"/>
    <dgm:cxn modelId="{6B7F226B-0A8B-BE4C-AF95-5B8A4A316FC8}" srcId="{D0D43863-6EA0-0747-AB65-0B532FF69595}" destId="{55486911-AB3C-4246-B622-8E802319F5BD}" srcOrd="1" destOrd="0" parTransId="{840C2D71-A248-FA47-82F7-9709154E7740}" sibTransId="{CC277089-BC1E-6941-A2B4-B662BCA44293}"/>
    <dgm:cxn modelId="{660AFDF8-4AF9-BE4D-A430-45CCB5417E3E}" type="presOf" srcId="{4C60D776-4BD9-614E-A5B5-853A024F4718}" destId="{70E247AB-7017-DF43-B9BB-4E892F764F31}" srcOrd="0" destOrd="0" presId="urn:microsoft.com/office/officeart/2005/8/layout/lProcess3"/>
    <dgm:cxn modelId="{508F5573-2D82-8F4C-904F-B3B5425D2EBC}" type="presParOf" srcId="{DFFC4E82-5992-4A42-978A-735DA7986822}" destId="{5B67C31F-B71E-C048-940D-A1AEFAB8F9F0}" srcOrd="0" destOrd="0" presId="urn:microsoft.com/office/officeart/2005/8/layout/lProcess3"/>
    <dgm:cxn modelId="{D628343D-896A-0F4B-A6BF-C6CE5D5CBE05}" type="presParOf" srcId="{5B67C31F-B71E-C048-940D-A1AEFAB8F9F0}" destId="{46EB4D7E-CE71-A146-B164-AA5A34A03A79}" srcOrd="0" destOrd="0" presId="urn:microsoft.com/office/officeart/2005/8/layout/lProcess3"/>
    <dgm:cxn modelId="{03EB8A2A-BFB1-F448-B484-B7AEDE8D791E}" type="presParOf" srcId="{5B67C31F-B71E-C048-940D-A1AEFAB8F9F0}" destId="{C9016C06-0507-5244-BE56-95287A11261A}" srcOrd="1" destOrd="0" presId="urn:microsoft.com/office/officeart/2005/8/layout/lProcess3"/>
    <dgm:cxn modelId="{3CE005B0-5C70-C043-9DFB-609C90750752}" type="presParOf" srcId="{5B67C31F-B71E-C048-940D-A1AEFAB8F9F0}" destId="{B8A1CA7B-16B0-4D4A-8B2B-942144E43683}" srcOrd="2" destOrd="0" presId="urn:microsoft.com/office/officeart/2005/8/layout/lProcess3"/>
    <dgm:cxn modelId="{36B82D71-6A92-5D4A-B4D8-0C33DAACFC63}" type="presParOf" srcId="{5B67C31F-B71E-C048-940D-A1AEFAB8F9F0}" destId="{A6B2FBF8-8378-E040-B195-AB1FDA66B5C4}" srcOrd="3" destOrd="0" presId="urn:microsoft.com/office/officeart/2005/8/layout/lProcess3"/>
    <dgm:cxn modelId="{6A19EDBD-090B-4B43-8C94-2ADE0024B29F}" type="presParOf" srcId="{5B67C31F-B71E-C048-940D-A1AEFAB8F9F0}" destId="{A7D08565-3983-274B-A64F-AB92F0FC9BBB}" srcOrd="4" destOrd="0" presId="urn:microsoft.com/office/officeart/2005/8/layout/lProcess3"/>
    <dgm:cxn modelId="{A2B17481-5780-B947-AD9C-43FE5704D997}" type="presParOf" srcId="{5B67C31F-B71E-C048-940D-A1AEFAB8F9F0}" destId="{EC8D635B-8BF5-1349-A666-85B9CC8E04C6}" srcOrd="5" destOrd="0" presId="urn:microsoft.com/office/officeart/2005/8/layout/lProcess3"/>
    <dgm:cxn modelId="{DC106756-4957-9249-A73F-5517FEEECB5E}" type="presParOf" srcId="{5B67C31F-B71E-C048-940D-A1AEFAB8F9F0}" destId="{473F6D8D-1511-D24E-88DF-C004A6A42DE5}" srcOrd="6" destOrd="0" presId="urn:microsoft.com/office/officeart/2005/8/layout/lProcess3"/>
    <dgm:cxn modelId="{00675837-8F1A-3544-AF23-E5683298E35B}" type="presParOf" srcId="{DFFC4E82-5992-4A42-978A-735DA7986822}" destId="{48D349ED-45B2-3744-A106-2FCC79F15137}" srcOrd="1" destOrd="0" presId="urn:microsoft.com/office/officeart/2005/8/layout/lProcess3"/>
    <dgm:cxn modelId="{7ECE2230-CD9D-444E-8234-F49D51AC1105}" type="presParOf" srcId="{DFFC4E82-5992-4A42-978A-735DA7986822}" destId="{04C8FA19-E629-7249-AD2D-3AC8B304BC21}" srcOrd="2" destOrd="0" presId="urn:microsoft.com/office/officeart/2005/8/layout/lProcess3"/>
    <dgm:cxn modelId="{314B1634-A658-1E47-8B6D-F071BA294A89}" type="presParOf" srcId="{04C8FA19-E629-7249-AD2D-3AC8B304BC21}" destId="{27636C32-AC24-AA44-9549-9B3F0D1AB08E}" srcOrd="0" destOrd="0" presId="urn:microsoft.com/office/officeart/2005/8/layout/lProcess3"/>
    <dgm:cxn modelId="{4739D7D8-577B-6E46-8C63-0A5E5062B965}" type="presParOf" srcId="{04C8FA19-E629-7249-AD2D-3AC8B304BC21}" destId="{DE9E0D7F-959A-FA45-909F-A9B4393BD270}" srcOrd="1" destOrd="0" presId="urn:microsoft.com/office/officeart/2005/8/layout/lProcess3"/>
    <dgm:cxn modelId="{8C85CC74-7EB8-0445-9CF5-43432857D815}" type="presParOf" srcId="{04C8FA19-E629-7249-AD2D-3AC8B304BC21}" destId="{29B2ABB6-6167-C54C-AE6C-C453DF8CF651}" srcOrd="2" destOrd="0" presId="urn:microsoft.com/office/officeart/2005/8/layout/lProcess3"/>
    <dgm:cxn modelId="{8D0529A8-0B61-3C41-BC77-91AAB5A5F2BE}" type="presParOf" srcId="{04C8FA19-E629-7249-AD2D-3AC8B304BC21}" destId="{D27194FA-3018-8F43-90E8-A5B9EF955A72}" srcOrd="3" destOrd="0" presId="urn:microsoft.com/office/officeart/2005/8/layout/lProcess3"/>
    <dgm:cxn modelId="{EE460001-7F3E-ED45-A464-E8213D3A5838}" type="presParOf" srcId="{04C8FA19-E629-7249-AD2D-3AC8B304BC21}" destId="{9E3BF233-9261-F248-B5E7-5127A8214FC8}" srcOrd="4" destOrd="0" presId="urn:microsoft.com/office/officeart/2005/8/layout/lProcess3"/>
    <dgm:cxn modelId="{B3D4B77B-7E4A-674F-8758-07FE4F7BB275}" type="presParOf" srcId="{04C8FA19-E629-7249-AD2D-3AC8B304BC21}" destId="{014F856C-7C9E-0A44-B142-B6E7380B3489}" srcOrd="5" destOrd="0" presId="urn:microsoft.com/office/officeart/2005/8/layout/lProcess3"/>
    <dgm:cxn modelId="{8AE3978E-43AA-6E46-B5E0-039FF2CC87B7}" type="presParOf" srcId="{04C8FA19-E629-7249-AD2D-3AC8B304BC21}" destId="{39B2B311-EABD-2145-8729-9A1DE9887BA4}" srcOrd="6" destOrd="0" presId="urn:microsoft.com/office/officeart/2005/8/layout/lProcess3"/>
    <dgm:cxn modelId="{8E6E978F-FAA0-9242-BEC7-695DDEBC14B2}" type="presParOf" srcId="{04C8FA19-E629-7249-AD2D-3AC8B304BC21}" destId="{DDC5BE3A-83BF-104B-B524-F1F665C7FCB7}" srcOrd="7" destOrd="0" presId="urn:microsoft.com/office/officeart/2005/8/layout/lProcess3"/>
    <dgm:cxn modelId="{5118709C-B45A-4344-8F6A-CD68D26DB932}" type="presParOf" srcId="{04C8FA19-E629-7249-AD2D-3AC8B304BC21}" destId="{70E247AB-7017-DF43-B9BB-4E892F764F31}"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D1220-88CC-3142-880D-08688C863C2D}">
      <dsp:nvSpPr>
        <dsp:cNvPr id="0" name=""/>
        <dsp:cNvSpPr/>
      </dsp:nvSpPr>
      <dsp:spPr>
        <a:xfrm rot="16200000">
          <a:off x="476250" y="-476250"/>
          <a:ext cx="1819275" cy="2771775"/>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rgbClr val="271D18"/>
              </a:solidFill>
            </a:rPr>
            <a:t>Federal</a:t>
          </a:r>
          <a:endParaRPr lang="en-US" sz="3100" kern="1200" dirty="0">
            <a:solidFill>
              <a:srgbClr val="271D18"/>
            </a:solidFill>
          </a:endParaRPr>
        </a:p>
      </dsp:txBody>
      <dsp:txXfrm rot="5400000">
        <a:off x="0" y="0"/>
        <a:ext cx="2771775" cy="1364456"/>
      </dsp:txXfrm>
    </dsp:sp>
    <dsp:sp modelId="{AAB2AC36-5C11-A646-AD92-90B774F58FE4}">
      <dsp:nvSpPr>
        <dsp:cNvPr id="0" name=""/>
        <dsp:cNvSpPr/>
      </dsp:nvSpPr>
      <dsp:spPr>
        <a:xfrm>
          <a:off x="2771775" y="0"/>
          <a:ext cx="2771775" cy="1819275"/>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rgbClr val="271D18"/>
              </a:solidFill>
            </a:rPr>
            <a:t>Industry</a:t>
          </a:r>
          <a:endParaRPr lang="en-US" sz="3100" kern="1200" dirty="0">
            <a:solidFill>
              <a:srgbClr val="271D18"/>
            </a:solidFill>
          </a:endParaRPr>
        </a:p>
      </dsp:txBody>
      <dsp:txXfrm>
        <a:off x="2771775" y="0"/>
        <a:ext cx="2771775" cy="1364456"/>
      </dsp:txXfrm>
    </dsp:sp>
    <dsp:sp modelId="{CFE5A882-99AA-174C-8CE4-A752996177A8}">
      <dsp:nvSpPr>
        <dsp:cNvPr id="0" name=""/>
        <dsp:cNvSpPr/>
      </dsp:nvSpPr>
      <dsp:spPr>
        <a:xfrm rot="10800000">
          <a:off x="0" y="1819275"/>
          <a:ext cx="2771775" cy="1819275"/>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rgbClr val="271D18"/>
              </a:solidFill>
            </a:rPr>
            <a:t>Private</a:t>
          </a:r>
          <a:endParaRPr lang="en-US" sz="3100" kern="1200" dirty="0">
            <a:solidFill>
              <a:srgbClr val="271D18"/>
            </a:solidFill>
          </a:endParaRPr>
        </a:p>
      </dsp:txBody>
      <dsp:txXfrm rot="10800000">
        <a:off x="0" y="2274093"/>
        <a:ext cx="2771775" cy="1364456"/>
      </dsp:txXfrm>
    </dsp:sp>
    <dsp:sp modelId="{4AAEEC09-AB57-784E-AF7F-C28B8315A483}">
      <dsp:nvSpPr>
        <dsp:cNvPr id="0" name=""/>
        <dsp:cNvSpPr/>
      </dsp:nvSpPr>
      <dsp:spPr>
        <a:xfrm rot="5400000">
          <a:off x="3248025" y="1343025"/>
          <a:ext cx="1819275" cy="2771775"/>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solidFill>
                <a:srgbClr val="271D18"/>
              </a:solidFill>
            </a:rPr>
            <a:t>Organization</a:t>
          </a:r>
          <a:endParaRPr lang="en-US" sz="3100" kern="1200" dirty="0">
            <a:solidFill>
              <a:srgbClr val="271D18"/>
            </a:solidFill>
          </a:endParaRPr>
        </a:p>
      </dsp:txBody>
      <dsp:txXfrm rot="-5400000">
        <a:off x="2771775" y="2274093"/>
        <a:ext cx="2771775" cy="1364456"/>
      </dsp:txXfrm>
    </dsp:sp>
    <dsp:sp modelId="{E3DCC27D-5556-0A4F-8FD4-3AE2247DD120}">
      <dsp:nvSpPr>
        <dsp:cNvPr id="0" name=""/>
        <dsp:cNvSpPr/>
      </dsp:nvSpPr>
      <dsp:spPr>
        <a:xfrm>
          <a:off x="1657346" y="1149017"/>
          <a:ext cx="2228856" cy="1340514"/>
        </a:xfrm>
        <a:prstGeom prst="round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Research</a:t>
          </a:r>
          <a:endParaRPr lang="en-US" sz="3100" kern="1200" dirty="0"/>
        </a:p>
      </dsp:txBody>
      <dsp:txXfrm>
        <a:off x="1722784" y="1214455"/>
        <a:ext cx="2097980" cy="1209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4D7E-CE71-A146-B164-AA5A34A03A79}">
      <dsp:nvSpPr>
        <dsp:cNvPr id="0" name=""/>
        <dsp:cNvSpPr/>
      </dsp:nvSpPr>
      <dsp:spPr>
        <a:xfrm>
          <a:off x="0" y="634996"/>
          <a:ext cx="2578075" cy="1031230"/>
        </a:xfrm>
        <a:prstGeom prst="chevron">
          <a:avLst/>
        </a:prstGeom>
        <a:solidFill>
          <a:schemeClr val="accent5">
            <a:lumMod val="50000"/>
          </a:schemeClr>
        </a:solidFill>
        <a:ln w="25400" cap="flat" cmpd="sng" algn="ctr">
          <a:solidFill>
            <a:schemeClr val="tx1"/>
          </a:solidFill>
          <a:prstDash val="solid"/>
        </a:ln>
        <a:effectLst/>
        <a:sp3d extrusionH="381000"/>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2860" tIns="11430" rIns="0" bIns="11430" numCol="1" spcCol="1270" anchor="ctr"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defTabSz="800100">
            <a:lnSpc>
              <a:spcPct val="90000"/>
            </a:lnSpc>
            <a:spcBef>
              <a:spcPct val="0"/>
            </a:spcBef>
            <a:spcAft>
              <a:spcPct val="35000"/>
            </a:spcAft>
          </a:pPr>
          <a:r>
            <a:rPr lang="en-US" sz="1800" b="1" kern="1200" cap="none" spc="0" dirty="0" smtClean="0">
              <a:ln w="0"/>
              <a:solidFill>
                <a:schemeClr val="tx1"/>
              </a:solidFill>
              <a:effectLst>
                <a:outerShdw blurRad="38100" dist="19050" dir="2700000" algn="tl" rotWithShape="0">
                  <a:schemeClr val="dk1">
                    <a:alpha val="40000"/>
                  </a:schemeClr>
                </a:outerShdw>
              </a:effectLst>
            </a:rPr>
            <a:t>RELENTLESS</a:t>
          </a:r>
          <a:endParaRPr lang="en-US" sz="1800" b="1" kern="1200" cap="none" spc="0" dirty="0">
            <a:ln w="0"/>
            <a:solidFill>
              <a:schemeClr val="tx1"/>
            </a:solidFill>
            <a:effectLst>
              <a:outerShdw blurRad="38100" dist="19050" dir="2700000" algn="tl" rotWithShape="0">
                <a:schemeClr val="dk1">
                  <a:alpha val="40000"/>
                </a:schemeClr>
              </a:outerShdw>
            </a:effectLst>
          </a:endParaRPr>
        </a:p>
      </dsp:txBody>
      <dsp:txXfrm>
        <a:off x="515615" y="634996"/>
        <a:ext cx="1546845" cy="1031230"/>
      </dsp:txXfrm>
    </dsp:sp>
    <dsp:sp modelId="{B8A1CA7B-16B0-4D4A-8B2B-942144E43683}">
      <dsp:nvSpPr>
        <dsp:cNvPr id="0" name=""/>
        <dsp:cNvSpPr/>
      </dsp:nvSpPr>
      <dsp:spPr>
        <a:xfrm>
          <a:off x="2743196" y="711202"/>
          <a:ext cx="2139802" cy="855920"/>
        </a:xfrm>
        <a:prstGeom prst="chevron">
          <a:avLst/>
        </a:prstGeom>
        <a:solidFill>
          <a:schemeClr val="accent5">
            <a:lumMod val="90000"/>
          </a:schemeClr>
        </a:solidFill>
        <a:ln w="9525" cap="flat" cmpd="sng" algn="ctr">
          <a:solidFill>
            <a:schemeClr val="accent1">
              <a:shade val="50000"/>
            </a:schemeClr>
          </a:solidFill>
          <a:prstDash val="solid"/>
        </a:ln>
        <a:effectLst/>
        <a:sp3d extrusionH="381000"/>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defTabSz="711200">
            <a:lnSpc>
              <a:spcPct val="90000"/>
            </a:lnSpc>
            <a:spcBef>
              <a:spcPct val="0"/>
            </a:spcBef>
            <a:spcAft>
              <a:spcPct val="35000"/>
            </a:spcAft>
          </a:pPr>
          <a:r>
            <a:rPr lang="en-US" sz="1600" b="1" kern="1200" cap="none" spc="0" dirty="0" smtClean="0">
              <a:ln w="1905"/>
              <a:solidFill>
                <a:schemeClr val="tx1">
                  <a:lumMod val="50000"/>
                </a:schemeClr>
              </a:solidFill>
              <a:effectLst>
                <a:innerShdw blurRad="69850" dist="43180" dir="5400000">
                  <a:srgbClr val="000000">
                    <a:alpha val="65000"/>
                  </a:srgbClr>
                </a:innerShdw>
              </a:effectLst>
            </a:rPr>
            <a:t>Attention to detail</a:t>
          </a:r>
          <a:endParaRPr lang="en-US" sz="1600" kern="1200" dirty="0"/>
        </a:p>
      </dsp:txBody>
      <dsp:txXfrm>
        <a:off x="3171156" y="711202"/>
        <a:ext cx="1283882" cy="855920"/>
      </dsp:txXfrm>
    </dsp:sp>
    <dsp:sp modelId="{A7D08565-3983-274B-A64F-AB92F0FC9BBB}">
      <dsp:nvSpPr>
        <dsp:cNvPr id="0" name=""/>
        <dsp:cNvSpPr/>
      </dsp:nvSpPr>
      <dsp:spPr>
        <a:xfrm>
          <a:off x="4952992" y="745156"/>
          <a:ext cx="2139802" cy="855920"/>
        </a:xfrm>
        <a:prstGeom prst="chevron">
          <a:avLst/>
        </a:prstGeom>
        <a:solidFill>
          <a:schemeClr val="accent5">
            <a:lumMod val="90000"/>
            <a:alpha val="90000"/>
          </a:schemeClr>
        </a:solidFill>
        <a:ln>
          <a:solidFill>
            <a:schemeClr val="accent1">
              <a:shade val="50000"/>
            </a:schemeClr>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Follow GCP </a:t>
          </a:r>
          <a:r>
            <a:rPr lang="en-US" sz="1600" b="1" kern="1200" dirty="0" smtClean="0">
              <a:solidFill>
                <a:schemeClr val="dk1">
                  <a:hueOff val="0"/>
                  <a:satOff val="0"/>
                  <a:lumOff val="0"/>
                  <a:alpha val="99000"/>
                </a:schemeClr>
              </a:solidFill>
            </a:rPr>
            <a:t>guidelines</a:t>
          </a:r>
          <a:endParaRPr lang="en-US" sz="1600" b="1" kern="1200" dirty="0">
            <a:solidFill>
              <a:schemeClr val="dk1">
                <a:hueOff val="0"/>
                <a:satOff val="0"/>
                <a:lumOff val="0"/>
                <a:alpha val="99000"/>
              </a:schemeClr>
            </a:solidFill>
          </a:endParaRPr>
        </a:p>
      </dsp:txBody>
      <dsp:txXfrm>
        <a:off x="5380952" y="745156"/>
        <a:ext cx="1283882" cy="855920"/>
      </dsp:txXfrm>
    </dsp:sp>
    <dsp:sp modelId="{473F6D8D-1511-D24E-88DF-C004A6A42DE5}">
      <dsp:nvSpPr>
        <dsp:cNvPr id="0" name=""/>
        <dsp:cNvSpPr/>
      </dsp:nvSpPr>
      <dsp:spPr>
        <a:xfrm>
          <a:off x="7239007" y="787396"/>
          <a:ext cx="2139802" cy="855920"/>
        </a:xfrm>
        <a:prstGeom prst="chevron">
          <a:avLst/>
        </a:prstGeom>
        <a:solidFill>
          <a:schemeClr val="accent5">
            <a:lumMod val="90000"/>
            <a:alpha val="90000"/>
          </a:schemeClr>
        </a:solidFill>
        <a:ln>
          <a:solidFill>
            <a:schemeClr val="accent1">
              <a:shade val="50000"/>
            </a:schemeClr>
          </a:solidFill>
        </a:ln>
        <a:effectLst>
          <a:innerShdw blurRad="63500" dist="50800" dir="18900000">
            <a:prstClr val="black">
              <a:alpha val="50000"/>
            </a:prstClr>
          </a:innerShdw>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b="1" kern="1200" dirty="0" smtClean="0"/>
            <a:t>Carry out protocol precisely as written</a:t>
          </a:r>
          <a:endParaRPr lang="en-US" sz="1500" b="1" kern="1200" dirty="0"/>
        </a:p>
      </dsp:txBody>
      <dsp:txXfrm>
        <a:off x="7666967" y="787396"/>
        <a:ext cx="1283882" cy="855920"/>
      </dsp:txXfrm>
    </dsp:sp>
    <dsp:sp modelId="{27636C32-AC24-AA44-9549-9B3F0D1AB08E}">
      <dsp:nvSpPr>
        <dsp:cNvPr id="0" name=""/>
        <dsp:cNvSpPr/>
      </dsp:nvSpPr>
      <dsp:spPr>
        <a:xfrm>
          <a:off x="0" y="2158999"/>
          <a:ext cx="2578075" cy="1031230"/>
        </a:xfrm>
        <a:prstGeom prst="chevron">
          <a:avLst/>
        </a:prstGeom>
        <a:solidFill>
          <a:schemeClr val="accent5">
            <a:lumMod val="50000"/>
          </a:schemeClr>
        </a:solidFill>
        <a:ln>
          <a:solidFill>
            <a:schemeClr val="tx1"/>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PASSION</a:t>
          </a:r>
          <a:endParaRPr lang="en-US" sz="2400" b="1" kern="1200" dirty="0">
            <a:solidFill>
              <a:schemeClr val="tx1"/>
            </a:solidFill>
          </a:endParaRPr>
        </a:p>
      </dsp:txBody>
      <dsp:txXfrm>
        <a:off x="515615" y="2158999"/>
        <a:ext cx="1546845" cy="1031230"/>
      </dsp:txXfrm>
    </dsp:sp>
    <dsp:sp modelId="{29B2ABB6-6167-C54C-AE6C-C453DF8CF651}">
      <dsp:nvSpPr>
        <dsp:cNvPr id="0" name=""/>
        <dsp:cNvSpPr/>
      </dsp:nvSpPr>
      <dsp:spPr>
        <a:xfrm>
          <a:off x="2209801" y="2235198"/>
          <a:ext cx="2139802" cy="855920"/>
        </a:xfrm>
        <a:prstGeom prst="chevron">
          <a:avLst/>
        </a:prstGeom>
        <a:solidFill>
          <a:schemeClr val="accent5">
            <a:lumMod val="90000"/>
            <a:alpha val="90000"/>
          </a:schemeClr>
        </a:solidFill>
        <a:ln>
          <a:solidFill>
            <a:schemeClr val="accent1">
              <a:shade val="50000"/>
            </a:schemeClr>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b="1" kern="1200" dirty="0" smtClean="0"/>
            <a:t>Accuracy</a:t>
          </a:r>
          <a:endParaRPr lang="en-US" sz="1800" b="1" kern="1200" dirty="0"/>
        </a:p>
      </dsp:txBody>
      <dsp:txXfrm>
        <a:off x="2637761" y="2235198"/>
        <a:ext cx="1283882" cy="855920"/>
      </dsp:txXfrm>
    </dsp:sp>
    <dsp:sp modelId="{9E3BF233-9261-F248-B5E7-5127A8214FC8}">
      <dsp:nvSpPr>
        <dsp:cNvPr id="0" name=""/>
        <dsp:cNvSpPr/>
      </dsp:nvSpPr>
      <dsp:spPr>
        <a:xfrm>
          <a:off x="4114799" y="2235198"/>
          <a:ext cx="2139802" cy="855920"/>
        </a:xfrm>
        <a:prstGeom prst="chevron">
          <a:avLst/>
        </a:prstGeom>
        <a:solidFill>
          <a:schemeClr val="accent5">
            <a:lumMod val="90000"/>
            <a:alpha val="90000"/>
          </a:schemeClr>
        </a:solidFill>
        <a:ln>
          <a:solidFill>
            <a:schemeClr val="accent1">
              <a:shade val="50000"/>
            </a:schemeClr>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b="1" kern="1200" dirty="0" smtClean="0"/>
            <a:t>Completeness</a:t>
          </a:r>
          <a:endParaRPr lang="en-US" sz="1400" b="1" kern="1200" dirty="0"/>
        </a:p>
      </dsp:txBody>
      <dsp:txXfrm>
        <a:off x="4542759" y="2235198"/>
        <a:ext cx="1283882" cy="855920"/>
      </dsp:txXfrm>
    </dsp:sp>
    <dsp:sp modelId="{39B2B311-EABD-2145-8729-9A1DE9887BA4}">
      <dsp:nvSpPr>
        <dsp:cNvPr id="0" name=""/>
        <dsp:cNvSpPr/>
      </dsp:nvSpPr>
      <dsp:spPr>
        <a:xfrm>
          <a:off x="5943600" y="2235198"/>
          <a:ext cx="2139802" cy="855920"/>
        </a:xfrm>
        <a:prstGeom prst="chevron">
          <a:avLst/>
        </a:prstGeom>
        <a:solidFill>
          <a:schemeClr val="accent5">
            <a:lumMod val="90000"/>
            <a:alpha val="90000"/>
          </a:schemeClr>
        </a:solidFill>
        <a:ln>
          <a:solidFill>
            <a:schemeClr val="accent1">
              <a:shade val="50000"/>
            </a:schemeClr>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Timeliness</a:t>
          </a:r>
          <a:endParaRPr lang="en-US" sz="1600" b="1" kern="1200" dirty="0"/>
        </a:p>
      </dsp:txBody>
      <dsp:txXfrm>
        <a:off x="6371560" y="2235198"/>
        <a:ext cx="1283882" cy="855920"/>
      </dsp:txXfrm>
    </dsp:sp>
    <dsp:sp modelId="{70E247AB-7017-DF43-B9BB-4E892F764F31}">
      <dsp:nvSpPr>
        <dsp:cNvPr id="0" name=""/>
        <dsp:cNvSpPr/>
      </dsp:nvSpPr>
      <dsp:spPr>
        <a:xfrm>
          <a:off x="7766197" y="2235198"/>
          <a:ext cx="2139802" cy="855920"/>
        </a:xfrm>
        <a:prstGeom prst="chevron">
          <a:avLst/>
        </a:prstGeom>
        <a:solidFill>
          <a:schemeClr val="accent5">
            <a:lumMod val="90000"/>
            <a:alpha val="90000"/>
          </a:schemeClr>
        </a:solidFill>
        <a:ln>
          <a:solidFill>
            <a:schemeClr val="accent1">
              <a:shade val="50000"/>
            </a:schemeClr>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b="1" kern="1200" dirty="0" smtClean="0"/>
            <a:t>Data entry &amp; Corrections</a:t>
          </a:r>
          <a:endParaRPr lang="en-US" sz="1500" b="1" kern="1200" dirty="0"/>
        </a:p>
      </dsp:txBody>
      <dsp:txXfrm>
        <a:off x="8194157" y="2235198"/>
        <a:ext cx="1283882" cy="8559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cs typeface="ＭＳ Ｐゴシック"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FEDC194A-0679-409E-B211-9829C8B3E013}" type="slidenum">
              <a:rPr lang="en-US" altLang="en-US"/>
              <a:pPr/>
              <a:t>‹#›</a:t>
            </a:fld>
            <a:endParaRPr lang="en-US" altLang="en-US"/>
          </a:p>
        </p:txBody>
      </p:sp>
    </p:spTree>
    <p:extLst>
      <p:ext uri="{BB962C8B-B14F-4D97-AF65-F5344CB8AC3E}">
        <p14:creationId xmlns:p14="http://schemas.microsoft.com/office/powerpoint/2010/main" val="508257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1.va.gov/vhapublications/ViewPublication.asp?pub_ID=406" TargetMode="External"/><Relationship Id="rId3" Type="http://schemas.openxmlformats.org/officeDocument/2006/relationships/hyperlink" Target="http://a257.g.akamaitech.net/7/257/2422/12feb20041500/edocket.access.gpo.gov/cfr_2004/julqtr/38cfr16.111.htm" TargetMode="External"/><Relationship Id="rId7" Type="http://schemas.openxmlformats.org/officeDocument/2006/relationships/hyperlink" Target="http://a257.g.akamaitech.net/7/257/2422/14mar20010800/edocket.access.gpo.gov/cfr_2002/octqtr/45cfr164.500.ht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a257.g.akamaitech.net/7/257/2422/14mar20010800/edocket.access.gpo.gov/cfr_2002/octqtr/45cfr164.106.htm" TargetMode="External"/><Relationship Id="rId5" Type="http://schemas.openxmlformats.org/officeDocument/2006/relationships/hyperlink" Target="http://www.access.gpo.gov/nara/cfr/waisidx_02/45cfr160_02.html" TargetMode="External"/><Relationship Id="rId4" Type="http://schemas.openxmlformats.org/officeDocument/2006/relationships/hyperlink" Target="http://www.accessdata.fda.gov/scripts/cdrh/cfdocs/cfcfr/CFRSearch.cfm?fr=50.27" TargetMode="External"/><Relationship Id="rId9" Type="http://schemas.openxmlformats.org/officeDocument/2006/relationships/hyperlink" Target="http://www1.va.gov/vhapublications/ViewPublication.asp?pub_ID=41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da.gov/downloads/AboutFDA/ReportsManualsForms/Forms/UCM083533.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a:t>
            </a:fld>
            <a:endParaRPr lang="en-US" altLang="en-US"/>
          </a:p>
        </p:txBody>
      </p:sp>
    </p:spTree>
    <p:extLst>
      <p:ext uri="{BB962C8B-B14F-4D97-AF65-F5344CB8AC3E}">
        <p14:creationId xmlns:p14="http://schemas.microsoft.com/office/powerpoint/2010/main" val="248811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35</a:t>
            </a:fld>
            <a:endParaRPr lang="en-US" altLang="en-US"/>
          </a:p>
        </p:txBody>
      </p:sp>
    </p:spTree>
    <p:extLst>
      <p:ext uri="{BB962C8B-B14F-4D97-AF65-F5344CB8AC3E}">
        <p14:creationId xmlns:p14="http://schemas.microsoft.com/office/powerpoint/2010/main" val="108724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t>Written to identify a discrepancy or problem in the conduct of the clinical research study to note:</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45</a:t>
            </a:fld>
            <a:endParaRPr lang="en-US" altLang="en-US"/>
          </a:p>
        </p:txBody>
      </p:sp>
    </p:spTree>
    <p:extLst>
      <p:ext uri="{BB962C8B-B14F-4D97-AF65-F5344CB8AC3E}">
        <p14:creationId xmlns:p14="http://schemas.microsoft.com/office/powerpoint/2010/main" val="135111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INTEGRITY: </a:t>
            </a:r>
          </a:p>
          <a:p>
            <a:r>
              <a:rPr lang="en-US" dirty="0" smtClean="0"/>
              <a:t>#1  A relentless attention to detail and an impeccable ability to:  Follow GCP guidelines, and</a:t>
            </a:r>
          </a:p>
          <a:p>
            <a:r>
              <a:rPr lang="en-US" dirty="0" smtClean="0"/>
              <a:t>      Carry out the protocol precisely as written</a:t>
            </a:r>
          </a:p>
          <a:p>
            <a:endParaRPr lang="en-US" dirty="0" smtClean="0"/>
          </a:p>
          <a:p>
            <a:r>
              <a:rPr lang="en-US" dirty="0" smtClean="0"/>
              <a:t>#2  A passion for Accuracy,  Completeness,  Timeliness of data entry, and data corrections</a:t>
            </a:r>
          </a:p>
          <a:p>
            <a:endParaRPr lang="en-US" dirty="0" smtClean="0"/>
          </a:p>
          <a:p>
            <a:r>
              <a:rPr lang="en-US" dirty="0" smtClean="0"/>
              <a:t>No longer are the academic medical centers the sole or primary site for cutting edge clinical research. By 2005 more than 70% of US</a:t>
            </a:r>
            <a:r>
              <a:rPr lang="en-US" baseline="0" dirty="0" smtClean="0"/>
              <a:t> Clinical trials were being done by private sector physicians. These climbed from 4,000 in 1990 to a staggering 20,250 in 2010 </a:t>
            </a:r>
            <a:endParaRPr lang="en-US" dirty="0" smtClean="0"/>
          </a:p>
          <a:p>
            <a:endParaRPr lang="en-US" dirty="0" smtClean="0"/>
          </a:p>
          <a:p>
            <a:r>
              <a:rPr lang="en-US" dirty="0" smtClean="0"/>
              <a:t>The pharmaceutical industry has turned to commercial</a:t>
            </a:r>
            <a:r>
              <a:rPr lang="en-US" baseline="0" dirty="0" smtClean="0"/>
              <a:t> oriented network of physicians practicing in private offices in order to perform clinical research.</a:t>
            </a:r>
          </a:p>
          <a:p>
            <a:endParaRPr lang="en-US" baseline="0" dirty="0" smtClean="0"/>
          </a:p>
          <a:p>
            <a:r>
              <a:rPr lang="en-US" baseline="0" dirty="0" smtClean="0"/>
              <a:t>This has transformed private physicians into physician-investigators and their patient into patient-subjects.</a:t>
            </a:r>
          </a:p>
          <a:p>
            <a:endParaRPr lang="en-US" baseline="0" dirty="0" smtClean="0"/>
          </a:p>
          <a:p>
            <a:r>
              <a:rPr lang="en-US" baseline="0" dirty="0" smtClean="0"/>
              <a:t>This transition into the private office setting impacts the  practice on the doctor=patient relationship and the research enterprise.</a:t>
            </a:r>
          </a:p>
          <a:p>
            <a:endParaRPr lang="en-US" baseline="0" dirty="0" smtClean="0"/>
          </a:p>
          <a:p>
            <a:r>
              <a:rPr lang="en-US" baseline="0" dirty="0" smtClean="0"/>
              <a:t>Wary of the potential conflict between the two roles that the physician serves the well-being of the patients and the investigator whose aim is to further activities which contribute to the development of generalizable knowledge.  </a:t>
            </a:r>
          </a:p>
          <a:p>
            <a:endParaRPr lang="en-US" baseline="0" dirty="0" smtClean="0"/>
          </a:p>
          <a:p>
            <a:r>
              <a:rPr lang="en-US" baseline="0" dirty="0" smtClean="0"/>
              <a:t>Further complicated by the monetary compensation that is provided by the pharmaceutical companies and active retention of research subjects.</a:t>
            </a:r>
          </a:p>
          <a:p>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50</a:t>
            </a:fld>
            <a:endParaRPr lang="en-US" altLang="en-US" dirty="0"/>
          </a:p>
        </p:txBody>
      </p:sp>
    </p:spTree>
    <p:extLst>
      <p:ext uri="{BB962C8B-B14F-4D97-AF65-F5344CB8AC3E}">
        <p14:creationId xmlns:p14="http://schemas.microsoft.com/office/powerpoint/2010/main" val="350369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it wasn’t document, it wasn’t done!</a:t>
            </a:r>
          </a:p>
          <a:p>
            <a:endParaRPr lang="en-US" baseline="0" dirty="0" smtClean="0"/>
          </a:p>
          <a:p>
            <a:r>
              <a:rPr lang="en-US" baseline="0" dirty="0" smtClean="0"/>
              <a:t>ALCOA has its roots in the Federal Regulations governing good laboratory practice for non-clinical laboratory studies, or 21 CFR 58.130 (e)</a:t>
            </a:r>
          </a:p>
          <a:p>
            <a:endParaRPr lang="en-US" baseline="0" dirty="0" smtClean="0"/>
          </a:p>
          <a:p>
            <a:r>
              <a:rPr lang="en-US" baseline="0" dirty="0" smtClean="0"/>
              <a:t>“ALCOA” remains the practice for FDA auditor and quality assurance professionals regarding clinical practice. </a:t>
            </a:r>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56</a:t>
            </a:fld>
            <a:endParaRPr lang="en-US" altLang="en-US"/>
          </a:p>
        </p:txBody>
      </p:sp>
    </p:spTree>
    <p:extLst>
      <p:ext uri="{BB962C8B-B14F-4D97-AF65-F5344CB8AC3E}">
        <p14:creationId xmlns:p14="http://schemas.microsoft.com/office/powerpoint/2010/main" val="3741147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61</a:t>
            </a:fld>
            <a:endParaRPr lang="en-US" altLang="en-US"/>
          </a:p>
        </p:txBody>
      </p:sp>
    </p:spTree>
    <p:extLst>
      <p:ext uri="{BB962C8B-B14F-4D97-AF65-F5344CB8AC3E}">
        <p14:creationId xmlns:p14="http://schemas.microsoft.com/office/powerpoint/2010/main" val="107244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66</a:t>
            </a:fld>
            <a:endParaRPr lang="en-US" altLang="en-US"/>
          </a:p>
        </p:txBody>
      </p:sp>
    </p:spTree>
    <p:extLst>
      <p:ext uri="{BB962C8B-B14F-4D97-AF65-F5344CB8AC3E}">
        <p14:creationId xmlns:p14="http://schemas.microsoft.com/office/powerpoint/2010/main" val="334084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a pretty broad topic area and this has been discussed in the context of the other presentations you’ve already heard. But I would like to focus on some key definitions, specifically Adverse Events – identifying, documenting and reporting AEs. </a:t>
            </a:r>
          </a:p>
          <a:p>
            <a:endParaRPr lang="en-US" sz="1200" dirty="0" smtClean="0"/>
          </a:p>
          <a:p>
            <a:r>
              <a:rPr lang="en-US" sz="1200" dirty="0" smtClean="0"/>
              <a:t>I’ll also talk about investigator responsibilities  in the context of the federal regulations, institutional policies, and guidelines that we work within and I hope to help answer the question, “How are research participants protected?”</a:t>
            </a:r>
          </a:p>
          <a:p>
            <a:r>
              <a:rPr lang="en-US" sz="1200" dirty="0" smtClean="0"/>
              <a:t> </a:t>
            </a:r>
          </a:p>
          <a:p>
            <a:endParaRPr lang="en-US" sz="1200" dirty="0" smtClean="0"/>
          </a:p>
          <a:p>
            <a:r>
              <a:rPr lang="en-US" sz="1200" dirty="0" smtClean="0"/>
              <a:t>Need to document everything you do or don’t do, you have to report to various people and committees and you have to be prepared to explain why you did or did not do something.   </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67</a:t>
            </a:fld>
            <a:endParaRPr lang="en-US" altLang="en-US"/>
          </a:p>
        </p:txBody>
      </p:sp>
    </p:spTree>
    <p:extLst>
      <p:ext uri="{BB962C8B-B14F-4D97-AF65-F5344CB8AC3E}">
        <p14:creationId xmlns:p14="http://schemas.microsoft.com/office/powerpoint/2010/main" val="376971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73</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74</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75</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a:t>
            </a:r>
            <a:r>
              <a:rPr lang="en-US" baseline="0" dirty="0" smtClean="0"/>
              <a:t> take a LOOK…. I have no conflict of interests either financially or with the material I’m presenting.</a:t>
            </a:r>
            <a:endParaRPr lang="en-US" dirty="0"/>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2</a:t>
            </a:fld>
            <a:endParaRPr lang="en-US" altLang="en-US" dirty="0"/>
          </a:p>
        </p:txBody>
      </p:sp>
    </p:spTree>
    <p:extLst>
      <p:ext uri="{BB962C8B-B14F-4D97-AF65-F5344CB8AC3E}">
        <p14:creationId xmlns:p14="http://schemas.microsoft.com/office/powerpoint/2010/main" val="704002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76</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77</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FDA regulations define an adverse event as any untoward medical occurrence associated with the use of a drug in humans, whether or not considered drug related.</a:t>
            </a:r>
          </a:p>
          <a:p>
            <a:r>
              <a:rPr lang="en-US" sz="1400" dirty="0"/>
              <a:t> </a:t>
            </a:r>
          </a:p>
          <a:p>
            <a:r>
              <a:rPr lang="en-US" sz="1400" dirty="0"/>
              <a:t>HHS regulations, 45 CFR 46, does not define the term Adverse Event but OHRP guidelines recognize this and reference GCP guidelines. This definition provides a little more detail but regardless of the definition used, the takeaway is pretty much anything unfavorable or unpleasant that occurs in a research subject. </a:t>
            </a:r>
          </a:p>
          <a:p>
            <a:endParaRPr lang="en-US" sz="1400" dirty="0"/>
          </a:p>
          <a:p>
            <a:r>
              <a:rPr lang="en-US" sz="1400" dirty="0"/>
              <a:t>AEs are a reality of human subjects research, but it’s important to remember that not all adverse events are reportable. </a:t>
            </a:r>
          </a:p>
          <a:p>
            <a:endParaRPr lang="en-US" sz="1400" dirty="0"/>
          </a:p>
          <a:p>
            <a:r>
              <a:rPr lang="en-US" sz="1400" dirty="0"/>
              <a:t>Just because an AE occurs, does not mean it meets the reporting requirements of the Sponsor, FDA, IRB or other committee reporting requirements. Adverse Events happen every day, outside of research. We all suffer Adverse Events. However, while they may not always be reportable they are often recordable and that is where it is important to know your study’s protocol but I’ll come back to this later. </a:t>
            </a:r>
          </a:p>
        </p:txBody>
      </p:sp>
      <p:sp>
        <p:nvSpPr>
          <p:cNvPr id="4" name="Slide Number Placeholder 3"/>
          <p:cNvSpPr>
            <a:spLocks noGrp="1"/>
          </p:cNvSpPr>
          <p:nvPr>
            <p:ph type="sldNum" sz="quarter" idx="10"/>
          </p:nvPr>
        </p:nvSpPr>
        <p:spPr/>
        <p:txBody>
          <a:bodyPr/>
          <a:lstStyle/>
          <a:p>
            <a:fld id="{1A0DF08B-717E-4AAE-9EDA-D36D2E98C1AB}" type="slidenum">
              <a:rPr lang="en-US" smtClean="0"/>
              <a:t>78</a:t>
            </a:fld>
            <a:endParaRPr lang="en-US"/>
          </a:p>
        </p:txBody>
      </p:sp>
    </p:spTree>
    <p:extLst>
      <p:ext uri="{BB962C8B-B14F-4D97-AF65-F5344CB8AC3E}">
        <p14:creationId xmlns:p14="http://schemas.microsoft.com/office/powerpoint/2010/main" val="252506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your responsibility</a:t>
            </a:r>
            <a:r>
              <a:rPr lang="en-US" baseline="0" dirty="0" smtClean="0"/>
              <a:t> </a:t>
            </a:r>
            <a:r>
              <a:rPr lang="en-US" dirty="0" smtClean="0"/>
              <a:t>to understand your roles with</a:t>
            </a:r>
            <a:r>
              <a:rPr lang="en-US" baseline="0" dirty="0" smtClean="0"/>
              <a:t> the </a:t>
            </a:r>
          </a:p>
          <a:p>
            <a:pPr marL="171450" indent="-171450">
              <a:buFont typeface="Arial"/>
              <a:buChar char="•"/>
            </a:pPr>
            <a:r>
              <a:rPr lang="en-US" baseline="0" dirty="0" smtClean="0"/>
              <a:t>Clinical patients</a:t>
            </a:r>
          </a:p>
          <a:p>
            <a:pPr marL="171450" indent="-171450">
              <a:buFont typeface="Arial"/>
              <a:buChar char="•"/>
            </a:pPr>
            <a:r>
              <a:rPr lang="en-US" baseline="0" dirty="0" smtClean="0"/>
              <a:t>Research protocol</a:t>
            </a:r>
          </a:p>
          <a:p>
            <a:pPr marL="171450" indent="-171450">
              <a:buFont typeface="Arial"/>
              <a:buChar char="•"/>
            </a:pPr>
            <a:r>
              <a:rPr lang="en-US" baseline="0" dirty="0" smtClean="0"/>
              <a:t>Study subjects</a:t>
            </a:r>
            <a:endParaRPr lang="en-US" dirty="0"/>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110</a:t>
            </a:fld>
            <a:endParaRPr lang="en-US" altLang="en-US" dirty="0"/>
          </a:p>
        </p:txBody>
      </p:sp>
    </p:spTree>
    <p:extLst>
      <p:ext uri="{BB962C8B-B14F-4D97-AF65-F5344CB8AC3E}">
        <p14:creationId xmlns:p14="http://schemas.microsoft.com/office/powerpoint/2010/main" val="1684095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sp>
      <p:sp>
        <p:nvSpPr>
          <p:cNvPr id="3" name="Notes Placeholder 2"/>
          <p:cNvSpPr>
            <a:spLocks noGrp="1"/>
          </p:cNvSpPr>
          <p:nvPr>
            <p:ph type="body" idx="1"/>
          </p:nvPr>
        </p:nvSpPr>
        <p:spPr/>
        <p:txBody>
          <a:bodyPr/>
          <a:lstStyle/>
          <a:p>
            <a:pPr>
              <a:defRPr/>
            </a:pPr>
            <a:r>
              <a:rPr lang="en-US" dirty="0" smtClean="0">
                <a:ea typeface="ＭＳ Ｐゴシック" charset="0"/>
              </a:rPr>
              <a:t>INSERT OWN CONTACT INFORMATION</a:t>
            </a:r>
            <a:endParaRPr lang="en-US" dirty="0">
              <a:ea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724094A2-C3E8-4C73-B297-FFF05031FB75}" type="slidenum">
              <a:rPr lang="en-US" altLang="en-US" sz="1200" smtClean="0"/>
              <a:pPr>
                <a:defRPr/>
              </a:pPr>
              <a:t>112</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Funding</a:t>
            </a:r>
            <a:r>
              <a:rPr lang="en-US" baseline="0" dirty="0" smtClean="0"/>
              <a:t> is a key component for the conduct of any type of research activities.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Federal -  funding through grants from agencies  such as the National</a:t>
            </a:r>
            <a:r>
              <a:rPr lang="en-US" baseline="0" dirty="0" smtClean="0"/>
              <a:t> Institutes of Health (NIH). The oversee many agencies including the National Eye Institute or NEI</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Industry – pharmaceutical</a:t>
            </a:r>
            <a:r>
              <a:rPr lang="en-US" baseline="0" dirty="0" smtClean="0"/>
              <a:t> research from sponsor (drug or device company) [examples Sanofi, Akorn, Allergan, ALCON, Bausch &amp; Lomb, Bayer, GLAXCO, etc]. These clinical trials are usually run under the direction of the middle, non-biased clinical research organization (CRO) [EMMAES, </a:t>
            </a:r>
            <a:endParaRPr lang="en-US" dirty="0" smtClean="0"/>
          </a:p>
          <a:p>
            <a:pPr algn="l"/>
            <a:endParaRPr lang="en-US" dirty="0" smtClean="0"/>
          </a:p>
          <a:p>
            <a:pPr algn="l"/>
            <a:r>
              <a:rPr lang="en-US" dirty="0" smtClean="0"/>
              <a:t>Private -  benefactor foundations (Doris Duke, Howard Hughes Institute), organizations (Prevent Blindness, </a:t>
            </a:r>
          </a:p>
          <a:p>
            <a:pPr algn="l"/>
            <a:endParaRPr lang="en-US" dirty="0" smtClean="0"/>
          </a:p>
          <a:p>
            <a:pPr algn="l"/>
            <a:r>
              <a:rPr lang="en-US" dirty="0" smtClean="0"/>
              <a:t>Investigator Initiated</a:t>
            </a:r>
            <a:endParaRPr lang="en-US" dirty="0"/>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6</a:t>
            </a:fld>
            <a:endParaRPr lang="en-US" altLang="en-US" dirty="0"/>
          </a:p>
        </p:txBody>
      </p:sp>
    </p:spTree>
    <p:extLst>
      <p:ext uri="{BB962C8B-B14F-4D97-AF65-F5344CB8AC3E}">
        <p14:creationId xmlns:p14="http://schemas.microsoft.com/office/powerpoint/2010/main" val="115189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ＭＳ Ｐゴシック" charset="0"/>
                <a:cs typeface="ＭＳ Ｐゴシック" charset="0"/>
              </a:rPr>
              <a:t>2) Regulatory mechanisms.</a:t>
            </a:r>
          </a:p>
          <a:p>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There are a number of policies governing privacy and confidentiality in research. Whereas these are not exhaustive, they are the major regulations to which investigators must adhere.</a:t>
            </a:r>
          </a:p>
          <a:p>
            <a:r>
              <a:rPr lang="en-US" sz="1200" kern="1200" dirty="0" smtClean="0">
                <a:solidFill>
                  <a:schemeClr val="tx1"/>
                </a:solidFill>
                <a:latin typeface="Arial" charset="0"/>
                <a:ea typeface="ＭＳ Ｐゴシック" charset="0"/>
                <a:cs typeface="ＭＳ Ｐゴシック" charset="0"/>
              </a:rPr>
              <a:t>Common Rule 38 CFR </a:t>
            </a:r>
            <a:r>
              <a:rPr lang="en-US" sz="1200" kern="1200" dirty="0" smtClean="0">
                <a:solidFill>
                  <a:schemeClr val="tx1"/>
                </a:solidFill>
                <a:latin typeface="Arial" charset="0"/>
                <a:ea typeface="ＭＳ Ｐゴシック" charset="0"/>
                <a:cs typeface="ＭＳ Ｐゴシック" charset="0"/>
                <a:hlinkClick r:id="rId3"/>
              </a:rPr>
              <a:t>16.111 - When appropriate, there are adequate provisions to protect the privacy of subjects and to maintain the confidentiality of data.</a:t>
            </a:r>
          </a:p>
          <a:p>
            <a:r>
              <a:rPr lang="en-US" sz="1200" kern="1200" dirty="0" smtClean="0">
                <a:solidFill>
                  <a:schemeClr val="tx1"/>
                </a:solidFill>
                <a:latin typeface="Arial" charset="0"/>
                <a:ea typeface="ＭＳ Ｐゴシック" charset="0"/>
                <a:cs typeface="ＭＳ Ｐゴシック" charset="0"/>
              </a:rPr>
              <a:t>FDA Regulations </a:t>
            </a:r>
            <a:r>
              <a:rPr lang="en-US" sz="1200" kern="1200" dirty="0" smtClean="0">
                <a:solidFill>
                  <a:schemeClr val="tx1"/>
                </a:solidFill>
                <a:latin typeface="Arial" charset="0"/>
                <a:ea typeface="ＭＳ Ｐゴシック" charset="0"/>
                <a:cs typeface="ＭＳ Ｐゴシック" charset="0"/>
                <a:hlinkClick r:id="rId4"/>
              </a:rPr>
              <a:t>21 CFR 50.27 - The ICF includes a statement describing the extent, if any, to which confidentiality of records identifying the subject will be maintained and that notes the possibility that the FDA may inspect the records.</a:t>
            </a:r>
          </a:p>
          <a:p>
            <a:r>
              <a:rPr lang="en-US" sz="1200" kern="1200" dirty="0" smtClean="0">
                <a:solidFill>
                  <a:schemeClr val="tx1"/>
                </a:solidFill>
                <a:latin typeface="Arial" charset="0"/>
                <a:ea typeface="ＭＳ Ｐゴシック" charset="0"/>
                <a:cs typeface="ＭＳ Ｐゴシック" charset="0"/>
              </a:rPr>
              <a:t>HIPAA Privacy Rule </a:t>
            </a:r>
            <a:r>
              <a:rPr lang="en-US" sz="1200" kern="1200" dirty="0" smtClean="0">
                <a:solidFill>
                  <a:schemeClr val="tx1"/>
                </a:solidFill>
                <a:latin typeface="Arial" charset="0"/>
                <a:ea typeface="ＭＳ Ｐゴシック" charset="0"/>
                <a:cs typeface="ＭＳ Ｐゴシック" charset="0"/>
                <a:hlinkClick r:id="rId5"/>
              </a:rPr>
              <a:t>45 CFR Part 160 and </a:t>
            </a:r>
            <a:r>
              <a:rPr lang="en-US" sz="1200" kern="1200" dirty="0" smtClean="0">
                <a:solidFill>
                  <a:schemeClr val="tx1"/>
                </a:solidFill>
                <a:latin typeface="Arial" charset="0"/>
                <a:ea typeface="ＭＳ Ｐゴシック" charset="0"/>
                <a:cs typeface="ＭＳ Ｐゴシック" charset="0"/>
                <a:hlinkClick r:id="rId6"/>
              </a:rPr>
              <a:t>Subparts A and </a:t>
            </a:r>
            <a:r>
              <a:rPr lang="en-US" sz="1200" kern="1200" dirty="0" smtClean="0">
                <a:solidFill>
                  <a:schemeClr val="tx1"/>
                </a:solidFill>
                <a:latin typeface="Arial" charset="0"/>
                <a:ea typeface="ＭＳ Ｐゴシック" charset="0"/>
                <a:cs typeface="ＭＳ Ｐゴシック" charset="0"/>
                <a:hlinkClick r:id="rId7"/>
              </a:rPr>
              <a:t>E of part 164 - Research is not a covered function in itself. However, VA research (and clinical trials in and of themselves are covered) because it involves health care by a covered entity (VHA), and medical record or biologic samples labeled with health information are maintained by the covered entity (VHA) in the trial.</a:t>
            </a:r>
          </a:p>
          <a:p>
            <a:r>
              <a:rPr lang="en-US" sz="1200" kern="1200" dirty="0" smtClean="0">
                <a:solidFill>
                  <a:schemeClr val="tx1"/>
                </a:solidFill>
                <a:latin typeface="Arial" charset="0"/>
                <a:ea typeface="ＭＳ Ｐゴシック" charset="0"/>
                <a:cs typeface="ＭＳ Ｐゴシック" charset="0"/>
              </a:rPr>
              <a:t>VHA Privacy Policy VHA Handbook </a:t>
            </a:r>
            <a:r>
              <a:rPr lang="en-US" sz="1200" kern="1200" dirty="0" smtClean="0">
                <a:solidFill>
                  <a:schemeClr val="tx1"/>
                </a:solidFill>
                <a:latin typeface="Arial" charset="0"/>
                <a:ea typeface="ＭＳ Ｐゴシック" charset="0"/>
                <a:cs typeface="ＭＳ Ｐゴシック" charset="0"/>
                <a:hlinkClick r:id="rId8"/>
              </a:rPr>
              <a:t>1605.1 and VHA Handbook </a:t>
            </a:r>
            <a:r>
              <a:rPr lang="en-US" sz="1200" kern="1200" dirty="0" smtClean="0">
                <a:solidFill>
                  <a:schemeClr val="tx1"/>
                </a:solidFill>
                <a:latin typeface="Arial" charset="0"/>
                <a:ea typeface="ＭＳ Ｐゴシック" charset="0"/>
                <a:cs typeface="ＭＳ Ｐゴシック" charset="0"/>
                <a:hlinkClick r:id="rId9"/>
              </a:rPr>
              <a:t>1605.2- Incorporate the HIPAA regulations into VHA-specific policy. It applies to all patient health information at VHA facilities, including that used for medical research or produced in the course of that research.</a:t>
            </a:r>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7</a:t>
            </a:fld>
            <a:endParaRPr lang="en-US" altLang="en-US" dirty="0"/>
          </a:p>
        </p:txBody>
      </p:sp>
    </p:spTree>
    <p:extLst>
      <p:ext uri="{BB962C8B-B14F-4D97-AF65-F5344CB8AC3E}">
        <p14:creationId xmlns:p14="http://schemas.microsoft.com/office/powerpoint/2010/main" val="1865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ＭＳ Ｐゴシック" charset="0"/>
              </a:rPr>
              <a:t>The International Conference on Harmonization of Technical Requirements for the Registration of Pharmaceuticals for Human Use, commonly referred to as the International Conference on Harmonization (ICH) is an attempt to streamline the process for developing and marketing new drugs internationally. The ICH is comprised of representatives from the pharmaceutical industry and the regulatory bodies of the United States, Japan and the European Union. In addition, observers include Canada, the European Free Trade Area, and the World Health Organization.  The ICH has established several international standards of Good Clinical Practice (GCP) for the development of pharmaceutical products. The guideline that primarily affects investigators in the daily practice of clinical research is E6, "ICH Harmonized Tripartite</a:t>
            </a:r>
          </a:p>
          <a:p>
            <a:endParaRPr lang="en-US" sz="1200" b="0" i="0" u="none" strike="noStrike" kern="1200" baseline="0" dirty="0" smtClean="0">
              <a:solidFill>
                <a:schemeClr val="tx1"/>
              </a:solidFill>
              <a:latin typeface="Arial" charset="0"/>
              <a:ea typeface="ＭＳ Ｐゴシック" charset="0"/>
              <a:cs typeface="ＭＳ Ｐゴシック" charset="0"/>
            </a:endParaRPr>
          </a:p>
          <a:p>
            <a:r>
              <a:rPr lang="en-US" sz="1200" b="0" i="0" u="none" strike="noStrike" kern="1200" baseline="0" dirty="0" smtClean="0">
                <a:solidFill>
                  <a:schemeClr val="tx1"/>
                </a:solidFill>
                <a:latin typeface="Arial" charset="0"/>
                <a:ea typeface="ＭＳ Ｐゴシック" charset="0"/>
                <a:cs typeface="ＭＳ Ｐゴシック" charset="0"/>
              </a:rPr>
              <a:t>Guideline: Guideline for Good Clinical Practice." The E6 guideline has 8 parts: 1) glossary; 2) principles; 3) IRBs; 4) investigator; 5) sponsor; 6) protocol and amendments; 7) Investigator's Brochure; and 8) essential documents. The initial basis for drafting the E6 guidelines was the U.S. FDA regulations for the protection of human subjects (21 CFR 50 and 56).</a:t>
            </a:r>
            <a:endParaRPr lang="en-US" dirty="0" smtClean="0"/>
          </a:p>
          <a:p>
            <a:endParaRPr lang="en-US" dirty="0" smtClean="0"/>
          </a:p>
          <a:p>
            <a:r>
              <a:rPr lang="en-US" dirty="0" smtClean="0"/>
              <a:t>GCP &amp; ICH are recommendations, not legal requirements, that should be followed</a:t>
            </a:r>
            <a:r>
              <a:rPr lang="en-US" baseline="0" dirty="0" smtClean="0"/>
              <a:t> for clinical trials in which data are generated to submit to regulatory authorities internationally.</a:t>
            </a:r>
          </a:p>
          <a:p>
            <a:endParaRPr lang="en-US" baseline="0" dirty="0" smtClean="0"/>
          </a:p>
          <a:p>
            <a:r>
              <a:rPr lang="en-US" baseline="0" dirty="0" smtClean="0"/>
              <a:t>Good Clinical Practice (GCP) is an international ethical and scientific quality standard for clinical trials. GCP sets standards for design, conduct, performance, monitoring, auditing, recording, data analysis and reporting of clinical trials providing assurance that the data and reported results are credible and accurate.  GCP also assures that the rights, integrity and confidentiality of trial subjects are protected. </a:t>
            </a:r>
          </a:p>
          <a:p>
            <a:endParaRPr lang="en-US" baseline="0" dirty="0" smtClean="0"/>
          </a:p>
          <a:p>
            <a:r>
              <a:rPr lang="en-US" sz="1200" kern="1200" dirty="0" smtClean="0">
                <a:solidFill>
                  <a:schemeClr val="tx1"/>
                </a:solidFill>
                <a:latin typeface="Arial" charset="0"/>
                <a:ea typeface="ＭＳ Ｐゴシック" charset="0"/>
                <a:cs typeface="ＭＳ Ｐゴシック" charset="0"/>
              </a:rPr>
              <a:t>GCP identifies three parties that cooperate in the conduct of a clinical trial: Sponsor, Principal Investigator (PI), and Institutional Review Board (IRB).</a:t>
            </a:r>
          </a:p>
          <a:p>
            <a:r>
              <a:rPr lang="en-US" sz="1200" kern="1200" dirty="0" smtClean="0">
                <a:solidFill>
                  <a:schemeClr val="tx1"/>
                </a:solidFill>
                <a:latin typeface="Arial" charset="0"/>
                <a:ea typeface="ＭＳ Ｐゴシック" charset="0"/>
                <a:cs typeface="ＭＳ Ｐゴシック" charset="0"/>
              </a:rPr>
              <a:t>The Sponsor is that individual who submitted the IND (Investigational New Drug Application) or IDE (Investigational Drug Exemption) to the FDA or the individual responsible for the initiation and management of the trial when exempt from FDA IND/IDE regulations. The Sponsor may be an individual, company, institution or organization.</a:t>
            </a:r>
          </a:p>
          <a:p>
            <a:r>
              <a:rPr lang="en-US" sz="1200" kern="1200" dirty="0" smtClean="0">
                <a:solidFill>
                  <a:schemeClr val="tx1"/>
                </a:solidFill>
                <a:latin typeface="Arial" charset="0"/>
                <a:ea typeface="ＭＳ Ｐゴシック" charset="0"/>
                <a:cs typeface="ＭＳ Ｐゴシック" charset="0"/>
              </a:rPr>
              <a:t>The PI is responsible for the overall conduct of the clinical trial at his or her study site. The PI is also responsible for the actions of his or her study team and any sub-investigators.</a:t>
            </a:r>
          </a:p>
          <a:p>
            <a:r>
              <a:rPr lang="en-US" sz="1200" kern="1200" dirty="0" smtClean="0">
                <a:solidFill>
                  <a:schemeClr val="tx1"/>
                </a:solidFill>
                <a:latin typeface="Arial" charset="0"/>
                <a:ea typeface="ＭＳ Ｐゴシック" charset="0"/>
                <a:cs typeface="ＭＳ Ｐゴシック" charset="0"/>
              </a:rPr>
              <a:t>The IRB is the oversight committee charged with evaluating research studies for compliance with ethical standards as enumerated in the Common Rule. In the VA, the IRB must be the one of record for the VA facility where the study is being conducted.</a:t>
            </a:r>
          </a:p>
          <a:p>
            <a:r>
              <a:rPr lang="en-US" sz="1200" kern="1200" dirty="0" smtClean="0">
                <a:solidFill>
                  <a:schemeClr val="tx1"/>
                </a:solidFill>
                <a:latin typeface="Arial" charset="0"/>
                <a:ea typeface="ＭＳ Ｐゴシック" charset="0"/>
                <a:cs typeface="ＭＳ Ｐゴシック" charset="0"/>
              </a:rPr>
              <a:t>The balance of this course will focus only on the roles and responsibilities of the PI. It will discuss five major areas: </a:t>
            </a:r>
            <a:r>
              <a:rPr lang="en-US" sz="1200" i="1" kern="1200" dirty="0" smtClean="0">
                <a:solidFill>
                  <a:schemeClr val="tx1"/>
                </a:solidFill>
                <a:latin typeface="Arial" charset="0"/>
                <a:ea typeface="ＭＳ Ｐゴシック" charset="0"/>
                <a:cs typeface="ＭＳ Ｐゴシック" charset="0"/>
              </a:rPr>
              <a:t>accountability, informed consent, safety reporting, documentation, and privacy/confidentiality</a:t>
            </a:r>
            <a:r>
              <a:rPr lang="en-US" sz="1200" i="0" kern="1200" dirty="0" smtClean="0">
                <a:solidFill>
                  <a:schemeClr val="tx1"/>
                </a:solidFill>
                <a:latin typeface="Arial" charset="0"/>
                <a:ea typeface="ＭＳ Ｐゴシック" charset="0"/>
                <a:cs typeface="ＭＳ Ｐゴシック" charset="0"/>
              </a:rPr>
              <a:t>.</a:t>
            </a:r>
            <a:endParaRPr lang="en-US" baseline="0" dirty="0" smtClean="0"/>
          </a:p>
          <a:p>
            <a:endParaRPr lang="en-US" baseline="0" dirty="0" smtClean="0"/>
          </a:p>
          <a:p>
            <a:r>
              <a:rPr lang="en-US" sz="1200" kern="1200" dirty="0" smtClean="0">
                <a:solidFill>
                  <a:schemeClr val="tx1"/>
                </a:solidFill>
                <a:latin typeface="Arial" charset="0"/>
                <a:ea typeface="ＭＳ Ｐゴシック" charset="0"/>
                <a:cs typeface="ＭＳ Ｐゴシック" charset="0"/>
              </a:rPr>
              <a:t>Good Clinical Practice (GCP) is an international ethical and scientific quality standard for clinical trials. GCP applies to:</a:t>
            </a:r>
          </a:p>
          <a:p>
            <a:r>
              <a:rPr lang="en-US" sz="1200" kern="1200" dirty="0" smtClean="0">
                <a:solidFill>
                  <a:schemeClr val="tx1"/>
                </a:solidFill>
                <a:latin typeface="Arial" charset="0"/>
                <a:ea typeface="ＭＳ Ｐゴシック" charset="0"/>
                <a:cs typeface="ＭＳ Ｐゴシック" charset="0"/>
              </a:rPr>
              <a:t>Research involving drug and biological products</a:t>
            </a:r>
          </a:p>
          <a:p>
            <a:r>
              <a:rPr lang="en-US" sz="1200" kern="1200" dirty="0" smtClean="0">
                <a:solidFill>
                  <a:schemeClr val="tx1"/>
                </a:solidFill>
                <a:latin typeface="Arial" charset="0"/>
                <a:ea typeface="ＭＳ Ｐゴシック" charset="0"/>
                <a:cs typeface="ＭＳ Ｐゴシック" charset="0"/>
              </a:rPr>
              <a:t>Design, conduct, and documentation of a clinical trial</a:t>
            </a:r>
          </a:p>
          <a:p>
            <a:r>
              <a:rPr lang="en-US" sz="1200" kern="1200" dirty="0" smtClean="0">
                <a:solidFill>
                  <a:schemeClr val="tx1"/>
                </a:solidFill>
                <a:latin typeface="Arial" charset="0"/>
                <a:ea typeface="ＭＳ Ｐゴシック" charset="0"/>
                <a:cs typeface="ＭＳ Ｐゴシック" charset="0"/>
              </a:rPr>
              <a:t>Roles and responsibilities of the Sponsor, Principal Investigator, and Institutional Review Board</a:t>
            </a:r>
          </a:p>
          <a:p>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ICH regulations is</a:t>
            </a:r>
            <a:r>
              <a:rPr lang="en-US" sz="1200" kern="1200" baseline="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agreed by most countries involved in clinical drug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8</a:t>
            </a:fld>
            <a:endParaRPr lang="en-US" altLang="en-US"/>
          </a:p>
        </p:txBody>
      </p:sp>
    </p:spTree>
    <p:extLst>
      <p:ext uri="{BB962C8B-B14F-4D97-AF65-F5344CB8AC3E}">
        <p14:creationId xmlns:p14="http://schemas.microsoft.com/office/powerpoint/2010/main" val="3838043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ＭＳ Ｐゴシック" charset="0"/>
              </a:rPr>
              <a:t>The International Conference on Harmonization of Technical Requirements for the Registration of Pharmaceuticals for Human Use, commonly referred to as the International Conference on Harmonization (ICH) is an attempt to streamline the process for developing and marketing new drugs internationally. The ICH is comprised of representatives from the pharmaceutical industry and the regulatory bodies of the United States, Japan and the European Union. In addition, observers include Canada, the European Free Trade Area, and the World Health Organization.  The ICH has established several international standards of Good Clinical Practice (GCP) for the development of pharmaceutical products. The guideline that primarily affects investigators in the daily practice of clinical research is E6, "ICH Harmonized Tripartite</a:t>
            </a:r>
          </a:p>
          <a:p>
            <a:r>
              <a:rPr lang="en-US" sz="1200" b="0" i="0" u="none" strike="noStrike" kern="1200" baseline="0" dirty="0" smtClean="0">
                <a:solidFill>
                  <a:schemeClr val="tx1"/>
                </a:solidFill>
                <a:latin typeface="Arial" charset="0"/>
                <a:ea typeface="ＭＳ Ｐゴシック" charset="0"/>
                <a:cs typeface="ＭＳ Ｐゴシック" charset="0"/>
              </a:rPr>
              <a:t>Guideline: Guideline for Good Clinical Practice." The E6 guideline has 8 parts: 1) glossary; 2) principles; 3) IRBs; 4) investigator; 5) sponsor; 6) protocol and amendments; 7) Investigator's Brochure; and 8) essential documents. The initial basis for drafting the E6 guidelines was the U.S. FDA regulations for the protection of human subjects (21 CFR 50 and 56).</a:t>
            </a:r>
            <a:endParaRPr lang="en-US" dirty="0" smtClean="0"/>
          </a:p>
          <a:p>
            <a:endParaRPr lang="en-US" dirty="0" smtClean="0"/>
          </a:p>
          <a:p>
            <a:endParaRPr lang="en-US" dirty="0" smtClean="0"/>
          </a:p>
          <a:p>
            <a:r>
              <a:rPr lang="en-US" dirty="0" smtClean="0"/>
              <a:t>GCP &amp; ICH are recommendations, not legal requirements, that should be followed</a:t>
            </a:r>
            <a:r>
              <a:rPr lang="en-US" baseline="0" dirty="0" smtClean="0"/>
              <a:t> for clinical trials in which data are generated to submit to regulatory authorities internationally.</a:t>
            </a:r>
          </a:p>
          <a:p>
            <a:endParaRPr lang="en-US" baseline="0" dirty="0" smtClean="0"/>
          </a:p>
          <a:p>
            <a:r>
              <a:rPr lang="en-US" baseline="0" dirty="0" smtClean="0"/>
              <a:t>Good Clinical Practice (GCP) is an international ethical and scientific quality standard for clinical trials. GCP sets standards for design, conduct, performance, monitoring, auditing, recording, data analysis and reporting of clinical trials providing assurance that the data and reported results are credible and accurate.  GCP also assures that the rights, integrity and confidentiality of trial subjects are protected. </a:t>
            </a:r>
          </a:p>
          <a:p>
            <a:endParaRPr lang="en-US" baseline="0" dirty="0" smtClean="0"/>
          </a:p>
          <a:p>
            <a:r>
              <a:rPr lang="en-US" sz="1200" kern="1200" dirty="0" smtClean="0">
                <a:solidFill>
                  <a:schemeClr val="tx1"/>
                </a:solidFill>
                <a:latin typeface="Arial" charset="0"/>
                <a:ea typeface="ＭＳ Ｐゴシック" charset="0"/>
                <a:cs typeface="ＭＳ Ｐゴシック" charset="0"/>
              </a:rPr>
              <a:t>GCP identifies three parties that cooperate in the conduct of a clinical trial: Sponsor, Principal Investigator (PI), and Institutional Review Board (IRB).</a:t>
            </a:r>
          </a:p>
          <a:p>
            <a:r>
              <a:rPr lang="en-US" sz="1200" kern="1200" dirty="0" smtClean="0">
                <a:solidFill>
                  <a:schemeClr val="tx1"/>
                </a:solidFill>
                <a:latin typeface="Arial" charset="0"/>
                <a:ea typeface="ＭＳ Ｐゴシック" charset="0"/>
                <a:cs typeface="ＭＳ Ｐゴシック" charset="0"/>
              </a:rPr>
              <a:t>The Sponsor is that individual who submitted the IND (Investigational New Drug Application) or IDE (Investigational Drug Exemption) to the FDA or the individual responsible for the initiation and management of the trial when exempt from FDA IND/IDE regulations. The Sponsor may be an individual, company, institution or organization.</a:t>
            </a:r>
          </a:p>
          <a:p>
            <a:r>
              <a:rPr lang="en-US" sz="1200" kern="1200" dirty="0" smtClean="0">
                <a:solidFill>
                  <a:schemeClr val="tx1"/>
                </a:solidFill>
                <a:latin typeface="Arial" charset="0"/>
                <a:ea typeface="ＭＳ Ｐゴシック" charset="0"/>
                <a:cs typeface="ＭＳ Ｐゴシック" charset="0"/>
              </a:rPr>
              <a:t>The PI is responsible for the overall conduct of the clinical trial at his or her study site. The PI is also responsible for the actions of his or her study team and any sub-investigators.</a:t>
            </a:r>
          </a:p>
          <a:p>
            <a:r>
              <a:rPr lang="en-US" sz="1200" kern="1200" dirty="0" smtClean="0">
                <a:solidFill>
                  <a:schemeClr val="tx1"/>
                </a:solidFill>
                <a:latin typeface="Arial" charset="0"/>
                <a:ea typeface="ＭＳ Ｐゴシック" charset="0"/>
                <a:cs typeface="ＭＳ Ｐゴシック" charset="0"/>
              </a:rPr>
              <a:t>The IRB is the oversight committee charged with evaluating research studies for compliance with ethical standards as enumerated in the Common Rule. In the VA, the IRB must be the one of record for the VA facility where the study is being conducted.</a:t>
            </a:r>
          </a:p>
          <a:p>
            <a:r>
              <a:rPr lang="en-US" sz="1200" kern="1200" dirty="0" smtClean="0">
                <a:solidFill>
                  <a:schemeClr val="tx1"/>
                </a:solidFill>
                <a:latin typeface="Arial" charset="0"/>
                <a:ea typeface="ＭＳ Ｐゴシック" charset="0"/>
                <a:cs typeface="ＭＳ Ｐゴシック" charset="0"/>
              </a:rPr>
              <a:t>The balance of this course will focus only on the roles and responsibilities of the PI. It will discuss five major areas: </a:t>
            </a:r>
            <a:r>
              <a:rPr lang="en-US" sz="1200" i="1" kern="1200" dirty="0" smtClean="0">
                <a:solidFill>
                  <a:schemeClr val="tx1"/>
                </a:solidFill>
                <a:latin typeface="Arial" charset="0"/>
                <a:ea typeface="ＭＳ Ｐゴシック" charset="0"/>
                <a:cs typeface="ＭＳ Ｐゴシック" charset="0"/>
              </a:rPr>
              <a:t>accountability, informed consent, safety reporting, documentation, and privacy/confidentiality</a:t>
            </a:r>
            <a:r>
              <a:rPr lang="en-US" sz="1200" i="0" kern="1200" dirty="0" smtClean="0">
                <a:solidFill>
                  <a:schemeClr val="tx1"/>
                </a:solidFill>
                <a:latin typeface="Arial" charset="0"/>
                <a:ea typeface="ＭＳ Ｐゴシック" charset="0"/>
                <a:cs typeface="ＭＳ Ｐゴシック" charset="0"/>
              </a:rPr>
              <a:t>.</a:t>
            </a:r>
            <a:endParaRPr lang="en-US" baseline="0" dirty="0" smtClean="0"/>
          </a:p>
          <a:p>
            <a:endParaRPr lang="en-US" baseline="0" dirty="0" smtClean="0"/>
          </a:p>
          <a:p>
            <a:r>
              <a:rPr lang="en-US" sz="1200" kern="1200" dirty="0" smtClean="0">
                <a:solidFill>
                  <a:schemeClr val="tx1"/>
                </a:solidFill>
                <a:latin typeface="Arial" charset="0"/>
                <a:ea typeface="ＭＳ Ｐゴシック" charset="0"/>
                <a:cs typeface="ＭＳ Ｐゴシック" charset="0"/>
              </a:rPr>
              <a:t>Good Clinical Practice (GCP) is an international ethical and scientific quality standard for clinical trials. GCP applies to:</a:t>
            </a:r>
          </a:p>
          <a:p>
            <a:r>
              <a:rPr lang="en-US" sz="1200" kern="1200" dirty="0" smtClean="0">
                <a:solidFill>
                  <a:schemeClr val="tx1"/>
                </a:solidFill>
                <a:latin typeface="Arial" charset="0"/>
                <a:ea typeface="ＭＳ Ｐゴシック" charset="0"/>
                <a:cs typeface="ＭＳ Ｐゴシック" charset="0"/>
              </a:rPr>
              <a:t>Research involving drug and biological products</a:t>
            </a:r>
          </a:p>
          <a:p>
            <a:r>
              <a:rPr lang="en-US" sz="1200" kern="1200" dirty="0" smtClean="0">
                <a:solidFill>
                  <a:schemeClr val="tx1"/>
                </a:solidFill>
                <a:latin typeface="Arial" charset="0"/>
                <a:ea typeface="ＭＳ Ｐゴシック" charset="0"/>
                <a:cs typeface="ＭＳ Ｐゴシック" charset="0"/>
              </a:rPr>
              <a:t>Design, conduct, and documentation of a clinical trial</a:t>
            </a:r>
          </a:p>
          <a:p>
            <a:r>
              <a:rPr lang="en-US" sz="1200" kern="1200" dirty="0" smtClean="0">
                <a:solidFill>
                  <a:schemeClr val="tx1"/>
                </a:solidFill>
                <a:latin typeface="Arial" charset="0"/>
                <a:ea typeface="ＭＳ Ｐゴシック" charset="0"/>
                <a:cs typeface="ＭＳ Ｐゴシック" charset="0"/>
              </a:rPr>
              <a:t>Roles and responsibilities of the Sponsor, Principal Investigator, and Institutional Review Board</a:t>
            </a:r>
          </a:p>
          <a:p>
            <a:endParaRPr lang="en-US" sz="1200" kern="1200" dirty="0" smtClean="0">
              <a:solidFill>
                <a:schemeClr val="tx1"/>
              </a:solidFill>
              <a:latin typeface="Arial" charset="0"/>
              <a:ea typeface="ＭＳ Ｐゴシック" charset="0"/>
              <a:cs typeface="ＭＳ Ｐゴシック" charset="0"/>
            </a:endParaRPr>
          </a:p>
          <a:p>
            <a:r>
              <a:rPr lang="en-US" sz="1200" kern="1200" dirty="0" smtClean="0">
                <a:solidFill>
                  <a:schemeClr val="tx1"/>
                </a:solidFill>
                <a:latin typeface="Arial" charset="0"/>
                <a:ea typeface="ＭＳ Ｐゴシック" charset="0"/>
                <a:cs typeface="ＭＳ Ｐゴシック" charset="0"/>
              </a:rPr>
              <a:t>ICH regulations is</a:t>
            </a:r>
            <a:r>
              <a:rPr lang="en-US" sz="1200" kern="1200" baseline="0" dirty="0" smtClean="0">
                <a:solidFill>
                  <a:schemeClr val="tx1"/>
                </a:solidFill>
                <a:latin typeface="Arial" charset="0"/>
                <a:ea typeface="ＭＳ Ｐゴシック" charset="0"/>
                <a:cs typeface="ＭＳ Ｐゴシック" charset="0"/>
              </a:rPr>
              <a:t> </a:t>
            </a:r>
            <a:r>
              <a:rPr lang="en-US" sz="1200" kern="1200" dirty="0" smtClean="0">
                <a:solidFill>
                  <a:schemeClr val="tx1"/>
                </a:solidFill>
                <a:latin typeface="Arial" charset="0"/>
                <a:ea typeface="ＭＳ Ｐゴシック" charset="0"/>
                <a:cs typeface="ＭＳ Ｐゴシック" charset="0"/>
              </a:rPr>
              <a:t>agreed by most countries involved in clinical drug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9</a:t>
            </a:fld>
            <a:endParaRPr lang="en-US" altLang="en-US"/>
          </a:p>
        </p:txBody>
      </p:sp>
    </p:spTree>
    <p:extLst>
      <p:ext uri="{BB962C8B-B14F-4D97-AF65-F5344CB8AC3E}">
        <p14:creationId xmlns:p14="http://schemas.microsoft.com/office/powerpoint/2010/main" val="383804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ea typeface="ＭＳ Ｐゴシック" charset="0"/>
                <a:cs typeface="ＭＳ Ｐゴシック" charset="0"/>
              </a:rPr>
              <a:t>Oversight for research subjects is under the federal guidelines of the Office for Human Research Protection (OHRP).  </a:t>
            </a:r>
          </a:p>
          <a:p>
            <a:endParaRPr lang="en-US" sz="1200" dirty="0" smtClean="0">
              <a:latin typeface="Arial" charset="0"/>
              <a:ea typeface="ＭＳ Ｐゴシック" charset="0"/>
              <a:cs typeface="ＭＳ Ｐゴシック" charset="0"/>
            </a:endParaRPr>
          </a:p>
          <a:p>
            <a:r>
              <a:rPr lang="en-US" sz="1200" dirty="0" smtClean="0">
                <a:latin typeface="Arial" charset="0"/>
                <a:ea typeface="ＭＳ Ｐゴシック" charset="0"/>
                <a:cs typeface="ＭＳ Ｐゴシック" charset="0"/>
              </a:rPr>
              <a:t>This agency provides leadership in the protection of the rights, welfare, and wellbeing of subjects involved in research conducted or supported by the U.S. Department of Health &amp; Human Services (HHS).</a:t>
            </a:r>
          </a:p>
          <a:p>
            <a:endParaRPr lang="en-US" sz="1200" dirty="0" smtClean="0">
              <a:latin typeface="Arial" charset="0"/>
              <a:ea typeface="ＭＳ Ｐゴシック" charset="0"/>
              <a:cs typeface="ＭＳ Ｐゴシック" charset="0"/>
            </a:endParaRPr>
          </a:p>
          <a:p>
            <a:r>
              <a:rPr lang="en-US" sz="1200" dirty="0" smtClean="0">
                <a:latin typeface="Arial" charset="0"/>
                <a:ea typeface="ＭＳ Ｐゴシック" charset="0"/>
                <a:cs typeface="ＭＳ Ｐゴシック" charset="0"/>
              </a:rPr>
              <a:t>OHRP helps ensure this by providing clarification and guidance, developing educational programs and materials, maintaining regulatory oversight, and providing advice on ethical and regulatory issues in biomedical and social-behavioral research.</a:t>
            </a:r>
          </a:p>
          <a:p>
            <a:endParaRPr lang="en-US" dirty="0"/>
          </a:p>
        </p:txBody>
      </p:sp>
      <p:sp>
        <p:nvSpPr>
          <p:cNvPr id="4" name="Slide Number Placeholder 3"/>
          <p:cNvSpPr>
            <a:spLocks noGrp="1"/>
          </p:cNvSpPr>
          <p:nvPr>
            <p:ph type="sldNum" sz="quarter" idx="10"/>
          </p:nvPr>
        </p:nvSpPr>
        <p:spPr/>
        <p:txBody>
          <a:bodyPr/>
          <a:lstStyle/>
          <a:p>
            <a:fld id="{CFCF76E1-1D43-4672-BF41-92EA830BE884}" type="slidenum">
              <a:rPr lang="en-US" altLang="en-US" smtClean="0"/>
              <a:pPr/>
              <a:t>11</a:t>
            </a:fld>
            <a:endParaRPr lang="en-US" altLang="en-US" dirty="0"/>
          </a:p>
        </p:txBody>
      </p:sp>
    </p:spTree>
    <p:extLst>
      <p:ext uri="{BB962C8B-B14F-4D97-AF65-F5344CB8AC3E}">
        <p14:creationId xmlns:p14="http://schemas.microsoft.com/office/powerpoint/2010/main" val="318484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22</a:t>
            </a:fld>
            <a:endParaRPr lang="en-US" altLang="en-US"/>
          </a:p>
        </p:txBody>
      </p:sp>
    </p:spTree>
    <p:extLst>
      <p:ext uri="{BB962C8B-B14F-4D97-AF65-F5344CB8AC3E}">
        <p14:creationId xmlns:p14="http://schemas.microsoft.com/office/powerpoint/2010/main" val="24526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hlinkClick r:id="rId3" tooltip="FDA Form 1571"/>
              </a:rPr>
              <a:t>FDA Form 1571</a:t>
            </a:r>
            <a:r>
              <a:rPr lang="en-US" dirty="0" smtClean="0"/>
              <a:t> or ‘1571’ is the IND application cover page and it must accompany the initial IND submission and any amendments, IND safety reports, annual reports or general correspondence the sponsor submits to the FDA about the IND. The 1571 is a contractual agreement between the sponsor and the FDA. By signing the 1571, the SI agrees to the following:</a:t>
            </a:r>
          </a:p>
          <a:p>
            <a:r>
              <a:rPr lang="en-US" dirty="0" smtClean="0"/>
              <a:t>S/he will not begin the clinical investigations until 30 days after the FDA’s receipt of the IND, unless the sponsor receives earlier notification from the FDA</a:t>
            </a:r>
          </a:p>
          <a:p>
            <a:r>
              <a:rPr lang="en-US" dirty="0" smtClean="0"/>
              <a:t>S/he will not begin or continue the investigations covered by the IND if the FDA has placed the investigations on clinical hold</a:t>
            </a:r>
          </a:p>
          <a:p>
            <a:r>
              <a:rPr lang="en-US" dirty="0" smtClean="0"/>
              <a:t>S/he will conduct the investigation in accordance with all other applicable regulatory requirements</a:t>
            </a:r>
          </a:p>
          <a:p>
            <a:r>
              <a:rPr lang="en-US" dirty="0" smtClean="0"/>
              <a:t>An IRB that complies with 21 CFR 56 will be responsible for initial and continuing review and approval </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31</a:t>
            </a:fld>
            <a:endParaRPr lang="en-US" altLang="en-US"/>
          </a:p>
        </p:txBody>
      </p:sp>
    </p:spTree>
    <p:extLst>
      <p:ext uri="{BB962C8B-B14F-4D97-AF65-F5344CB8AC3E}">
        <p14:creationId xmlns:p14="http://schemas.microsoft.com/office/powerpoint/2010/main" val="186737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808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3656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001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001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98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53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535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958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9149"/>
            <a:ext cx="8229600" cy="76200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66863"/>
            <a:ext cx="4040188" cy="47982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46684"/>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66863"/>
            <a:ext cx="4041775" cy="479822"/>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046684"/>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189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668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9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48914"/>
            <a:ext cx="3008313" cy="81491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48915"/>
            <a:ext cx="5111750" cy="4104607"/>
          </a:xfrm>
        </p:spPr>
        <p:txBody>
          <a:bodyPr/>
          <a:lstStyle>
            <a:lvl1pPr>
              <a:defRPr sz="26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720453"/>
            <a:ext cx="3008313" cy="32134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890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9433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1915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43684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961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800100"/>
            <a:ext cx="84582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1000" y="1828800"/>
            <a:ext cx="84582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Line 7"/>
          <p:cNvSpPr>
            <a:spLocks noChangeShapeType="1"/>
          </p:cNvSpPr>
          <p:nvPr userDrawn="1"/>
        </p:nvSpPr>
        <p:spPr bwMode="auto">
          <a:xfrm>
            <a:off x="0" y="742950"/>
            <a:ext cx="9144000" cy="0"/>
          </a:xfrm>
          <a:prstGeom prst="line">
            <a:avLst/>
          </a:prstGeom>
          <a:noFill/>
          <a:ln w="12700">
            <a:solidFill>
              <a:srgbClr val="FFB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 name="Line 13"/>
          <p:cNvSpPr>
            <a:spLocks noChangeShapeType="1"/>
          </p:cNvSpPr>
          <p:nvPr userDrawn="1"/>
        </p:nvSpPr>
        <p:spPr bwMode="auto">
          <a:xfrm>
            <a:off x="0" y="5010150"/>
            <a:ext cx="9144000" cy="0"/>
          </a:xfrm>
          <a:prstGeom prst="line">
            <a:avLst/>
          </a:prstGeom>
          <a:noFill/>
          <a:ln w="12700">
            <a:solidFill>
              <a:srgbClr val="FFB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1" descr="Health2c-Ophthy.t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38422" y="57150"/>
            <a:ext cx="1429378" cy="6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p:titleStyle>
    <p:body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fda.gov/ScienceResearch/SpecialTopics/RunningClinicalTrials/default.htm"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nidcr.nih.gov/research/toolkit"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ohrp.cit.nih.gov/search/IrbDtl.asp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fda.gov/AboutFDA/ReportsManualsForms/Forms/default.ht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hyperlink" Target="http://www.fda.gov/downloads/regulatoryinformation/guidances/ucm341008.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grants.nih.gov/ClinicalTrials_fdaaa/faq.ht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icmje.org/journals-following-the-icmje-recommendations/" TargetMode="External"/><Relationship Id="rId5" Type="http://schemas.openxmlformats.org/officeDocument/2006/relationships/hyperlink" Target="https://grants.nih.gov/clinicaltrials_fdaaa/docs/Flow_chart-ACT_only.pdf" TargetMode="External"/><Relationship Id="rId4" Type="http://schemas.openxmlformats.org/officeDocument/2006/relationships/hyperlink" Target="https://clinicaltrials.gov/ct2/manage-recs/fdaaa#WhichTrialsMustBeRegister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ich.org/fileadmin/Public_Web_Site/ICH_Products/Guidelines/Efficacy/E6_R1/Step4/E6_R1__Guideline.pdf" TargetMode="External"/><Relationship Id="rId7" Type="http://schemas.openxmlformats.org/officeDocument/2006/relationships/hyperlink" Target="http://www.hhs.gov/ohrp/" TargetMode="External"/><Relationship Id="rId2" Type="http://schemas.openxmlformats.org/officeDocument/2006/relationships/hyperlink" Target="http://www.clinicaltrials.gov/" TargetMode="External"/><Relationship Id="rId1" Type="http://schemas.openxmlformats.org/officeDocument/2006/relationships/slideLayout" Target="../slideLayouts/slideLayout7.xml"/><Relationship Id="rId6" Type="http://schemas.openxmlformats.org/officeDocument/2006/relationships/hyperlink" Target="http://nidcr.nih.gov/research/toolkit" TargetMode="External"/><Relationship Id="rId5" Type="http://schemas.openxmlformats.org/officeDocument/2006/relationships/hyperlink" Target="https://hso.research.uiowa.edu" TargetMode="External"/><Relationship Id="rId4" Type="http://schemas.openxmlformats.org/officeDocument/2006/relationships/hyperlink" Target="http://ecfr.gpoaccess.gov/cgi/t/text/text-idx?c=ecfr&amp;tpl=/index.tp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ctep.cancer.gov/protocolDevelopment/electronic_applications/ctc.htm"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8"/>
          <p:cNvSpPr>
            <a:spLocks noGrp="1" noChangeArrowheads="1"/>
          </p:cNvSpPr>
          <p:nvPr>
            <p:ph type="body" idx="1"/>
          </p:nvPr>
        </p:nvSpPr>
        <p:spPr>
          <a:xfrm>
            <a:off x="685800" y="1771650"/>
            <a:ext cx="7772400" cy="27432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altLang="en-US" dirty="0" smtClean="0"/>
          </a:p>
        </p:txBody>
      </p:sp>
      <p:sp>
        <p:nvSpPr>
          <p:cNvPr id="3074" name="Rectangle 9"/>
          <p:cNvSpPr>
            <a:spLocks noGrp="1" noChangeArrowheads="1"/>
          </p:cNvSpPr>
          <p:nvPr>
            <p:ph type="title"/>
          </p:nvPr>
        </p:nvSpPr>
        <p:spPr>
          <a:xfrm>
            <a:off x="381000" y="895350"/>
            <a:ext cx="8458200" cy="3790950"/>
          </a:xfrm>
        </p:spPr>
        <p:txBody>
          <a:bodyPr>
            <a:normAutofit fontScale="90000"/>
          </a:bodyPr>
          <a:lstStyle/>
          <a:p>
            <a:r>
              <a:rPr lang="en-US" sz="3600" dirty="0" smtClean="0"/>
              <a:t>Academy for Research Professionals </a:t>
            </a:r>
            <a:br>
              <a:rPr lang="en-US" sz="3600" dirty="0" smtClean="0"/>
            </a:br>
            <a:r>
              <a:rPr lang="en-US" sz="3600" dirty="0" smtClean="0"/>
              <a:t>2017 Fall Workshop</a:t>
            </a:r>
            <a:r>
              <a:rPr lang="en-US" dirty="0" smtClean="0"/>
              <a:t/>
            </a:r>
            <a:br>
              <a:rPr lang="en-US" dirty="0" smtClean="0"/>
            </a:br>
            <a:r>
              <a:rPr lang="en-US" altLang="en-US" dirty="0" smtClean="0"/>
              <a:t/>
            </a:r>
            <a:br>
              <a:rPr lang="en-US" altLang="en-US" dirty="0" smtClean="0"/>
            </a:br>
            <a:r>
              <a:rPr lang="en-US" altLang="en-US" dirty="0"/>
              <a:t>ESSENTIAL DOCUMENTATION</a:t>
            </a:r>
            <a:br>
              <a:rPr lang="en-US" altLang="en-US" dirty="0"/>
            </a:br>
            <a:r>
              <a:rPr lang="en-US" altLang="en-US" dirty="0"/>
              <a:t>(Part 1</a:t>
            </a:r>
            <a:r>
              <a:rPr lang="en-US" altLang="en-US" dirty="0" smtClean="0"/>
              <a:t>)</a:t>
            </a:r>
            <a:br>
              <a:rPr lang="en-US" altLang="en-US" dirty="0" smtClean="0"/>
            </a:br>
            <a:r>
              <a:rPr lang="en-US" altLang="en-US" dirty="0"/>
              <a:t/>
            </a:r>
            <a:br>
              <a:rPr lang="en-US" altLang="en-US" dirty="0"/>
            </a:br>
            <a:r>
              <a:rPr lang="en-US" altLang="en-US" dirty="0" smtClean="0"/>
              <a:t>SAFETY of the SUBJECT</a:t>
            </a:r>
            <a:r>
              <a:rPr lang="en-US" altLang="en-US" dirty="0"/>
              <a:t/>
            </a:r>
            <a:br>
              <a:rPr lang="en-US" altLang="en-US" dirty="0"/>
            </a:br>
            <a:r>
              <a:rPr lang="en-US" altLang="en-US" dirty="0" smtClean="0"/>
              <a:t>(Part 2)</a:t>
            </a:r>
            <a:r>
              <a:rPr lang="en-US" altLang="en-US" dirty="0"/>
              <a:t/>
            </a:r>
            <a:br>
              <a:rPr lang="en-US" altLang="en-US" dirty="0"/>
            </a:br>
            <a:endParaRPr lang="en-US" altLang="en-US" dirty="0" smtClean="0"/>
          </a:p>
        </p:txBody>
      </p:sp>
      <p:sp>
        <p:nvSpPr>
          <p:cNvPr id="2" name="TextBox 1"/>
          <p:cNvSpPr txBox="1"/>
          <p:nvPr/>
        </p:nvSpPr>
        <p:spPr>
          <a:xfrm>
            <a:off x="5777812" y="4686300"/>
            <a:ext cx="3061388" cy="246221"/>
          </a:xfrm>
          <a:prstGeom prst="rect">
            <a:avLst/>
          </a:prstGeom>
          <a:noFill/>
        </p:spPr>
        <p:txBody>
          <a:bodyPr wrap="square" rtlCol="0">
            <a:spAutoFit/>
          </a:bodyPr>
          <a:lstStyle/>
          <a:p>
            <a:pPr algn="r"/>
            <a:r>
              <a:rPr lang="en-US" sz="1000" dirty="0" smtClean="0"/>
              <a:t>Tuesday September 12, 2017 </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2" y="1691509"/>
            <a:ext cx="9144000" cy="3600986"/>
          </a:xfrm>
          <a:prstGeom prst="rect">
            <a:avLst/>
          </a:prstGeom>
          <a:noFill/>
        </p:spPr>
        <p:txBody>
          <a:bodyPr wrap="square" rtlCol="0">
            <a:spAutoFit/>
          </a:bodyPr>
          <a:lstStyle/>
          <a:p>
            <a:pPr algn="ctr"/>
            <a:r>
              <a:rPr lang="en-US" sz="1800" i="1" dirty="0" smtClean="0"/>
              <a:t>“</a:t>
            </a:r>
            <a:r>
              <a:rPr lang="en-US" sz="1600" i="1" dirty="0" smtClean="0"/>
              <a:t>Adherence </a:t>
            </a:r>
            <a:r>
              <a:rPr lang="en-US" sz="1600" i="1" dirty="0"/>
              <a:t>to the </a:t>
            </a:r>
            <a:r>
              <a:rPr lang="en-US" sz="1600" b="1" i="1" dirty="0"/>
              <a:t>principles </a:t>
            </a:r>
            <a:r>
              <a:rPr lang="en-US" sz="1600" i="1" dirty="0"/>
              <a:t>of good clinical practices (GCPs</a:t>
            </a:r>
            <a:r>
              <a:rPr lang="en-US" sz="1600" i="1" dirty="0" smtClean="0"/>
              <a:t>), including </a:t>
            </a:r>
            <a:r>
              <a:rPr lang="en-US" sz="1600" i="1" dirty="0"/>
              <a:t>adequate </a:t>
            </a:r>
            <a:endParaRPr lang="en-US" sz="1600" i="1" dirty="0" smtClean="0"/>
          </a:p>
          <a:p>
            <a:pPr algn="ctr"/>
            <a:r>
              <a:rPr lang="en-US" sz="1600" b="1" i="1" dirty="0" smtClean="0">
                <a:solidFill>
                  <a:srgbClr val="0070C0"/>
                </a:solidFill>
              </a:rPr>
              <a:t>human </a:t>
            </a:r>
            <a:r>
              <a:rPr lang="en-US" sz="1600" b="1" i="1" dirty="0">
                <a:solidFill>
                  <a:srgbClr val="0070C0"/>
                </a:solidFill>
              </a:rPr>
              <a:t>subject protection (HSP) </a:t>
            </a:r>
            <a:r>
              <a:rPr lang="en-US" sz="1600" i="1" dirty="0"/>
              <a:t>is </a:t>
            </a:r>
            <a:r>
              <a:rPr lang="en-US" sz="1600" i="1" dirty="0" smtClean="0"/>
              <a:t>universally </a:t>
            </a:r>
            <a:r>
              <a:rPr lang="en-US" sz="1600" i="1" dirty="0"/>
              <a:t>recognized as a critical requirement</a:t>
            </a:r>
            <a:endParaRPr lang="en-US" sz="1600" i="1" dirty="0" smtClean="0"/>
          </a:p>
          <a:p>
            <a:pPr algn="ctr"/>
            <a:r>
              <a:rPr lang="en-US" sz="1600" i="1" dirty="0" smtClean="0"/>
              <a:t>to </a:t>
            </a:r>
            <a:r>
              <a:rPr lang="en-US" sz="1600" i="1" dirty="0"/>
              <a:t>the </a:t>
            </a:r>
            <a:r>
              <a:rPr lang="en-US" sz="1600" i="1" dirty="0" smtClean="0"/>
              <a:t>conduct </a:t>
            </a:r>
            <a:r>
              <a:rPr lang="en-US" sz="1600" i="1" dirty="0"/>
              <a:t>of research involving human subjects. </a:t>
            </a:r>
            <a:endParaRPr lang="en-US" sz="1600" i="1" dirty="0" smtClean="0"/>
          </a:p>
          <a:p>
            <a:pPr algn="ctr"/>
            <a:endParaRPr lang="en-US" sz="1000" i="1" dirty="0"/>
          </a:p>
          <a:p>
            <a:pPr algn="ctr"/>
            <a:r>
              <a:rPr lang="en-US" sz="1600" i="1" dirty="0" smtClean="0"/>
              <a:t>Many </a:t>
            </a:r>
            <a:r>
              <a:rPr lang="en-US" sz="1600" i="1" dirty="0"/>
              <a:t>countries have adopted GCP principles as laws and/or </a:t>
            </a:r>
            <a:r>
              <a:rPr lang="en-US" sz="1600" i="1" dirty="0" smtClean="0"/>
              <a:t>regulations</a:t>
            </a:r>
            <a:r>
              <a:rPr lang="en-US" sz="1600" i="1" dirty="0"/>
              <a:t>. </a:t>
            </a:r>
            <a:endParaRPr lang="en-US" sz="1600" i="1" dirty="0" smtClean="0"/>
          </a:p>
          <a:p>
            <a:pPr algn="ctr"/>
            <a:r>
              <a:rPr lang="en-US" sz="1600" b="1" i="1" dirty="0" smtClean="0"/>
              <a:t>The </a:t>
            </a:r>
            <a:r>
              <a:rPr lang="en-US" sz="1600" b="1" i="1" dirty="0"/>
              <a:t>Food and Drug Administration’s (FDA’s) </a:t>
            </a:r>
            <a:r>
              <a:rPr lang="en-US" sz="1600" b="1" i="1" dirty="0" smtClean="0"/>
              <a:t>regulations </a:t>
            </a:r>
            <a:r>
              <a:rPr lang="en-US" sz="1600" b="1" i="1" dirty="0"/>
              <a:t>for the conduct of clinical trials</a:t>
            </a:r>
            <a:r>
              <a:rPr lang="en-US" sz="1600" i="1" dirty="0"/>
              <a:t>, </a:t>
            </a:r>
            <a:endParaRPr lang="en-US" sz="1600" i="1" dirty="0" smtClean="0"/>
          </a:p>
          <a:p>
            <a:pPr algn="ctr"/>
            <a:r>
              <a:rPr lang="en-US" sz="1600" i="1" dirty="0" smtClean="0"/>
              <a:t>which </a:t>
            </a:r>
            <a:r>
              <a:rPr lang="en-US" sz="1600" i="1" dirty="0"/>
              <a:t>have been in </a:t>
            </a:r>
            <a:r>
              <a:rPr lang="en-US" sz="1600" i="1" dirty="0" smtClean="0"/>
              <a:t>effect </a:t>
            </a:r>
            <a:r>
              <a:rPr lang="en-US" sz="1600" i="1" dirty="0"/>
              <a:t>since the 1970s, address </a:t>
            </a:r>
            <a:r>
              <a:rPr lang="en-US" sz="1600" b="1" i="1" dirty="0"/>
              <a:t>both GCP and HSP. </a:t>
            </a:r>
            <a:endParaRPr lang="en-US" sz="1600" b="1" i="1" dirty="0" smtClean="0"/>
          </a:p>
          <a:p>
            <a:pPr algn="ctr"/>
            <a:r>
              <a:rPr lang="en-US" sz="1600" i="1" dirty="0" smtClean="0"/>
              <a:t>These </a:t>
            </a:r>
            <a:r>
              <a:rPr lang="en-US" sz="1600" i="1" dirty="0"/>
              <a:t>FDA regulations and guidance documents are accessible </a:t>
            </a:r>
            <a:r>
              <a:rPr lang="en-US" sz="1600" i="1" dirty="0" smtClean="0"/>
              <a:t>from </a:t>
            </a:r>
            <a:r>
              <a:rPr lang="en-US" sz="1600" i="1" dirty="0"/>
              <a:t>this site. </a:t>
            </a:r>
            <a:endParaRPr lang="en-US" sz="1600" i="1" dirty="0" smtClean="0"/>
          </a:p>
          <a:p>
            <a:pPr algn="ctr"/>
            <a:endParaRPr lang="en-US" sz="1000" i="1" dirty="0"/>
          </a:p>
          <a:p>
            <a:pPr algn="ctr"/>
            <a:r>
              <a:rPr lang="en-US" sz="1600" b="1" i="1" dirty="0" smtClean="0"/>
              <a:t>International </a:t>
            </a:r>
            <a:r>
              <a:rPr lang="en-US" sz="1600" b="1" i="1" dirty="0"/>
              <a:t>GCP guidance documents on which FDA has collaborated </a:t>
            </a:r>
            <a:r>
              <a:rPr lang="en-US" sz="1600" i="1" dirty="0"/>
              <a:t>and that </a:t>
            </a:r>
            <a:r>
              <a:rPr lang="en-US" sz="1600" i="1" dirty="0" smtClean="0"/>
              <a:t>have </a:t>
            </a:r>
          </a:p>
          <a:p>
            <a:pPr algn="ctr"/>
            <a:r>
              <a:rPr lang="en-US" sz="1600" i="1" dirty="0" smtClean="0"/>
              <a:t>been </a:t>
            </a:r>
            <a:r>
              <a:rPr lang="en-US" sz="1600" i="1" dirty="0"/>
              <a:t>adopted as official FDA guidance are also be found </a:t>
            </a:r>
            <a:r>
              <a:rPr lang="en-US" sz="1600" i="1" dirty="0" smtClean="0"/>
              <a:t>there</a:t>
            </a:r>
            <a:r>
              <a:rPr lang="en-US" sz="1600" i="1" dirty="0"/>
              <a:t>. Finally, this site includes </a:t>
            </a:r>
            <a:endParaRPr lang="en-US" sz="1600" i="1" dirty="0" smtClean="0"/>
          </a:p>
          <a:p>
            <a:pPr algn="ctr"/>
            <a:r>
              <a:rPr lang="en-US" sz="1600" i="1" dirty="0" smtClean="0"/>
              <a:t>links </a:t>
            </a:r>
            <a:r>
              <a:rPr lang="en-US" sz="1600" i="1" dirty="0"/>
              <a:t>to other sites relevant to the </a:t>
            </a:r>
            <a:r>
              <a:rPr lang="en-US" sz="1600" i="1" dirty="0" smtClean="0"/>
              <a:t>conduct </a:t>
            </a:r>
            <a:r>
              <a:rPr lang="en-US" sz="1600" i="1" dirty="0"/>
              <a:t>of clinical trials, both nationally and internationally.”</a:t>
            </a:r>
          </a:p>
          <a:p>
            <a:endParaRPr lang="en-US" sz="1000" dirty="0" smtClean="0"/>
          </a:p>
          <a:p>
            <a:pPr algn="r"/>
            <a:r>
              <a:rPr lang="en-US" sz="1400" u="sng" dirty="0">
                <a:hlinkClick r:id="rId2"/>
              </a:rPr>
              <a:t>http://www.fda.gov/ScienceResearch/SpecialTopics/RunningClinicalTrials/default.htm</a:t>
            </a:r>
            <a:r>
              <a:rPr lang="en-US" sz="1400" dirty="0">
                <a:hlinkClick r:id="rId2"/>
              </a:rPr>
              <a:t> </a:t>
            </a:r>
          </a:p>
          <a:p>
            <a:endParaRPr lang="en-US" sz="1800" dirty="0"/>
          </a:p>
        </p:txBody>
      </p:sp>
      <p:sp>
        <p:nvSpPr>
          <p:cNvPr id="4" name="TextBox 3"/>
          <p:cNvSpPr txBox="1"/>
          <p:nvPr/>
        </p:nvSpPr>
        <p:spPr>
          <a:xfrm>
            <a:off x="2980267" y="948267"/>
            <a:ext cx="184731" cy="461665"/>
          </a:xfrm>
          <a:prstGeom prst="rect">
            <a:avLst/>
          </a:prstGeom>
          <a:noFill/>
        </p:spPr>
        <p:txBody>
          <a:bodyPr wrap="none" rtlCol="0">
            <a:spAutoFit/>
          </a:bodyPr>
          <a:lstStyle/>
          <a:p>
            <a:endParaRPr lang="en-US" dirty="0"/>
          </a:p>
        </p:txBody>
      </p:sp>
      <p:sp>
        <p:nvSpPr>
          <p:cNvPr id="5" name="TextBox 4"/>
          <p:cNvSpPr txBox="1"/>
          <p:nvPr/>
        </p:nvSpPr>
        <p:spPr>
          <a:xfrm>
            <a:off x="356782" y="1179099"/>
            <a:ext cx="8458200" cy="523220"/>
          </a:xfrm>
          <a:prstGeom prst="rect">
            <a:avLst/>
          </a:prstGeom>
          <a:noFill/>
        </p:spPr>
        <p:txBody>
          <a:bodyPr wrap="square" rtlCol="0">
            <a:spAutoFit/>
          </a:bodyPr>
          <a:lstStyle/>
          <a:p>
            <a:pPr algn="ctr"/>
            <a:r>
              <a:rPr lang="en-US" sz="1400" b="1" dirty="0" smtClean="0"/>
              <a:t>U.S. Department of Health and Human Services – FDA  U.S. Food &amp; Drug Administration</a:t>
            </a:r>
          </a:p>
          <a:p>
            <a:pPr algn="ctr"/>
            <a:r>
              <a:rPr lang="en-US" sz="1400" b="1" dirty="0" smtClean="0"/>
              <a:t> Clinical Trials and Human Subject Protection  </a:t>
            </a:r>
            <a:endParaRPr lang="en-US" sz="1400" b="1" dirty="0"/>
          </a:p>
        </p:txBody>
      </p:sp>
      <p:sp>
        <p:nvSpPr>
          <p:cNvPr id="3" name="TextBox 2"/>
          <p:cNvSpPr txBox="1"/>
          <p:nvPr/>
        </p:nvSpPr>
        <p:spPr>
          <a:xfrm>
            <a:off x="4598582" y="198177"/>
            <a:ext cx="3004092" cy="584775"/>
          </a:xfrm>
          <a:prstGeom prst="rect">
            <a:avLst/>
          </a:prstGeom>
          <a:noFill/>
        </p:spPr>
        <p:txBody>
          <a:bodyPr wrap="none" rtlCol="0">
            <a:spAutoFit/>
          </a:bodyPr>
          <a:lstStyle/>
          <a:p>
            <a:r>
              <a:rPr lang="en-US" sz="3200" b="1" dirty="0" smtClean="0"/>
              <a:t>REGULATORY</a:t>
            </a:r>
            <a:endParaRPr lang="en-US" sz="32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40" y="102774"/>
            <a:ext cx="4448175" cy="1076325"/>
          </a:xfrm>
          <a:prstGeom prst="rect">
            <a:avLst/>
          </a:prstGeom>
        </p:spPr>
      </p:pic>
    </p:spTree>
    <p:extLst>
      <p:ext uri="{BB962C8B-B14F-4D97-AF65-F5344CB8AC3E}">
        <p14:creationId xmlns:p14="http://schemas.microsoft.com/office/powerpoint/2010/main" val="18544581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584775"/>
          </a:xfrm>
          <a:prstGeom prst="rect">
            <a:avLst/>
          </a:prstGeom>
        </p:spPr>
        <p:txBody>
          <a:bodyPr wrap="square">
            <a:spAutoFit/>
          </a:bodyPr>
          <a:lstStyle/>
          <a:p>
            <a:pPr algn="ctr"/>
            <a:endParaRPr lang="en-US" sz="800" b="1" dirty="0"/>
          </a:p>
          <a:p>
            <a:pPr algn="ctr"/>
            <a:r>
              <a:rPr lang="en-US" b="1" dirty="0">
                <a:solidFill>
                  <a:srgbClr val="0070C0"/>
                </a:solidFill>
              </a:rPr>
              <a:t>Expedited </a:t>
            </a:r>
            <a:r>
              <a:rPr lang="en-US" b="1" dirty="0" smtClean="0">
                <a:solidFill>
                  <a:srgbClr val="0070C0"/>
                </a:solidFill>
              </a:rPr>
              <a:t>AE Reporting REMINDERS </a:t>
            </a: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607102" y="1046012"/>
            <a:ext cx="9141502" cy="4093428"/>
          </a:xfrm>
          <a:prstGeom prst="rect">
            <a:avLst/>
          </a:prstGeom>
        </p:spPr>
        <p:txBody>
          <a:bodyPr wrap="square">
            <a:spAutoFit/>
          </a:bodyPr>
          <a:lstStyle/>
          <a:p>
            <a:pPr lvl="3"/>
            <a:endParaRPr lang="en-US" sz="2000" dirty="0" smtClean="0"/>
          </a:p>
          <a:p>
            <a:pPr marL="1714500" lvl="3" indent="-342900">
              <a:buFont typeface="Arial" panose="020B0604020202020204" pitchFamily="34" charset="0"/>
              <a:buChar char="•"/>
            </a:pPr>
            <a:r>
              <a:rPr lang="en-US" sz="2000" b="1" dirty="0" smtClean="0"/>
              <a:t>Expedited </a:t>
            </a:r>
            <a:r>
              <a:rPr lang="en-US" sz="2000" b="1" dirty="0" smtClean="0"/>
              <a:t>Events </a:t>
            </a:r>
            <a:r>
              <a:rPr lang="en-US" sz="2000" dirty="0" smtClean="0"/>
              <a:t>are a subset of adverse events</a:t>
            </a:r>
          </a:p>
          <a:p>
            <a:pPr marL="1714500" lvl="3" indent="-342900">
              <a:buFont typeface="Arial" panose="020B0604020202020204" pitchFamily="34" charset="0"/>
              <a:buChar char="•"/>
            </a:pPr>
            <a:r>
              <a:rPr lang="en-US" sz="2000" dirty="0" smtClean="0"/>
              <a:t>All information captured on an expedited event form MUST be present in the source documents AND be found on the adverse event case report form (CRF)</a:t>
            </a:r>
          </a:p>
          <a:p>
            <a:pPr marL="1714500" lvl="3" indent="-342900">
              <a:buFont typeface="Arial" panose="020B0604020202020204" pitchFamily="34" charset="0"/>
              <a:buChar char="•"/>
            </a:pPr>
            <a:r>
              <a:rPr lang="en-US" sz="2000" dirty="0" smtClean="0"/>
              <a:t>Some events that initially appear to meet expedited reporting requirements may be excluded from the expedited reporting as per the protocol. </a:t>
            </a:r>
          </a:p>
          <a:p>
            <a:pPr lvl="3"/>
            <a:r>
              <a:rPr lang="en-US" sz="2000" b="1" i="1" dirty="0" smtClean="0">
                <a:solidFill>
                  <a:srgbClr val="0070C0"/>
                </a:solidFill>
              </a:rPr>
              <a:t>     ***The protocol trumps all other reporting requirements.</a:t>
            </a:r>
            <a:r>
              <a:rPr lang="en-US" sz="2000" b="1" dirty="0" smtClean="0">
                <a:solidFill>
                  <a:srgbClr val="0070C0"/>
                </a:solidFill>
              </a:rPr>
              <a:t>*** </a:t>
            </a:r>
          </a:p>
          <a:p>
            <a:pPr marL="1714500" lvl="3" indent="-342900">
              <a:buFont typeface="Arial" panose="020B0604020202020204" pitchFamily="34" charset="0"/>
              <a:buChar char="•"/>
            </a:pPr>
            <a:r>
              <a:rPr lang="en-US" sz="2000" dirty="0" smtClean="0"/>
              <a:t>All expedited report forms and any response information from the regulatory/oversight group is to be placed in the Regulatory Binder.</a:t>
            </a:r>
          </a:p>
          <a:p>
            <a:pPr lvl="3"/>
            <a:endParaRPr lang="en-US" sz="2000" dirty="0" smtClean="0"/>
          </a:p>
        </p:txBody>
      </p:sp>
    </p:spTree>
    <p:extLst>
      <p:ext uri="{BB962C8B-B14F-4D97-AF65-F5344CB8AC3E}">
        <p14:creationId xmlns:p14="http://schemas.microsoft.com/office/powerpoint/2010/main" val="29290929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523220"/>
          </a:xfrm>
          <a:prstGeom prst="rect">
            <a:avLst/>
          </a:prstGeom>
        </p:spPr>
        <p:txBody>
          <a:bodyPr wrap="square">
            <a:spAutoFit/>
          </a:bodyPr>
          <a:lstStyle/>
          <a:p>
            <a:pPr algn="ctr"/>
            <a:r>
              <a:rPr lang="en-US" sz="2800" b="1" i="1" dirty="0" smtClean="0">
                <a:solidFill>
                  <a:srgbClr val="0070C0"/>
                </a:solidFill>
              </a:rPr>
              <a:t>Unanticipated Problem (UP)</a:t>
            </a:r>
            <a:endParaRPr lang="en-US" sz="800" b="1" dirty="0"/>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762000" y="963340"/>
            <a:ext cx="10055902" cy="4124206"/>
          </a:xfrm>
          <a:prstGeom prst="rect">
            <a:avLst/>
          </a:prstGeom>
        </p:spPr>
        <p:txBody>
          <a:bodyPr wrap="square">
            <a:spAutoFit/>
          </a:bodyPr>
          <a:lstStyle/>
          <a:p>
            <a:pPr lvl="3"/>
            <a:endParaRPr lang="en-US" sz="2000" dirty="0"/>
          </a:p>
          <a:p>
            <a:pPr lvl="3"/>
            <a:r>
              <a:rPr lang="en-US" sz="2000" b="1" dirty="0" smtClean="0"/>
              <a:t>OHRP</a:t>
            </a:r>
            <a:r>
              <a:rPr lang="en-US" sz="2000" dirty="0" smtClean="0"/>
              <a:t> </a:t>
            </a:r>
            <a:r>
              <a:rPr lang="en-US" sz="2000" dirty="0" smtClean="0"/>
              <a:t>and </a:t>
            </a:r>
            <a:r>
              <a:rPr lang="en-US" sz="2000" b="1" dirty="0" smtClean="0"/>
              <a:t>FDA</a:t>
            </a:r>
            <a:r>
              <a:rPr lang="en-US" sz="2000" dirty="0" smtClean="0"/>
              <a:t> require that ‘</a:t>
            </a:r>
            <a:r>
              <a:rPr lang="en-US" sz="2000" b="1" dirty="0" smtClean="0">
                <a:solidFill>
                  <a:srgbClr val="0070C0"/>
                </a:solidFill>
              </a:rPr>
              <a:t>Unanticipated Problems</a:t>
            </a:r>
            <a:r>
              <a:rPr lang="en-US" sz="2000" dirty="0" smtClean="0"/>
              <a:t>’ be reported to the IRB.</a:t>
            </a:r>
          </a:p>
          <a:p>
            <a:pPr marL="1714500" lvl="3" indent="-342900">
              <a:buFont typeface="Arial" panose="020B0604020202020204" pitchFamily="34" charset="0"/>
              <a:buChar char="•"/>
            </a:pPr>
            <a:r>
              <a:rPr lang="en-US" sz="2000" b="1" dirty="0" smtClean="0"/>
              <a:t>OHRP</a:t>
            </a:r>
          </a:p>
          <a:p>
            <a:pPr marL="2171700" lvl="4" indent="-342900">
              <a:buFont typeface="Arial" panose="020B0604020202020204" pitchFamily="34" charset="0"/>
              <a:buChar char="•"/>
            </a:pPr>
            <a:r>
              <a:rPr lang="en-US" sz="1800" dirty="0" smtClean="0"/>
              <a:t>45 CFR 46.103(b)(5) Written procedures for ensuring prompt reporting to IRB, appropriate institution officials of any unanticipated problems involving risks to subjects or others</a:t>
            </a:r>
          </a:p>
          <a:p>
            <a:pPr marL="1714500" lvl="3" indent="-342900">
              <a:buFont typeface="Arial" panose="020B0604020202020204" pitchFamily="34" charset="0"/>
              <a:buChar char="•"/>
            </a:pPr>
            <a:r>
              <a:rPr lang="en-US" sz="2000" b="1" dirty="0" smtClean="0"/>
              <a:t>FDA</a:t>
            </a:r>
            <a:endParaRPr lang="en-US" sz="2000" b="1" dirty="0"/>
          </a:p>
          <a:p>
            <a:pPr marL="2171700" lvl="4" indent="-342900">
              <a:buFont typeface="Arial" panose="020B0604020202020204" pitchFamily="34" charset="0"/>
              <a:buChar char="•"/>
            </a:pPr>
            <a:r>
              <a:rPr lang="en-US" sz="1800" dirty="0" smtClean="0"/>
              <a:t>21 </a:t>
            </a:r>
            <a:r>
              <a:rPr lang="en-US" sz="1800" dirty="0"/>
              <a:t>CFR </a:t>
            </a:r>
            <a:r>
              <a:rPr lang="en-US" sz="1800" dirty="0" smtClean="0"/>
              <a:t>56.108(b) Follow written </a:t>
            </a:r>
            <a:r>
              <a:rPr lang="en-US" sz="1800" dirty="0"/>
              <a:t>procedures for ensuring prompt reporting to IRB, appropriate institution </a:t>
            </a:r>
            <a:r>
              <a:rPr lang="en-US" sz="1800" dirty="0" smtClean="0"/>
              <a:t>officials, and FDA of (1) any unanticipated </a:t>
            </a:r>
            <a:r>
              <a:rPr lang="en-US" sz="1800" dirty="0"/>
              <a:t>problems involving </a:t>
            </a:r>
            <a:r>
              <a:rPr lang="en-US" sz="1800" dirty="0" smtClean="0"/>
              <a:t>risks </a:t>
            </a:r>
            <a:r>
              <a:rPr lang="en-US" sz="1800" dirty="0"/>
              <a:t>to </a:t>
            </a:r>
            <a:r>
              <a:rPr lang="en-US" sz="1800" dirty="0" smtClean="0"/>
              <a:t>human subjects </a:t>
            </a:r>
            <a:r>
              <a:rPr lang="en-US" sz="1800" dirty="0"/>
              <a:t>or </a:t>
            </a:r>
            <a:r>
              <a:rPr lang="en-US" sz="1800" dirty="0" smtClean="0"/>
              <a:t>others;</a:t>
            </a:r>
          </a:p>
          <a:p>
            <a:pPr marL="2171700" lvl="4" indent="-342900">
              <a:buFont typeface="Arial" panose="020B0604020202020204" pitchFamily="34" charset="0"/>
              <a:buChar char="•"/>
            </a:pPr>
            <a:r>
              <a:rPr lang="en-US" sz="1800" dirty="0" smtClean="0"/>
              <a:t>21 CFR 312.66 The investigator shall also assure that he/she will promptly report to the IRB all unanticipated </a:t>
            </a:r>
            <a:r>
              <a:rPr lang="en-US" sz="1800" dirty="0"/>
              <a:t>problems involving risks to human subjects or </a:t>
            </a:r>
            <a:r>
              <a:rPr lang="en-US" sz="1800" dirty="0" smtClean="0"/>
              <a:t>others</a:t>
            </a:r>
            <a:endParaRPr lang="en-US" sz="1800" dirty="0"/>
          </a:p>
        </p:txBody>
      </p:sp>
    </p:spTree>
    <p:extLst>
      <p:ext uri="{BB962C8B-B14F-4D97-AF65-F5344CB8AC3E}">
        <p14:creationId xmlns:p14="http://schemas.microsoft.com/office/powerpoint/2010/main" val="34570690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523220"/>
          </a:xfrm>
          <a:prstGeom prst="rect">
            <a:avLst/>
          </a:prstGeom>
        </p:spPr>
        <p:txBody>
          <a:bodyPr wrap="square">
            <a:spAutoFit/>
          </a:bodyPr>
          <a:lstStyle/>
          <a:p>
            <a:pPr algn="ctr"/>
            <a:r>
              <a:rPr lang="en-US" sz="2800" b="1" i="1" dirty="0" smtClean="0">
                <a:solidFill>
                  <a:srgbClr val="0070C0"/>
                </a:solidFill>
              </a:rPr>
              <a:t>Unanticipated Problem (UP) Definition</a:t>
            </a:r>
            <a:endParaRPr lang="en-US" sz="800"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762000" y="963340"/>
            <a:ext cx="10055902" cy="3647152"/>
          </a:xfrm>
          <a:prstGeom prst="rect">
            <a:avLst/>
          </a:prstGeom>
        </p:spPr>
        <p:txBody>
          <a:bodyPr wrap="square">
            <a:spAutoFit/>
          </a:bodyPr>
          <a:lstStyle/>
          <a:p>
            <a:pPr lvl="3"/>
            <a:endParaRPr lang="en-US" sz="2000" dirty="0"/>
          </a:p>
          <a:p>
            <a:pPr marL="1714500" lvl="3" indent="-342900">
              <a:spcBef>
                <a:spcPts val="600"/>
              </a:spcBef>
              <a:spcAft>
                <a:spcPts val="600"/>
              </a:spcAft>
              <a:buFont typeface="Arial" panose="020B0604020202020204" pitchFamily="34" charset="0"/>
              <a:buChar char="•"/>
            </a:pPr>
            <a:r>
              <a:rPr lang="en-US" sz="2000" dirty="0" smtClean="0"/>
              <a:t>An incident, experience, or outcome that meets all of the following criteria:</a:t>
            </a:r>
          </a:p>
          <a:p>
            <a:pPr marL="2171700" lvl="4" indent="-342900">
              <a:spcBef>
                <a:spcPts val="600"/>
              </a:spcBef>
              <a:spcAft>
                <a:spcPts val="600"/>
              </a:spcAft>
              <a:buFont typeface="Arial" panose="020B0604020202020204" pitchFamily="34" charset="0"/>
              <a:buChar char="•"/>
            </a:pPr>
            <a:r>
              <a:rPr lang="en-US" sz="1800" dirty="0" smtClean="0"/>
              <a:t>Nature, severity, or frequency is unexpected for the subject population or research activities as described in the current IRB approved protocol, supporting documents, and the IC document(s)</a:t>
            </a:r>
          </a:p>
          <a:p>
            <a:pPr marL="2171700" lvl="4" indent="-342900">
              <a:spcBef>
                <a:spcPts val="600"/>
              </a:spcBef>
              <a:spcAft>
                <a:spcPts val="600"/>
              </a:spcAft>
              <a:buFont typeface="Arial" panose="020B0604020202020204" pitchFamily="34" charset="0"/>
              <a:buChar char="•"/>
            </a:pPr>
            <a:r>
              <a:rPr lang="en-US" sz="1800" dirty="0" smtClean="0"/>
              <a:t>Related or possibly related to participation in the research </a:t>
            </a:r>
          </a:p>
          <a:p>
            <a:pPr marL="2171700" lvl="4" indent="-342900">
              <a:spcBef>
                <a:spcPts val="600"/>
              </a:spcBef>
              <a:spcAft>
                <a:spcPts val="600"/>
              </a:spcAft>
              <a:buFont typeface="Arial" panose="020B0604020202020204" pitchFamily="34" charset="0"/>
              <a:buChar char="•"/>
            </a:pPr>
            <a:r>
              <a:rPr lang="en-US" sz="1800" dirty="0" smtClean="0"/>
              <a:t>Suggests the research may place the </a:t>
            </a:r>
            <a:r>
              <a:rPr lang="en-US" sz="1800" b="1" i="1" dirty="0" smtClean="0"/>
              <a:t>subject or others </a:t>
            </a:r>
            <a:r>
              <a:rPr lang="en-US" sz="1800" dirty="0" smtClean="0"/>
              <a:t>at a </a:t>
            </a:r>
            <a:endParaRPr lang="en-US" sz="1800" dirty="0" smtClean="0"/>
          </a:p>
          <a:p>
            <a:pPr lvl="4">
              <a:spcBef>
                <a:spcPts val="0"/>
              </a:spcBef>
              <a:spcAft>
                <a:spcPts val="0"/>
              </a:spcAft>
            </a:pPr>
            <a:r>
              <a:rPr lang="en-US" sz="1800" b="1" i="1" dirty="0">
                <a:solidFill>
                  <a:srgbClr val="0070C0"/>
                </a:solidFill>
              </a:rPr>
              <a:t> </a:t>
            </a:r>
            <a:r>
              <a:rPr lang="en-US" sz="1800" b="1" i="1" dirty="0" smtClean="0">
                <a:solidFill>
                  <a:srgbClr val="0070C0"/>
                </a:solidFill>
              </a:rPr>
              <a:t>    </a:t>
            </a:r>
            <a:r>
              <a:rPr lang="en-US" sz="1800" b="1" i="1" dirty="0" smtClean="0">
                <a:solidFill>
                  <a:srgbClr val="0070C0"/>
                </a:solidFill>
              </a:rPr>
              <a:t>greater </a:t>
            </a:r>
            <a:r>
              <a:rPr lang="en-US" sz="1800" b="1" i="1" dirty="0" smtClean="0">
                <a:solidFill>
                  <a:srgbClr val="0070C0"/>
                </a:solidFill>
              </a:rPr>
              <a:t>risk of harm </a:t>
            </a:r>
            <a:r>
              <a:rPr lang="en-US" sz="1800" dirty="0" smtClean="0"/>
              <a:t>than previously recognized</a:t>
            </a:r>
          </a:p>
          <a:p>
            <a:pPr marL="3086100" lvl="6" indent="-342900">
              <a:spcBef>
                <a:spcPts val="600"/>
              </a:spcBef>
              <a:spcAft>
                <a:spcPts val="600"/>
              </a:spcAft>
              <a:buFont typeface="Arial" panose="020B0604020202020204" pitchFamily="34" charset="0"/>
              <a:buChar char="•"/>
            </a:pPr>
            <a:r>
              <a:rPr lang="en-US" sz="1800" dirty="0" smtClean="0"/>
              <a:t>Physical, psychological, economic, or social harm</a:t>
            </a:r>
            <a:endParaRPr lang="en-US" sz="1800" dirty="0"/>
          </a:p>
        </p:txBody>
      </p:sp>
    </p:spTree>
    <p:extLst>
      <p:ext uri="{BB962C8B-B14F-4D97-AF65-F5344CB8AC3E}">
        <p14:creationId xmlns:p14="http://schemas.microsoft.com/office/powerpoint/2010/main" val="22682382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124"/>
            <a:ext cx="9448800" cy="461665"/>
          </a:xfrm>
          <a:prstGeom prst="rect">
            <a:avLst/>
          </a:prstGeom>
        </p:spPr>
        <p:txBody>
          <a:bodyPr wrap="square">
            <a:spAutoFit/>
          </a:bodyPr>
          <a:lstStyle/>
          <a:p>
            <a:pPr algn="ctr"/>
            <a:r>
              <a:rPr lang="en-US" b="1" i="1" dirty="0" smtClean="0">
                <a:solidFill>
                  <a:srgbClr val="0070C0"/>
                </a:solidFill>
              </a:rPr>
              <a:t>FDA Adverse Events that are Unanticipated Problems</a:t>
            </a:r>
            <a:endParaRPr lang="en-US"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838200" y="948956"/>
            <a:ext cx="10055902" cy="3631763"/>
          </a:xfrm>
          <a:prstGeom prst="rect">
            <a:avLst/>
          </a:prstGeom>
        </p:spPr>
        <p:txBody>
          <a:bodyPr wrap="square">
            <a:spAutoFit/>
          </a:bodyPr>
          <a:lstStyle/>
          <a:p>
            <a:pPr lvl="3"/>
            <a:endParaRPr lang="en-US" sz="2000" dirty="0"/>
          </a:p>
          <a:p>
            <a:pPr marL="1714500" lvl="3" indent="-342900">
              <a:spcBef>
                <a:spcPts val="600"/>
              </a:spcBef>
              <a:spcAft>
                <a:spcPts val="600"/>
              </a:spcAft>
              <a:buFont typeface="Arial" panose="020B0604020202020204" pitchFamily="34" charset="0"/>
              <a:buChar char="•"/>
            </a:pPr>
            <a:r>
              <a:rPr lang="en-US" sz="2000" dirty="0" smtClean="0"/>
              <a:t>FDA Report (7-days) reporting of unexpected fatal or life-threatening SARs</a:t>
            </a:r>
          </a:p>
          <a:p>
            <a:pPr marL="1714500" lvl="3" indent="-342900">
              <a:spcBef>
                <a:spcPts val="600"/>
              </a:spcBef>
              <a:spcAft>
                <a:spcPts val="600"/>
              </a:spcAft>
              <a:buFont typeface="Arial" panose="020B0604020202020204" pitchFamily="34" charset="0"/>
              <a:buChar char="•"/>
            </a:pPr>
            <a:r>
              <a:rPr lang="en-US" sz="2000" dirty="0" smtClean="0"/>
              <a:t>Change to protocol and IC documents is an Unanticipated Problem</a:t>
            </a:r>
          </a:p>
          <a:p>
            <a:pPr marL="1714500" lvl="3" indent="-342900">
              <a:spcBef>
                <a:spcPts val="600"/>
              </a:spcBef>
              <a:spcAft>
                <a:spcPts val="600"/>
              </a:spcAft>
              <a:buFont typeface="Arial" panose="020B0604020202020204" pitchFamily="34" charset="0"/>
              <a:buChar char="•"/>
            </a:pPr>
            <a:r>
              <a:rPr lang="en-US" sz="2000" dirty="0" smtClean="0"/>
              <a:t>IND Safety Report (15-days)</a:t>
            </a:r>
          </a:p>
          <a:p>
            <a:pPr marL="2171700" lvl="4" indent="-342900">
              <a:spcBef>
                <a:spcPts val="0"/>
              </a:spcBef>
              <a:spcAft>
                <a:spcPts val="0"/>
              </a:spcAft>
              <a:buFont typeface="Arial" panose="020B0604020202020204" pitchFamily="34" charset="0"/>
              <a:buChar char="•"/>
            </a:pPr>
            <a:r>
              <a:rPr lang="en-US" sz="2000" dirty="0" smtClean="0"/>
              <a:t>Serious and unexpected suspected adverse reaction</a:t>
            </a:r>
          </a:p>
          <a:p>
            <a:pPr marL="2171700" lvl="4" indent="-342900">
              <a:spcBef>
                <a:spcPts val="0"/>
              </a:spcBef>
              <a:spcAft>
                <a:spcPts val="0"/>
              </a:spcAft>
              <a:buFont typeface="Arial" panose="020B0604020202020204" pitchFamily="34" charset="0"/>
              <a:buChar char="•"/>
            </a:pPr>
            <a:r>
              <a:rPr lang="en-US" sz="2000" dirty="0" smtClean="0"/>
              <a:t>Findings from other studies</a:t>
            </a:r>
          </a:p>
          <a:p>
            <a:pPr marL="2171700" lvl="4" indent="-342900">
              <a:spcBef>
                <a:spcPts val="0"/>
              </a:spcBef>
              <a:spcAft>
                <a:spcPts val="0"/>
              </a:spcAft>
              <a:buFont typeface="Arial" panose="020B0604020202020204" pitchFamily="34" charset="0"/>
              <a:buChar char="•"/>
            </a:pPr>
            <a:r>
              <a:rPr lang="en-US" sz="2000" dirty="0"/>
              <a:t>Findings from </a:t>
            </a:r>
            <a:r>
              <a:rPr lang="en-US" sz="2000" dirty="0" smtClean="0"/>
              <a:t>animal or in vitro testing</a:t>
            </a:r>
          </a:p>
          <a:p>
            <a:pPr marL="2171700" lvl="4" indent="-342900">
              <a:spcBef>
                <a:spcPts val="0"/>
              </a:spcBef>
              <a:spcAft>
                <a:spcPts val="0"/>
              </a:spcAft>
              <a:buFont typeface="Arial" panose="020B0604020202020204" pitchFamily="34" charset="0"/>
              <a:buChar char="•"/>
            </a:pPr>
            <a:r>
              <a:rPr lang="en-US" sz="2000" dirty="0" smtClean="0"/>
              <a:t>Increased rate of occurrence of serious suspected adverse reactions</a:t>
            </a:r>
            <a:endParaRPr lang="en-US" sz="1800" dirty="0" smtClean="0"/>
          </a:p>
          <a:p>
            <a:pPr lvl="4">
              <a:spcBef>
                <a:spcPts val="0"/>
              </a:spcBef>
              <a:spcAft>
                <a:spcPts val="0"/>
              </a:spcAft>
            </a:pPr>
            <a:endParaRPr lang="en-US" sz="2000" dirty="0"/>
          </a:p>
        </p:txBody>
      </p:sp>
    </p:spTree>
    <p:extLst>
      <p:ext uri="{BB962C8B-B14F-4D97-AF65-F5344CB8AC3E}">
        <p14:creationId xmlns:p14="http://schemas.microsoft.com/office/powerpoint/2010/main" val="38802071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124"/>
            <a:ext cx="9448800" cy="461665"/>
          </a:xfrm>
          <a:prstGeom prst="rect">
            <a:avLst/>
          </a:prstGeom>
        </p:spPr>
        <p:txBody>
          <a:bodyPr wrap="square">
            <a:spAutoFit/>
          </a:bodyPr>
          <a:lstStyle/>
          <a:p>
            <a:pPr algn="ctr"/>
            <a:r>
              <a:rPr lang="en-US" b="1" i="1" dirty="0" smtClean="0">
                <a:solidFill>
                  <a:srgbClr val="0070C0"/>
                </a:solidFill>
              </a:rPr>
              <a:t>Protocol Deviation/Violation = Unanticipated Problems</a:t>
            </a:r>
            <a:endParaRPr lang="en-US"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911902" y="948955"/>
            <a:ext cx="10055902" cy="3785652"/>
          </a:xfrm>
          <a:prstGeom prst="rect">
            <a:avLst/>
          </a:prstGeom>
        </p:spPr>
        <p:txBody>
          <a:bodyPr wrap="square">
            <a:spAutoFit/>
          </a:bodyPr>
          <a:lstStyle/>
          <a:p>
            <a:pPr lvl="3"/>
            <a:endParaRPr lang="en-US" sz="2000" dirty="0"/>
          </a:p>
          <a:p>
            <a:pPr marL="1714500" lvl="3" indent="-342900">
              <a:spcBef>
                <a:spcPts val="600"/>
              </a:spcBef>
              <a:spcAft>
                <a:spcPts val="600"/>
              </a:spcAft>
              <a:buFont typeface="Arial" panose="020B0604020202020204" pitchFamily="34" charset="0"/>
              <a:buChar char="•"/>
            </a:pPr>
            <a:r>
              <a:rPr lang="en-US" sz="2000" dirty="0" smtClean="0"/>
              <a:t>In addition to adverse events, there are protocol deviations/violations that may also meet the criteria to be an unanticipated problem and reportable to the IRB.  Examples include:</a:t>
            </a:r>
          </a:p>
          <a:p>
            <a:pPr marL="2171700" lvl="4" indent="-342900">
              <a:spcBef>
                <a:spcPts val="600"/>
              </a:spcBef>
              <a:spcAft>
                <a:spcPts val="600"/>
              </a:spcAft>
              <a:buFont typeface="Arial" panose="020B0604020202020204" pitchFamily="34" charset="0"/>
              <a:buChar char="•"/>
            </a:pPr>
            <a:r>
              <a:rPr lang="en-US" sz="2000" dirty="0" smtClean="0"/>
              <a:t>Malfunctioning infusion pump results in drug being given over 15 minutes versus 1 hour as specified in protocol but subject doesn’t have any AEs</a:t>
            </a:r>
          </a:p>
          <a:p>
            <a:pPr marL="2171700" lvl="4" indent="-342900">
              <a:spcBef>
                <a:spcPts val="0"/>
              </a:spcBef>
              <a:spcAft>
                <a:spcPts val="0"/>
              </a:spcAft>
              <a:buFont typeface="Arial" panose="020B0604020202020204" pitchFamily="34" charset="0"/>
              <a:buChar char="•"/>
            </a:pPr>
            <a:r>
              <a:rPr lang="en-US" sz="2000" dirty="0" smtClean="0"/>
              <a:t>Ineligible subject who receives protocol intervention without any AEs Subject received more drug (10-times) than per protocol but suffers no adverse events</a:t>
            </a:r>
          </a:p>
          <a:p>
            <a:pPr lvl="4">
              <a:spcBef>
                <a:spcPts val="0"/>
              </a:spcBef>
              <a:spcAft>
                <a:spcPts val="0"/>
              </a:spcAft>
            </a:pPr>
            <a:endParaRPr lang="en-US" sz="2000" dirty="0"/>
          </a:p>
        </p:txBody>
      </p:sp>
    </p:spTree>
    <p:extLst>
      <p:ext uri="{BB962C8B-B14F-4D97-AF65-F5344CB8AC3E}">
        <p14:creationId xmlns:p14="http://schemas.microsoft.com/office/powerpoint/2010/main" val="36616684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124"/>
            <a:ext cx="9448800" cy="830997"/>
          </a:xfrm>
          <a:prstGeom prst="rect">
            <a:avLst/>
          </a:prstGeom>
        </p:spPr>
        <p:txBody>
          <a:bodyPr wrap="square">
            <a:spAutoFit/>
          </a:bodyPr>
          <a:lstStyle/>
          <a:p>
            <a:pPr algn="ctr"/>
            <a:r>
              <a:rPr lang="en-US" b="1" i="1" dirty="0" smtClean="0">
                <a:solidFill>
                  <a:srgbClr val="0070C0"/>
                </a:solidFill>
              </a:rPr>
              <a:t>Unanticipated Problem that is not an AE </a:t>
            </a:r>
          </a:p>
          <a:p>
            <a:pPr algn="ctr"/>
            <a:r>
              <a:rPr lang="en-US" b="1" i="1" dirty="0" smtClean="0">
                <a:solidFill>
                  <a:srgbClr val="0070C0"/>
                </a:solidFill>
              </a:rPr>
              <a:t>or </a:t>
            </a:r>
            <a:r>
              <a:rPr lang="en-US" b="1" i="1" dirty="0">
                <a:solidFill>
                  <a:srgbClr val="0070C0"/>
                </a:solidFill>
              </a:rPr>
              <a:t>Protocol Deviation/Violation </a:t>
            </a:r>
            <a:endParaRPr lang="en-US"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911902" y="1157345"/>
            <a:ext cx="10055902" cy="3554819"/>
          </a:xfrm>
          <a:prstGeom prst="rect">
            <a:avLst/>
          </a:prstGeom>
        </p:spPr>
        <p:txBody>
          <a:bodyPr wrap="square">
            <a:spAutoFit/>
          </a:bodyPr>
          <a:lstStyle/>
          <a:p>
            <a:pPr lvl="3"/>
            <a:endParaRPr lang="en-US" sz="2000" dirty="0"/>
          </a:p>
          <a:p>
            <a:pPr marL="1714500" lvl="3" indent="-342900">
              <a:spcBef>
                <a:spcPts val="600"/>
              </a:spcBef>
              <a:spcAft>
                <a:spcPts val="600"/>
              </a:spcAft>
              <a:buFont typeface="Arial" panose="020B0604020202020204" pitchFamily="34" charset="0"/>
              <a:buChar char="•"/>
            </a:pPr>
            <a:r>
              <a:rPr lang="en-US" sz="2000" dirty="0" smtClean="0"/>
              <a:t>There are always unanticipated problems that occur that are neither an AE pr protocol deviation/violation.  Examples include:</a:t>
            </a:r>
          </a:p>
          <a:p>
            <a:pPr marL="2171700" lvl="4" indent="-342900">
              <a:spcBef>
                <a:spcPts val="600"/>
              </a:spcBef>
              <a:spcAft>
                <a:spcPts val="600"/>
              </a:spcAft>
              <a:buFont typeface="Arial" panose="020B0604020202020204" pitchFamily="34" charset="0"/>
              <a:buChar char="•"/>
            </a:pPr>
            <a:r>
              <a:rPr lang="en-US" sz="2000" dirty="0" smtClean="0"/>
              <a:t>Individually identifiable sensitive information stored on laptop computer without encryption, and the laptop computer is stolen.</a:t>
            </a:r>
          </a:p>
          <a:p>
            <a:pPr marL="2171700" lvl="4" indent="-342900">
              <a:spcBef>
                <a:spcPts val="600"/>
              </a:spcBef>
              <a:spcAft>
                <a:spcPts val="600"/>
              </a:spcAft>
              <a:buFont typeface="Arial" panose="020B0604020202020204" pitchFamily="34" charset="0"/>
              <a:buChar char="•"/>
            </a:pPr>
            <a:r>
              <a:rPr lang="en-US" sz="2000" dirty="0" smtClean="0"/>
              <a:t>Product contamination with no AEs experienced by subjects.</a:t>
            </a:r>
          </a:p>
          <a:p>
            <a:pPr marL="2171700" lvl="4" indent="-342900">
              <a:spcBef>
                <a:spcPts val="600"/>
              </a:spcBef>
              <a:spcAft>
                <a:spcPts val="600"/>
              </a:spcAft>
              <a:buFont typeface="Arial" panose="020B0604020202020204" pitchFamily="34" charset="0"/>
              <a:buChar char="•"/>
            </a:pPr>
            <a:r>
              <a:rPr lang="en-US" sz="2000" dirty="0" smtClean="0"/>
              <a:t>Staff member becomes ill due to odor from IV bag of investigational product but patient with no AEs.</a:t>
            </a:r>
          </a:p>
          <a:p>
            <a:pPr marL="2171700" lvl="4" indent="-342900">
              <a:spcBef>
                <a:spcPts val="600"/>
              </a:spcBef>
              <a:spcAft>
                <a:spcPts val="600"/>
              </a:spcAft>
              <a:buFont typeface="Arial" panose="020B0604020202020204" pitchFamily="34" charset="0"/>
              <a:buChar char="•"/>
            </a:pPr>
            <a:r>
              <a:rPr lang="en-US" sz="2000" dirty="0" smtClean="0"/>
              <a:t>Subject becomes incarcerated during the course of the research.</a:t>
            </a:r>
            <a:endParaRPr lang="en-US" sz="2000" dirty="0"/>
          </a:p>
        </p:txBody>
      </p:sp>
    </p:spTree>
    <p:extLst>
      <p:ext uri="{BB962C8B-B14F-4D97-AF65-F5344CB8AC3E}">
        <p14:creationId xmlns:p14="http://schemas.microsoft.com/office/powerpoint/2010/main" val="4413751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124"/>
            <a:ext cx="8991600" cy="461665"/>
          </a:xfrm>
          <a:prstGeom prst="rect">
            <a:avLst/>
          </a:prstGeom>
        </p:spPr>
        <p:txBody>
          <a:bodyPr wrap="square">
            <a:spAutoFit/>
          </a:bodyPr>
          <a:lstStyle/>
          <a:p>
            <a:pPr algn="ctr"/>
            <a:r>
              <a:rPr lang="en-US" b="1" i="1" dirty="0" smtClean="0">
                <a:solidFill>
                  <a:srgbClr val="0070C0"/>
                </a:solidFill>
              </a:rPr>
              <a:t>OHRP Guidance: Content of UP Report </a:t>
            </a:r>
            <a:endParaRPr lang="en-US"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911902" y="1157345"/>
            <a:ext cx="10055902" cy="3862596"/>
          </a:xfrm>
          <a:prstGeom prst="rect">
            <a:avLst/>
          </a:prstGeom>
        </p:spPr>
        <p:txBody>
          <a:bodyPr wrap="square">
            <a:spAutoFit/>
          </a:bodyPr>
          <a:lstStyle/>
          <a:p>
            <a:pPr lvl="3"/>
            <a:endParaRPr lang="en-US" sz="2000" dirty="0"/>
          </a:p>
          <a:p>
            <a:pPr marL="1714500" lvl="3" indent="-342900">
              <a:spcBef>
                <a:spcPts val="600"/>
              </a:spcBef>
              <a:spcAft>
                <a:spcPts val="600"/>
              </a:spcAft>
              <a:buFont typeface="Arial" panose="020B0604020202020204" pitchFamily="34" charset="0"/>
              <a:buChar char="•"/>
            </a:pPr>
            <a:r>
              <a:rPr lang="en-US" sz="2000" dirty="0" smtClean="0"/>
              <a:t>Appropriate identifying information for the research protocol, such as the title, investigator’s name, and the IRB project number.</a:t>
            </a:r>
          </a:p>
          <a:p>
            <a:pPr marL="1714500" lvl="3" indent="-342900">
              <a:spcBef>
                <a:spcPts val="600"/>
              </a:spcBef>
              <a:spcAft>
                <a:spcPts val="600"/>
              </a:spcAft>
              <a:buFont typeface="Arial" panose="020B0604020202020204" pitchFamily="34" charset="0"/>
              <a:buChar char="•"/>
            </a:pPr>
            <a:r>
              <a:rPr lang="en-US" sz="2000" dirty="0" smtClean="0"/>
              <a:t>Detailed description of the AE, incident, experience, or outcome.</a:t>
            </a:r>
          </a:p>
          <a:p>
            <a:pPr marL="1714500" lvl="3" indent="-342900">
              <a:spcBef>
                <a:spcPts val="600"/>
              </a:spcBef>
              <a:spcAft>
                <a:spcPts val="600"/>
              </a:spcAft>
              <a:buFont typeface="Arial" panose="020B0604020202020204" pitchFamily="34" charset="0"/>
              <a:buChar char="•"/>
            </a:pPr>
            <a:r>
              <a:rPr lang="en-US" sz="2000" dirty="0" smtClean="0"/>
              <a:t>Explanation of the basis of determining that the adverse event, incident, experience, or outcome represents an unanticipated problem.</a:t>
            </a:r>
          </a:p>
          <a:p>
            <a:pPr marL="1714500" lvl="3" indent="-342900">
              <a:spcBef>
                <a:spcPts val="600"/>
              </a:spcBef>
              <a:spcAft>
                <a:spcPts val="600"/>
              </a:spcAft>
              <a:buFont typeface="Arial" panose="020B0604020202020204" pitchFamily="34" charset="0"/>
              <a:buChar char="•"/>
            </a:pPr>
            <a:r>
              <a:rPr lang="en-US" sz="2000" dirty="0" smtClean="0"/>
              <a:t>Description of any changes to the protocol or other corrective actions that have been taken or are proposed in response to the unanticipated problem.</a:t>
            </a:r>
          </a:p>
          <a:p>
            <a:pPr marL="1714500" lvl="3" indent="-342900">
              <a:spcBef>
                <a:spcPts val="600"/>
              </a:spcBef>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2234088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8124"/>
            <a:ext cx="8991600" cy="461665"/>
          </a:xfrm>
          <a:prstGeom prst="rect">
            <a:avLst/>
          </a:prstGeom>
        </p:spPr>
        <p:txBody>
          <a:bodyPr wrap="square">
            <a:spAutoFit/>
          </a:bodyPr>
          <a:lstStyle/>
          <a:p>
            <a:pPr algn="ctr"/>
            <a:r>
              <a:rPr lang="en-US" b="1" i="1" dirty="0" smtClean="0">
                <a:solidFill>
                  <a:srgbClr val="0070C0"/>
                </a:solidFill>
              </a:rPr>
              <a:t>Correction Action Plan for Unanticipated Problem </a:t>
            </a:r>
            <a:endParaRPr lang="en-US" b="1" dirty="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911902" y="1157345"/>
            <a:ext cx="10055902" cy="4247317"/>
          </a:xfrm>
          <a:prstGeom prst="rect">
            <a:avLst/>
          </a:prstGeom>
        </p:spPr>
        <p:txBody>
          <a:bodyPr wrap="square">
            <a:spAutoFit/>
          </a:bodyPr>
          <a:lstStyle/>
          <a:p>
            <a:pPr marL="1714500" lvl="3" indent="-342900">
              <a:spcBef>
                <a:spcPts val="0"/>
              </a:spcBef>
              <a:spcAft>
                <a:spcPts val="0"/>
              </a:spcAft>
              <a:buFont typeface="Arial" panose="020B0604020202020204" pitchFamily="34" charset="0"/>
              <a:buChar char="•"/>
            </a:pPr>
            <a:r>
              <a:rPr lang="en-US" sz="1800" dirty="0" smtClean="0"/>
              <a:t>Revised protocol:</a:t>
            </a:r>
          </a:p>
          <a:p>
            <a:pPr marL="2171700" lvl="4" indent="-342900">
              <a:spcBef>
                <a:spcPts val="0"/>
              </a:spcBef>
              <a:spcAft>
                <a:spcPts val="0"/>
              </a:spcAft>
              <a:buFont typeface="Arial" panose="020B0604020202020204" pitchFamily="34" charset="0"/>
              <a:buChar char="•"/>
            </a:pPr>
            <a:r>
              <a:rPr lang="en-US" sz="1800" dirty="0" smtClean="0"/>
              <a:t>Modify inclusion or exclusion criteria to mitigate the newly identified risks</a:t>
            </a:r>
          </a:p>
          <a:p>
            <a:pPr marL="2171700" lvl="4" indent="-342900">
              <a:spcBef>
                <a:spcPts val="0"/>
              </a:spcBef>
              <a:spcAft>
                <a:spcPts val="0"/>
              </a:spcAft>
              <a:buFont typeface="Arial" panose="020B0604020202020204" pitchFamily="34" charset="0"/>
              <a:buChar char="•"/>
            </a:pPr>
            <a:r>
              <a:rPr lang="en-US" sz="1800" dirty="0" smtClean="0"/>
              <a:t>Implement additional procedures for monitoring subjects</a:t>
            </a:r>
          </a:p>
          <a:p>
            <a:pPr marL="1714500" lvl="3" indent="-342900">
              <a:spcBef>
                <a:spcPts val="0"/>
              </a:spcBef>
              <a:spcAft>
                <a:spcPts val="0"/>
              </a:spcAft>
              <a:buFont typeface="Arial" panose="020B0604020202020204" pitchFamily="34" charset="0"/>
              <a:buChar char="•"/>
            </a:pPr>
            <a:r>
              <a:rPr lang="en-US" sz="1800" dirty="0" smtClean="0"/>
              <a:t>Suspend enrollment of new subjects</a:t>
            </a:r>
          </a:p>
          <a:p>
            <a:pPr marL="1714500" lvl="3" indent="-342900">
              <a:spcBef>
                <a:spcPts val="0"/>
              </a:spcBef>
              <a:spcAft>
                <a:spcPts val="0"/>
              </a:spcAft>
              <a:buFont typeface="Arial" panose="020B0604020202020204" pitchFamily="34" charset="0"/>
              <a:buChar char="•"/>
            </a:pPr>
            <a:r>
              <a:rPr lang="en-US" sz="1800" dirty="0" smtClean="0"/>
              <a:t>Terminate the research</a:t>
            </a:r>
          </a:p>
          <a:p>
            <a:pPr marL="1714500" lvl="3" indent="-342900">
              <a:spcBef>
                <a:spcPts val="0"/>
              </a:spcBef>
              <a:spcAft>
                <a:spcPts val="0"/>
              </a:spcAft>
              <a:buFont typeface="Arial" panose="020B0604020202020204" pitchFamily="34" charset="0"/>
              <a:buChar char="•"/>
            </a:pPr>
            <a:r>
              <a:rPr lang="en-US" sz="1800" dirty="0" smtClean="0"/>
              <a:t>Informed consent</a:t>
            </a:r>
          </a:p>
          <a:p>
            <a:pPr marL="2171700" lvl="4" indent="-342900">
              <a:spcBef>
                <a:spcPts val="0"/>
              </a:spcBef>
              <a:spcAft>
                <a:spcPts val="0"/>
              </a:spcAft>
              <a:buFont typeface="Arial" panose="020B0604020202020204" pitchFamily="34" charset="0"/>
              <a:buChar char="•"/>
            </a:pPr>
            <a:r>
              <a:rPr lang="en-US" sz="1800" dirty="0" smtClean="0"/>
              <a:t>Revise the IC document</a:t>
            </a:r>
          </a:p>
          <a:p>
            <a:pPr marL="2628900" lvl="5" indent="-342900">
              <a:buFont typeface="Arial" panose="020B0604020202020204" pitchFamily="34" charset="0"/>
              <a:buChar char="•"/>
            </a:pPr>
            <a:r>
              <a:rPr lang="en-US" sz="1800" dirty="0" smtClean="0"/>
              <a:t>Provide additional information about newly recognized risks to previously enrolled subjects</a:t>
            </a:r>
          </a:p>
          <a:p>
            <a:pPr marL="2628900" lvl="5" indent="-342900">
              <a:buFont typeface="Arial" panose="020B0604020202020204" pitchFamily="34" charset="0"/>
              <a:buChar char="•"/>
            </a:pPr>
            <a:r>
              <a:rPr lang="en-US" sz="1800" dirty="0" smtClean="0"/>
              <a:t>Inform enrolled subjects</a:t>
            </a:r>
          </a:p>
          <a:p>
            <a:pPr marL="1714500" lvl="3" indent="-342900">
              <a:spcBef>
                <a:spcPts val="0"/>
              </a:spcBef>
              <a:spcAft>
                <a:spcPts val="0"/>
              </a:spcAft>
              <a:buFont typeface="Arial" panose="020B0604020202020204" pitchFamily="34" charset="0"/>
              <a:buChar char="•"/>
            </a:pPr>
            <a:r>
              <a:rPr lang="en-US" sz="1800" dirty="0" smtClean="0"/>
              <a:t>Increase monitoring activities</a:t>
            </a:r>
          </a:p>
          <a:p>
            <a:pPr marL="1714500" lvl="3" indent="-342900">
              <a:spcBef>
                <a:spcPts val="0"/>
              </a:spcBef>
              <a:spcAft>
                <a:spcPts val="0"/>
              </a:spcAft>
              <a:buFont typeface="Arial" panose="020B0604020202020204" pitchFamily="34" charset="0"/>
              <a:buChar char="•"/>
            </a:pPr>
            <a:r>
              <a:rPr lang="en-US" sz="1800" dirty="0" smtClean="0"/>
              <a:t>Encrypt laptops, no identifiable information on laptops</a:t>
            </a:r>
          </a:p>
          <a:p>
            <a:pPr marL="1714500" lvl="3" indent="-342900">
              <a:spcBef>
                <a:spcPts val="0"/>
              </a:spcBef>
              <a:spcAft>
                <a:spcPts val="0"/>
              </a:spcAft>
              <a:buFont typeface="Arial" panose="020B0604020202020204" pitchFamily="34" charset="0"/>
              <a:buChar char="•"/>
            </a:pPr>
            <a:r>
              <a:rPr lang="en-US" sz="1800" dirty="0" smtClean="0"/>
              <a:t>Provide training and /or re-training.</a:t>
            </a:r>
          </a:p>
          <a:p>
            <a:pPr marL="1714500" lvl="3" indent="-342900">
              <a:spcBef>
                <a:spcPts val="0"/>
              </a:spcBef>
              <a:spcAft>
                <a:spcPts val="0"/>
              </a:spcAft>
              <a:buFont typeface="Arial" panose="020B0604020202020204" pitchFamily="34" charset="0"/>
              <a:buChar char="•"/>
            </a:pPr>
            <a:r>
              <a:rPr lang="en-US" sz="1800" dirty="0" smtClean="0"/>
              <a:t>Submit ORS and work with appropriate institutional officials.</a:t>
            </a:r>
          </a:p>
          <a:p>
            <a:pPr marL="1714500" lvl="3" indent="-342900">
              <a:spcBef>
                <a:spcPts val="0"/>
              </a:spcBef>
              <a:spcAft>
                <a:spcPts val="0"/>
              </a:spcAft>
              <a:buFont typeface="Arial" panose="020B0604020202020204" pitchFamily="34" charset="0"/>
              <a:buChar char="•"/>
            </a:pPr>
            <a:endParaRPr lang="en-US" sz="1800" dirty="0"/>
          </a:p>
        </p:txBody>
      </p:sp>
    </p:spTree>
    <p:extLst>
      <p:ext uri="{BB962C8B-B14F-4D97-AF65-F5344CB8AC3E}">
        <p14:creationId xmlns:p14="http://schemas.microsoft.com/office/powerpoint/2010/main" val="42779958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1950"/>
            <a:ext cx="6019800" cy="533401"/>
          </a:xfrm>
        </p:spPr>
        <p:txBody>
          <a:bodyPr>
            <a:normAutofit fontScale="90000"/>
          </a:bodyPr>
          <a:lstStyle/>
          <a:p>
            <a:r>
              <a:rPr lang="en-US" dirty="0"/>
              <a:t>Regulatory Reporting </a:t>
            </a:r>
            <a:br>
              <a:rPr lang="en-US" dirty="0"/>
            </a:br>
            <a:endParaRPr lang="en-US" dirty="0"/>
          </a:p>
        </p:txBody>
      </p:sp>
      <p:sp>
        <p:nvSpPr>
          <p:cNvPr id="3" name="Subtitle 2"/>
          <p:cNvSpPr>
            <a:spLocks noGrp="1"/>
          </p:cNvSpPr>
          <p:nvPr>
            <p:ph type="subTitle" idx="1"/>
          </p:nvPr>
        </p:nvSpPr>
        <p:spPr>
          <a:xfrm>
            <a:off x="609600" y="1416047"/>
            <a:ext cx="8153400" cy="3352800"/>
          </a:xfrm>
        </p:spPr>
        <p:txBody>
          <a:bodyPr>
            <a:normAutofit fontScale="62500" lnSpcReduction="20000"/>
          </a:bodyPr>
          <a:lstStyle/>
          <a:p>
            <a:r>
              <a:rPr lang="en-US" sz="5100" b="1" dirty="0"/>
              <a:t>FDA/OBA</a:t>
            </a:r>
            <a:r>
              <a:rPr lang="en-US" sz="4400" b="1" i="1" dirty="0"/>
              <a:t> </a:t>
            </a:r>
            <a:r>
              <a:rPr lang="en-US" sz="4400" dirty="0"/>
              <a:t>are looking for an attribution as it relates to an </a:t>
            </a:r>
            <a:r>
              <a:rPr lang="en-US" sz="4400" u="sng" dirty="0">
                <a:solidFill>
                  <a:srgbClr val="1D13DD"/>
                </a:solidFill>
              </a:rPr>
              <a:t>investigational drug/product</a:t>
            </a:r>
          </a:p>
          <a:p>
            <a:r>
              <a:rPr lang="en-US" sz="5100" b="1" dirty="0" smtClean="0"/>
              <a:t>IRB</a:t>
            </a:r>
            <a:r>
              <a:rPr lang="en-US" sz="4400" b="1" dirty="0" smtClean="0"/>
              <a:t> </a:t>
            </a:r>
            <a:r>
              <a:rPr lang="en-US" sz="4400" dirty="0"/>
              <a:t>is looking for attribution as is relates </a:t>
            </a:r>
            <a:r>
              <a:rPr lang="en-US" sz="4400" dirty="0" smtClean="0"/>
              <a:t>to </a:t>
            </a:r>
            <a:r>
              <a:rPr lang="en-US" sz="4400" dirty="0"/>
              <a:t>the </a:t>
            </a:r>
            <a:r>
              <a:rPr lang="en-US" sz="4400" b="1" u="sng" dirty="0">
                <a:solidFill>
                  <a:srgbClr val="1D13DD"/>
                </a:solidFill>
              </a:rPr>
              <a:t>research</a:t>
            </a:r>
            <a:r>
              <a:rPr lang="en-US" sz="4400" dirty="0"/>
              <a:t>.</a:t>
            </a:r>
          </a:p>
          <a:p>
            <a:r>
              <a:rPr lang="en-US" sz="4400" b="1" dirty="0" smtClean="0"/>
              <a:t>Sponsors</a:t>
            </a:r>
            <a:r>
              <a:rPr lang="en-US" sz="4400" dirty="0" smtClean="0"/>
              <a:t> </a:t>
            </a:r>
            <a:r>
              <a:rPr lang="en-US" sz="4400" dirty="0"/>
              <a:t>may use either one or a combination</a:t>
            </a:r>
          </a:p>
          <a:p>
            <a:r>
              <a:rPr lang="en-US" sz="3600" dirty="0" smtClean="0"/>
              <a:t>This </a:t>
            </a:r>
            <a:r>
              <a:rPr lang="en-US" sz="3600" dirty="0"/>
              <a:t>means that an event that is to be reported to a Sponsor </a:t>
            </a:r>
            <a:r>
              <a:rPr lang="en-US" sz="3600" i="1" dirty="0"/>
              <a:t>may not </a:t>
            </a:r>
            <a:r>
              <a:rPr lang="en-US" sz="3600" dirty="0"/>
              <a:t>necessarily be reported to the IRB or FDA</a:t>
            </a:r>
            <a:r>
              <a:rPr lang="en-US" sz="4400" dirty="0"/>
              <a:t>.</a:t>
            </a:r>
          </a:p>
          <a:p>
            <a:endParaRPr lang="en-US" dirty="0"/>
          </a:p>
        </p:txBody>
      </p:sp>
      <p:pic>
        <p:nvPicPr>
          <p:cNvPr id="5" name="Picture 2" descr="C:\Users\sinkeyc\AppData\Local\Microsoft\Windows\Temporary Internet Files\Content.IE5\SBN2E0KL\CAU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299"/>
            <a:ext cx="1149350" cy="1293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inkeyc\AppData\Local\Microsoft\Windows\Temporary Internet Files\Content.IE5\SBN2E0KL\CAU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7607"/>
            <a:ext cx="1149350" cy="129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2542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79038" y="1826382"/>
          <a:ext cx="6262124" cy="3090936"/>
        </p:xfrm>
        <a:graphic>
          <a:graphicData uri="http://schemas.openxmlformats.org/drawingml/2006/table">
            <a:tbl>
              <a:tblPr/>
              <a:tblGrid>
                <a:gridCol w="633248"/>
                <a:gridCol w="586341"/>
                <a:gridCol w="625431"/>
                <a:gridCol w="1446308"/>
                <a:gridCol w="701438"/>
                <a:gridCol w="701872"/>
                <a:gridCol w="701438"/>
                <a:gridCol w="866048"/>
              </a:tblGrid>
              <a:tr h="375336">
                <a:tc>
                  <a:txBody>
                    <a:bodyPr/>
                    <a:lstStyle/>
                    <a:p>
                      <a:pPr marL="0" marR="0" algn="ctr">
                        <a:spcBef>
                          <a:spcPts val="0"/>
                        </a:spcBef>
                        <a:spcAft>
                          <a:spcPts val="0"/>
                        </a:spcAft>
                      </a:pPr>
                      <a:r>
                        <a:rPr lang="en-US" sz="800" b="1" dirty="0">
                          <a:effectLst/>
                          <a:latin typeface="Arial"/>
                          <a:ea typeface="Times New Roman"/>
                          <a:cs typeface="Times New Roman"/>
                        </a:rPr>
                        <a:t>Date SAE Occurred</a:t>
                      </a:r>
                      <a:endParaRPr lang="en-US" sz="1100" dirty="0">
                        <a:effectLst/>
                        <a:latin typeface="Arial"/>
                        <a:ea typeface="Times New Roman"/>
                        <a:cs typeface="Times New Roman"/>
                      </a:endParaRPr>
                    </a:p>
                  </a:txBody>
                  <a:tcPr marL="46917" marR="4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Date Learned of Event</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Patient Number</a:t>
                      </a:r>
                      <a:endParaRPr lang="en-US" sz="1100">
                        <a:effectLst/>
                        <a:latin typeface="Arial"/>
                        <a:ea typeface="Times New Roman"/>
                        <a:cs typeface="Times New Roman"/>
                      </a:endParaRPr>
                    </a:p>
                  </a:txBody>
                  <a:tcPr marL="46917" marR="4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Event</a:t>
                      </a:r>
                      <a:endParaRPr lang="en-US" sz="1100">
                        <a:effectLst/>
                        <a:latin typeface="Arial"/>
                        <a:ea typeface="Times New Roman"/>
                        <a:cs typeface="Times New Roman"/>
                      </a:endParaRPr>
                    </a:p>
                  </a:txBody>
                  <a:tcPr marL="46917" marR="4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SAE Form Completed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(Y/N)</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Date Reported to Sponsor*</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Date Reported to IRB**</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IRB Acknowledged</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(Y/N)</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dirty="0">
                          <a:effectLst/>
                          <a:latin typeface="Arial"/>
                          <a:ea typeface="Times New Roman"/>
                          <a:cs typeface="Times New Roman"/>
                        </a:rPr>
                        <a:t> </a:t>
                      </a:r>
                      <a:endParaRPr lang="en-US" sz="1100" dirty="0">
                        <a:effectLst/>
                        <a:latin typeface="Arial"/>
                        <a:ea typeface="Times New Roman"/>
                        <a:cs typeface="Times New Roman"/>
                      </a:endParaRPr>
                    </a:p>
                    <a:p>
                      <a:pPr marL="0" marR="0" algn="ctr">
                        <a:spcBef>
                          <a:spcPts val="0"/>
                        </a:spcBef>
                        <a:spcAft>
                          <a:spcPts val="0"/>
                        </a:spcAft>
                      </a:pPr>
                      <a:r>
                        <a:rPr lang="en-US" sz="800" b="1" dirty="0">
                          <a:effectLst/>
                          <a:latin typeface="Arial"/>
                          <a:ea typeface="Times New Roman"/>
                          <a:cs typeface="Times New Roman"/>
                        </a:rPr>
                        <a:t> </a:t>
                      </a:r>
                      <a:endParaRPr lang="en-US" sz="1100" dirty="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224">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Arial"/>
                          <a:ea typeface="Times New Roman"/>
                          <a:cs typeface="Times New Roman"/>
                        </a:rPr>
                        <a:t> </a:t>
                      </a:r>
                      <a:endParaRPr lang="en-US" sz="110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520">
                <a:tc gridSpan="8">
                  <a:txBody>
                    <a:bodyPr/>
                    <a:lstStyle/>
                    <a:p>
                      <a:pPr marL="1485900" marR="0">
                        <a:spcBef>
                          <a:spcPts val="0"/>
                        </a:spcBef>
                        <a:spcAft>
                          <a:spcPts val="0"/>
                        </a:spcAft>
                      </a:pPr>
                      <a:r>
                        <a:rPr lang="en-US" sz="700" dirty="0">
                          <a:effectLst/>
                          <a:latin typeface="Arial"/>
                          <a:ea typeface="Times New Roman"/>
                        </a:rPr>
                        <a:t>   *If required by the Sponsor  (see protocol for Sponsor requirements)</a:t>
                      </a:r>
                      <a:endParaRPr lang="en-US" sz="700" dirty="0">
                        <a:effectLst/>
                        <a:latin typeface="Times New Roman"/>
                        <a:ea typeface="Times New Roman"/>
                      </a:endParaRPr>
                    </a:p>
                    <a:p>
                      <a:pPr marL="1485900" marR="0">
                        <a:spcBef>
                          <a:spcPts val="0"/>
                        </a:spcBef>
                        <a:spcAft>
                          <a:spcPts val="0"/>
                        </a:spcAft>
                      </a:pPr>
                      <a:r>
                        <a:rPr lang="en-US" sz="700" dirty="0">
                          <a:effectLst/>
                          <a:latin typeface="Arial"/>
                          <a:ea typeface="Times New Roman"/>
                          <a:cs typeface="Arial"/>
                        </a:rPr>
                        <a:t> **If required by the IRB  (see IRB requirements on SAE reporting, i.e., definitions &amp; timeframes </a:t>
                      </a:r>
                      <a:endParaRPr lang="en-US" sz="1100" dirty="0">
                        <a:effectLst/>
                        <a:latin typeface="Arial"/>
                        <a:ea typeface="Times New Roman"/>
                        <a:cs typeface="Times New Roman"/>
                      </a:endParaRPr>
                    </a:p>
                  </a:txBody>
                  <a:tcPr marL="46917" marR="4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1"/>
          <p:cNvSpPr>
            <a:spLocks noChangeArrowheads="1"/>
          </p:cNvSpPr>
          <p:nvPr/>
        </p:nvSpPr>
        <p:spPr bwMode="auto">
          <a:xfrm>
            <a:off x="299788" y="1161355"/>
            <a:ext cx="90728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(SAEs occurring at this site)</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Investigator:  ______________________________________	Project:   ________________________________________</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Study Site:    ______________________________________	Sponsor: ________________________________________</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685800" y="819150"/>
            <a:ext cx="7391400" cy="461665"/>
          </a:xfrm>
          <a:prstGeom prst="rect">
            <a:avLst/>
          </a:prstGeom>
        </p:spPr>
        <p:txBody>
          <a:bodyPr wrap="square">
            <a:spAutoFit/>
          </a:bodyPr>
          <a:lstStyle/>
          <a:p>
            <a:pPr lvl="0" eaLnBrk="1" hangingPunct="1"/>
            <a:r>
              <a:rPr lang="en-US" altLang="en-US" b="1" u="sng" dirty="0" smtClean="0">
                <a:solidFill>
                  <a:srgbClr val="000000"/>
                </a:solidFill>
                <a:ea typeface="Times New Roman" pitchFamily="18" charset="0"/>
                <a:cs typeface="Times New Roman" pitchFamily="18" charset="0"/>
              </a:rPr>
              <a:t>SAMPLE:   SERIOUS </a:t>
            </a:r>
            <a:r>
              <a:rPr lang="en-US" altLang="en-US" b="1" u="sng" dirty="0">
                <a:solidFill>
                  <a:srgbClr val="000000"/>
                </a:solidFill>
                <a:ea typeface="Times New Roman" pitchFamily="18" charset="0"/>
                <a:cs typeface="Times New Roman" pitchFamily="18" charset="0"/>
              </a:rPr>
              <a:t>ADVERSE EVENTS LOG</a:t>
            </a:r>
            <a:endParaRPr lang="en-US" altLang="en-US" sz="600" dirty="0">
              <a:solidFill>
                <a:srgbClr val="000000"/>
              </a:solidFill>
              <a:cs typeface="Arial" pitchFamily="34" charset="0"/>
            </a:endParaRPr>
          </a:p>
        </p:txBody>
      </p:sp>
      <p:sp>
        <p:nvSpPr>
          <p:cNvPr id="6" name="Rectangle 5"/>
          <p:cNvSpPr/>
          <p:nvPr/>
        </p:nvSpPr>
        <p:spPr>
          <a:xfrm>
            <a:off x="2674141" y="209550"/>
            <a:ext cx="3414717" cy="461665"/>
          </a:xfrm>
          <a:prstGeom prst="rect">
            <a:avLst/>
          </a:prstGeom>
        </p:spPr>
        <p:txBody>
          <a:bodyPr wrap="none">
            <a:spAutoFit/>
          </a:bodyPr>
          <a:lstStyle/>
          <a:p>
            <a:pPr algn="ctr"/>
            <a:r>
              <a:rPr lang="en-US" b="1" dirty="0"/>
              <a:t>Regulatory Reporting </a:t>
            </a:r>
            <a:endParaRPr lang="en-US" b="1" dirty="0"/>
          </a:p>
        </p:txBody>
      </p:sp>
    </p:spTree>
    <p:extLst>
      <p:ext uri="{BB962C8B-B14F-4D97-AF65-F5344CB8AC3E}">
        <p14:creationId xmlns:p14="http://schemas.microsoft.com/office/powerpoint/2010/main" val="886751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H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762000"/>
            <a:ext cx="3505200" cy="1238250"/>
          </a:xfrm>
          <a:prstGeom prst="rect">
            <a:avLst/>
          </a:prstGeom>
        </p:spPr>
      </p:pic>
      <p:sp>
        <p:nvSpPr>
          <p:cNvPr id="8" name="TextBox 7"/>
          <p:cNvSpPr txBox="1"/>
          <p:nvPr/>
        </p:nvSpPr>
        <p:spPr>
          <a:xfrm>
            <a:off x="381000" y="2092554"/>
            <a:ext cx="8610600" cy="2708434"/>
          </a:xfrm>
          <a:prstGeom prst="rect">
            <a:avLst/>
          </a:prstGeom>
          <a:noFill/>
        </p:spPr>
        <p:txBody>
          <a:bodyPr wrap="square" rtlCol="0">
            <a:spAutoFit/>
          </a:bodyPr>
          <a:lstStyle/>
          <a:p>
            <a:pPr algn="ctr"/>
            <a:r>
              <a:rPr lang="en-US" sz="1650" dirty="0">
                <a:latin typeface="Arial" charset="0"/>
                <a:ea typeface="ＭＳ Ｐゴシック" charset="0"/>
                <a:cs typeface="ＭＳ Ｐゴシック" charset="0"/>
              </a:rPr>
              <a:t>Oversight for research subjects is under the federal guidelines of the </a:t>
            </a:r>
            <a:r>
              <a:rPr lang="en-US" sz="1650" b="1" dirty="0" smtClean="0">
                <a:latin typeface="Arial" charset="0"/>
                <a:ea typeface="ＭＳ Ｐゴシック" charset="0"/>
                <a:cs typeface="ＭＳ Ｐゴシック" charset="0"/>
              </a:rPr>
              <a:t>Office </a:t>
            </a:r>
            <a:r>
              <a:rPr lang="en-US" sz="1650" b="1" dirty="0">
                <a:latin typeface="Arial" charset="0"/>
                <a:ea typeface="ＭＳ Ｐゴシック" charset="0"/>
                <a:cs typeface="ＭＳ Ｐゴシック" charset="0"/>
              </a:rPr>
              <a:t>for Human Research Protection (OHRP). </a:t>
            </a:r>
            <a:r>
              <a:rPr lang="en-US" sz="1650" b="1" dirty="0" smtClean="0">
                <a:latin typeface="Arial" charset="0"/>
                <a:ea typeface="ＭＳ Ｐゴシック" charset="0"/>
                <a:cs typeface="ＭＳ Ｐゴシック" charset="0"/>
              </a:rPr>
              <a:t>  </a:t>
            </a:r>
            <a:r>
              <a:rPr lang="en-US" sz="1650" dirty="0" smtClean="0">
                <a:latin typeface="Arial" charset="0"/>
                <a:ea typeface="ＭＳ Ｐゴシック" charset="0"/>
                <a:cs typeface="ＭＳ Ｐゴシック" charset="0"/>
              </a:rPr>
              <a:t>This government agency </a:t>
            </a:r>
            <a:r>
              <a:rPr lang="en-US" sz="1650" dirty="0">
                <a:latin typeface="Arial" charset="0"/>
                <a:ea typeface="ＭＳ Ｐゴシック" charset="0"/>
                <a:cs typeface="ＭＳ Ｐゴシック" charset="0"/>
              </a:rPr>
              <a:t>provides leadership in the </a:t>
            </a:r>
            <a:endParaRPr lang="en-US" sz="1650" dirty="0" smtClean="0">
              <a:latin typeface="Arial" charset="0"/>
              <a:ea typeface="ＭＳ Ｐゴシック" charset="0"/>
              <a:cs typeface="ＭＳ Ｐゴシック" charset="0"/>
            </a:endParaRPr>
          </a:p>
          <a:p>
            <a:pPr algn="ctr"/>
            <a:r>
              <a:rPr lang="en-US" sz="2000" b="1" i="1" dirty="0" smtClean="0">
                <a:solidFill>
                  <a:srgbClr val="0070C0"/>
                </a:solidFill>
                <a:latin typeface="Arial" charset="0"/>
                <a:ea typeface="ＭＳ Ｐゴシック" charset="0"/>
                <a:cs typeface="ＭＳ Ｐゴシック" charset="0"/>
              </a:rPr>
              <a:t>protection </a:t>
            </a:r>
            <a:r>
              <a:rPr lang="en-US" sz="2000" b="1" i="1" dirty="0">
                <a:solidFill>
                  <a:srgbClr val="0070C0"/>
                </a:solidFill>
                <a:latin typeface="Arial" charset="0"/>
                <a:ea typeface="ＭＳ Ｐゴシック" charset="0"/>
                <a:cs typeface="ＭＳ Ｐゴシック" charset="0"/>
              </a:rPr>
              <a:t>of the rights, welfare, and wellbeing of subjects </a:t>
            </a:r>
            <a:endParaRPr lang="en-US" sz="2000" b="1" i="1" dirty="0" smtClean="0">
              <a:solidFill>
                <a:srgbClr val="0070C0"/>
              </a:solidFill>
              <a:latin typeface="Arial" charset="0"/>
              <a:ea typeface="ＭＳ Ｐゴシック" charset="0"/>
              <a:cs typeface="ＭＳ Ｐゴシック" charset="0"/>
            </a:endParaRPr>
          </a:p>
          <a:p>
            <a:pPr algn="ctr"/>
            <a:r>
              <a:rPr lang="en-US" sz="1650" dirty="0" smtClean="0">
                <a:latin typeface="Arial" charset="0"/>
                <a:ea typeface="ＭＳ Ｐゴシック" charset="0"/>
                <a:cs typeface="ＭＳ Ｐゴシック" charset="0"/>
              </a:rPr>
              <a:t>involved </a:t>
            </a:r>
            <a:r>
              <a:rPr lang="en-US" sz="1650" dirty="0">
                <a:latin typeface="Arial" charset="0"/>
                <a:ea typeface="ＭＳ Ｐゴシック" charset="0"/>
                <a:cs typeface="ＭＳ Ｐゴシック" charset="0"/>
              </a:rPr>
              <a:t>in research conducted or supported </a:t>
            </a:r>
            <a:r>
              <a:rPr lang="en-US" sz="1650" dirty="0" smtClean="0">
                <a:latin typeface="Arial" charset="0"/>
                <a:ea typeface="ＭＳ Ｐゴシック" charset="0"/>
                <a:cs typeface="ＭＳ Ｐゴシック" charset="0"/>
              </a:rPr>
              <a:t>under </a:t>
            </a:r>
            <a:r>
              <a:rPr lang="en-US" sz="1650" dirty="0">
                <a:latin typeface="Arial" charset="0"/>
                <a:ea typeface="ＭＳ Ｐゴシック" charset="0"/>
                <a:cs typeface="ＭＳ Ｐゴシック" charset="0"/>
              </a:rPr>
              <a:t>the </a:t>
            </a:r>
            <a:endParaRPr lang="en-US" sz="1650" dirty="0" smtClean="0">
              <a:latin typeface="Arial" charset="0"/>
              <a:ea typeface="ＭＳ Ｐゴシック" charset="0"/>
              <a:cs typeface="ＭＳ Ｐゴシック" charset="0"/>
            </a:endParaRPr>
          </a:p>
          <a:p>
            <a:pPr algn="ctr"/>
            <a:r>
              <a:rPr lang="en-US" sz="1650" dirty="0" smtClean="0">
                <a:latin typeface="Arial" charset="0"/>
                <a:ea typeface="ＭＳ Ｐゴシック" charset="0"/>
                <a:cs typeface="ＭＳ Ｐゴシック" charset="0"/>
              </a:rPr>
              <a:t>U.S</a:t>
            </a:r>
            <a:r>
              <a:rPr lang="en-US" sz="1650" dirty="0">
                <a:latin typeface="Arial" charset="0"/>
                <a:ea typeface="ＭＳ Ｐゴシック" charset="0"/>
                <a:cs typeface="ＭＳ Ｐゴシック" charset="0"/>
              </a:rPr>
              <a:t>. Department of Health &amp; Human Services (HHS).</a:t>
            </a:r>
          </a:p>
          <a:p>
            <a:endParaRPr lang="en-US" sz="1650" dirty="0">
              <a:latin typeface="Arial" charset="0"/>
              <a:ea typeface="ＭＳ Ｐゴシック" charset="0"/>
              <a:cs typeface="ＭＳ Ｐゴシック" charset="0"/>
            </a:endParaRPr>
          </a:p>
          <a:p>
            <a:r>
              <a:rPr lang="en-US" sz="1650" dirty="0">
                <a:latin typeface="Arial" charset="0"/>
                <a:ea typeface="ＭＳ Ｐゴシック" charset="0"/>
                <a:cs typeface="ＭＳ Ｐゴシック" charset="0"/>
              </a:rPr>
              <a:t>OHRP helps ensure this by providing clarification and guidance, developing educational programs and materials, maintaining regulatory oversight, and providing advice on </a:t>
            </a:r>
            <a:r>
              <a:rPr lang="en-US" sz="1650" b="1" i="1" dirty="0">
                <a:latin typeface="Arial" charset="0"/>
                <a:ea typeface="ＭＳ Ｐゴシック" charset="0"/>
                <a:cs typeface="ＭＳ Ｐゴシック" charset="0"/>
              </a:rPr>
              <a:t>ethical and regulatory </a:t>
            </a:r>
            <a:r>
              <a:rPr lang="en-US" sz="1650" b="1" i="1" dirty="0" smtClean="0">
                <a:latin typeface="Arial" charset="0"/>
                <a:ea typeface="ＭＳ Ｐゴシック" charset="0"/>
                <a:cs typeface="ＭＳ Ｐゴシック" charset="0"/>
              </a:rPr>
              <a:t>issues</a:t>
            </a:r>
            <a:r>
              <a:rPr lang="en-US" sz="1650" dirty="0" smtClean="0">
                <a:latin typeface="Arial" charset="0"/>
                <a:ea typeface="ＭＳ Ｐゴシック" charset="0"/>
                <a:cs typeface="ＭＳ Ｐゴシック" charset="0"/>
              </a:rPr>
              <a:t> </a:t>
            </a:r>
            <a:r>
              <a:rPr lang="en-US" sz="1650" dirty="0">
                <a:latin typeface="Arial" charset="0"/>
                <a:ea typeface="ＭＳ Ｐゴシック" charset="0"/>
                <a:cs typeface="ＭＳ Ｐゴシック" charset="0"/>
              </a:rPr>
              <a:t>in biomedical and social-behavioral research.</a:t>
            </a:r>
          </a:p>
          <a:p>
            <a:endParaRPr lang="en-US" sz="1800" dirty="0"/>
          </a:p>
        </p:txBody>
      </p:sp>
      <p:sp>
        <p:nvSpPr>
          <p:cNvPr id="9" name="TextBox 8"/>
          <p:cNvSpPr txBox="1"/>
          <p:nvPr/>
        </p:nvSpPr>
        <p:spPr>
          <a:xfrm>
            <a:off x="5314950" y="4572001"/>
            <a:ext cx="2566280" cy="276999"/>
          </a:xfrm>
          <a:prstGeom prst="rect">
            <a:avLst/>
          </a:prstGeom>
          <a:noFill/>
        </p:spPr>
        <p:txBody>
          <a:bodyPr wrap="none" rtlCol="0">
            <a:spAutoFit/>
          </a:bodyPr>
          <a:lstStyle/>
          <a:p>
            <a:r>
              <a:rPr lang="en-US" sz="1200" dirty="0"/>
              <a:t>http://www.hhs.gov/ohrp/index.html</a:t>
            </a:r>
          </a:p>
        </p:txBody>
      </p:sp>
      <p:sp>
        <p:nvSpPr>
          <p:cNvPr id="2" name="Rectangle 1"/>
          <p:cNvSpPr/>
          <p:nvPr/>
        </p:nvSpPr>
        <p:spPr>
          <a:xfrm>
            <a:off x="3016825" y="133350"/>
            <a:ext cx="3142207" cy="584775"/>
          </a:xfrm>
          <a:prstGeom prst="rect">
            <a:avLst/>
          </a:prstGeom>
        </p:spPr>
        <p:txBody>
          <a:bodyPr wrap="none">
            <a:spAutoFit/>
          </a:bodyPr>
          <a:lstStyle/>
          <a:p>
            <a:r>
              <a:rPr lang="en-US" sz="3200" b="1" kern="0" dirty="0" smtClean="0">
                <a:solidFill>
                  <a:srgbClr val="000000"/>
                </a:solidFill>
                <a:latin typeface="Arial"/>
                <a:ea typeface="ＭＳ Ｐゴシック"/>
              </a:rPr>
              <a:t>REGULATORY</a:t>
            </a:r>
            <a:r>
              <a:rPr lang="en-US" b="1" kern="0" dirty="0" smtClean="0">
                <a:solidFill>
                  <a:srgbClr val="000000"/>
                </a:solidFill>
                <a:latin typeface="Arial"/>
                <a:ea typeface="ＭＳ Ｐゴシック"/>
              </a:rPr>
              <a:t> </a:t>
            </a:r>
            <a:endParaRPr lang="en-US" dirty="0"/>
          </a:p>
        </p:txBody>
      </p:sp>
    </p:spTree>
    <p:extLst>
      <p:ext uri="{BB962C8B-B14F-4D97-AF65-F5344CB8AC3E}">
        <p14:creationId xmlns:p14="http://schemas.microsoft.com/office/powerpoint/2010/main" val="36331406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ad - 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428750"/>
            <a:ext cx="5029200" cy="3505200"/>
          </a:xfrm>
          <a:prstGeom prst="rect">
            <a:avLst/>
          </a:prstGeom>
          <a:ln w="28575">
            <a:solidFill>
              <a:schemeClr val="tx1"/>
            </a:solidFill>
          </a:ln>
        </p:spPr>
      </p:pic>
      <p:sp>
        <p:nvSpPr>
          <p:cNvPr id="3" name="Rectangle 2"/>
          <p:cNvSpPr/>
          <p:nvPr/>
        </p:nvSpPr>
        <p:spPr>
          <a:xfrm>
            <a:off x="2438400" y="123823"/>
            <a:ext cx="3352800" cy="584775"/>
          </a:xfrm>
          <a:prstGeom prst="rect">
            <a:avLst/>
          </a:prstGeom>
        </p:spPr>
        <p:txBody>
          <a:bodyPr wrap="square">
            <a:spAutoFit/>
          </a:bodyPr>
          <a:lstStyle/>
          <a:p>
            <a:r>
              <a:rPr lang="en-US" sz="3200" dirty="0" smtClean="0"/>
              <a:t>CONCLUSION  </a:t>
            </a:r>
            <a:r>
              <a:rPr lang="en-US" dirty="0" smtClean="0"/>
              <a:t> </a:t>
            </a:r>
            <a:endParaRPr lang="en-US" dirty="0"/>
          </a:p>
        </p:txBody>
      </p:sp>
      <p:sp>
        <p:nvSpPr>
          <p:cNvPr id="4" name="Rectangle 3"/>
          <p:cNvSpPr/>
          <p:nvPr/>
        </p:nvSpPr>
        <p:spPr>
          <a:xfrm>
            <a:off x="304800" y="843230"/>
            <a:ext cx="6172200" cy="2893100"/>
          </a:xfrm>
          <a:prstGeom prst="rect">
            <a:avLst/>
          </a:prstGeom>
        </p:spPr>
        <p:txBody>
          <a:bodyPr wrap="square">
            <a:spAutoFit/>
          </a:bodyPr>
          <a:lstStyle/>
          <a:p>
            <a:r>
              <a:rPr lang="en-US" sz="1800" dirty="0" smtClean="0"/>
              <a:t>It </a:t>
            </a:r>
            <a:r>
              <a:rPr lang="en-US" sz="1800" dirty="0"/>
              <a:t>is </a:t>
            </a:r>
            <a:r>
              <a:rPr lang="en-US" sz="1800" dirty="0" smtClean="0"/>
              <a:t>our </a:t>
            </a:r>
            <a:r>
              <a:rPr lang="en-US" sz="1800" b="1" i="1" dirty="0"/>
              <a:t>responsibility</a:t>
            </a:r>
            <a:r>
              <a:rPr lang="en-US" sz="1800" dirty="0"/>
              <a:t> </a:t>
            </a:r>
            <a:r>
              <a:rPr lang="en-US" sz="1800" dirty="0" smtClean="0"/>
              <a:t>to understand our multiple research roles that </a:t>
            </a:r>
            <a:r>
              <a:rPr lang="en-US" sz="1800" i="1" dirty="0" smtClean="0"/>
              <a:t>most importantly, </a:t>
            </a:r>
          </a:p>
          <a:p>
            <a:r>
              <a:rPr lang="en-US" sz="1800" dirty="0" smtClean="0"/>
              <a:t>impact the </a:t>
            </a:r>
            <a:r>
              <a:rPr lang="en-US" sz="2000" b="1" i="1" dirty="0">
                <a:solidFill>
                  <a:srgbClr val="FF0000"/>
                </a:solidFill>
              </a:rPr>
              <a:t>right, safety, </a:t>
            </a:r>
            <a:endParaRPr lang="en-US" sz="2000" b="1" i="1" dirty="0" smtClean="0">
              <a:solidFill>
                <a:srgbClr val="FF0000"/>
              </a:solidFill>
            </a:endParaRPr>
          </a:p>
          <a:p>
            <a:r>
              <a:rPr lang="en-US" sz="2000" b="1" i="1" dirty="0" smtClean="0">
                <a:solidFill>
                  <a:srgbClr val="FF0000"/>
                </a:solidFill>
              </a:rPr>
              <a:t>and </a:t>
            </a:r>
            <a:r>
              <a:rPr lang="en-US" sz="2000" b="1" i="1" dirty="0">
                <a:solidFill>
                  <a:srgbClr val="FF0000"/>
                </a:solidFill>
              </a:rPr>
              <a:t>welfare </a:t>
            </a:r>
            <a:r>
              <a:rPr lang="en-US" sz="1800" dirty="0" smtClean="0"/>
              <a:t>of our: </a:t>
            </a:r>
          </a:p>
          <a:p>
            <a:endParaRPr lang="en-US" sz="1600" dirty="0"/>
          </a:p>
          <a:p>
            <a:pPr marL="628650" lvl="1" indent="-171450">
              <a:lnSpc>
                <a:spcPct val="150000"/>
              </a:lnSpc>
              <a:buFont typeface="Arial"/>
              <a:buChar char="•"/>
            </a:pPr>
            <a:r>
              <a:rPr lang="en-US" sz="2000" b="1" dirty="0" smtClean="0">
                <a:solidFill>
                  <a:srgbClr val="1D13DD"/>
                </a:solidFill>
              </a:rPr>
              <a:t>Clinical </a:t>
            </a:r>
            <a:r>
              <a:rPr lang="en-US" sz="2000" b="1" dirty="0">
                <a:solidFill>
                  <a:srgbClr val="1D13DD"/>
                </a:solidFill>
              </a:rPr>
              <a:t>patients</a:t>
            </a:r>
          </a:p>
          <a:p>
            <a:pPr marL="628650" lvl="1" indent="-171450">
              <a:lnSpc>
                <a:spcPct val="150000"/>
              </a:lnSpc>
              <a:buFont typeface="Arial"/>
              <a:buChar char="•"/>
            </a:pPr>
            <a:r>
              <a:rPr lang="en-US" sz="2000" b="1" dirty="0">
                <a:solidFill>
                  <a:srgbClr val="1D13DD"/>
                </a:solidFill>
              </a:rPr>
              <a:t>Research protocol</a:t>
            </a:r>
          </a:p>
          <a:p>
            <a:pPr marL="628650" lvl="1" indent="-171450">
              <a:lnSpc>
                <a:spcPct val="150000"/>
              </a:lnSpc>
              <a:buFont typeface="Arial"/>
              <a:buChar char="•"/>
            </a:pPr>
            <a:r>
              <a:rPr lang="en-US" sz="2000" b="1" dirty="0">
                <a:solidFill>
                  <a:srgbClr val="1D13DD"/>
                </a:solidFill>
              </a:rPr>
              <a:t>Study </a:t>
            </a:r>
            <a:r>
              <a:rPr lang="en-US" sz="2000" b="1" dirty="0" smtClean="0">
                <a:solidFill>
                  <a:srgbClr val="1D13DD"/>
                </a:solidFill>
              </a:rPr>
              <a:t>subjects</a:t>
            </a:r>
            <a:endParaRPr lang="en-US" sz="2000" b="1" dirty="0">
              <a:solidFill>
                <a:srgbClr val="1D13DD"/>
              </a:solidFill>
            </a:endParaRPr>
          </a:p>
        </p:txBody>
      </p:sp>
    </p:spTree>
    <p:extLst>
      <p:ext uri="{BB962C8B-B14F-4D97-AF65-F5344CB8AC3E}">
        <p14:creationId xmlns:p14="http://schemas.microsoft.com/office/powerpoint/2010/main" val="27019723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819150"/>
            <a:ext cx="6858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0944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743200" y="133350"/>
            <a:ext cx="2735263" cy="628650"/>
          </a:xfrm>
        </p:spPr>
        <p:txBody>
          <a:bodyPr/>
          <a:lstStyle/>
          <a:p>
            <a:pPr eaLnBrk="1" hangingPunct="1"/>
            <a:r>
              <a:rPr lang="en-US" altLang="en-US" sz="2700" i="1" dirty="0" smtClean="0">
                <a:solidFill>
                  <a:schemeClr val="tx1"/>
                </a:solidFill>
              </a:rPr>
              <a:t>Thank you!</a:t>
            </a:r>
          </a:p>
        </p:txBody>
      </p:sp>
      <p:sp>
        <p:nvSpPr>
          <p:cNvPr id="64515" name="Content Placeholder 2"/>
          <p:cNvSpPr>
            <a:spLocks noGrp="1"/>
          </p:cNvSpPr>
          <p:nvPr>
            <p:ph idx="1"/>
          </p:nvPr>
        </p:nvSpPr>
        <p:spPr>
          <a:xfrm>
            <a:off x="1371600" y="2876550"/>
            <a:ext cx="6286500" cy="2044700"/>
          </a:xfrm>
        </p:spPr>
        <p:txBody>
          <a:bodyPr/>
          <a:lstStyle/>
          <a:p>
            <a:pPr marL="0" indent="0" algn="ctr" eaLnBrk="1" hangingPunct="1">
              <a:buFontTx/>
              <a:buNone/>
            </a:pPr>
            <a:endParaRPr lang="en-US" altLang="en-US" b="1" smtClean="0"/>
          </a:p>
          <a:p>
            <a:pPr marL="0" indent="0" eaLnBrk="1" hangingPunct="1">
              <a:buFontTx/>
              <a:buNone/>
            </a:pPr>
            <a:endParaRPr lang="en-US" altLang="en-US" sz="1300" i="1" smtClean="0"/>
          </a:p>
          <a:p>
            <a:pPr marL="0" indent="0" eaLnBrk="1" hangingPunct="1">
              <a:buFontTx/>
              <a:buNone/>
            </a:pPr>
            <a:endParaRPr lang="en-US" altLang="en-US" sz="1300" i="1" smtClean="0"/>
          </a:p>
          <a:p>
            <a:pPr marL="0" indent="0" eaLnBrk="1" hangingPunct="1">
              <a:buFontTx/>
              <a:buNone/>
            </a:pPr>
            <a:r>
              <a:rPr lang="en-US" altLang="en-US" sz="1300" i="1" smtClean="0"/>
              <a:t>Research studies are designed to answer important questions about disease by testing their safety and effectiveness in patients. Before new medicines, devices or diagnostic tests can be approved for public use, they are all tested in these types of clinical trials.</a:t>
            </a:r>
            <a:endParaRPr lang="en-US" altLang="en-US" sz="1300" smtClean="0"/>
          </a:p>
        </p:txBody>
      </p:sp>
      <p:graphicFrame>
        <p:nvGraphicFramePr>
          <p:cNvPr id="4" name="Table 3"/>
          <p:cNvGraphicFramePr>
            <a:graphicFrameLocks noGrp="1"/>
          </p:cNvGraphicFramePr>
          <p:nvPr/>
        </p:nvGraphicFramePr>
        <p:xfrm>
          <a:off x="1295400" y="3867151"/>
          <a:ext cx="6540500" cy="990599"/>
        </p:xfrm>
        <a:graphic>
          <a:graphicData uri="http://schemas.openxmlformats.org/drawingml/2006/table">
            <a:tbl>
              <a:tblPr>
                <a:effectLst>
                  <a:innerShdw blurRad="114300">
                    <a:prstClr val="black"/>
                  </a:innerShdw>
                </a:effectLst>
              </a:tblPr>
              <a:tblGrid>
                <a:gridCol w="6540500"/>
              </a:tblGrid>
              <a:tr h="990599">
                <a:tc>
                  <a:txBody>
                    <a:bodyPr/>
                    <a:lstStyle/>
                    <a:p>
                      <a:endParaRPr lang="en-US" sz="1400" dirty="0"/>
                    </a:p>
                  </a:txBody>
                  <a:tcPr marL="68580" marR="68580" marT="34290" marB="34290">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tcPr>
                </a:tc>
              </a:tr>
            </a:tbl>
          </a:graphicData>
        </a:graphic>
      </p:graphicFrame>
      <p:pic>
        <p:nvPicPr>
          <p:cNvPr id="645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5351"/>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819150"/>
            <a:ext cx="8839201" cy="3811300"/>
          </a:xfrm>
          <a:prstGeom prst="rect">
            <a:avLst/>
          </a:prstGeom>
          <a:noFill/>
        </p:spPr>
        <p:txBody>
          <a:bodyPr wrap="square" rtlCol="0">
            <a:spAutoFit/>
          </a:bodyPr>
          <a:lstStyle/>
          <a:p>
            <a:pPr marL="109537" lvl="1" algn="ctr" defTabSz="457200">
              <a:spcBef>
                <a:spcPts val="600"/>
              </a:spcBef>
              <a:spcAft>
                <a:spcPts val="600"/>
              </a:spcAft>
              <a:buSzPct val="68000"/>
              <a:defRPr/>
            </a:pPr>
            <a:r>
              <a:rPr lang="en-US" sz="2800" dirty="0" smtClean="0">
                <a:latin typeface="+mn-lt"/>
              </a:rPr>
              <a:t>Both the Federal 45 </a:t>
            </a:r>
            <a:r>
              <a:rPr lang="en-US" sz="2800" dirty="0">
                <a:latin typeface="+mn-lt"/>
              </a:rPr>
              <a:t>CFR </a:t>
            </a:r>
            <a:r>
              <a:rPr lang="en-US" sz="2800" dirty="0" smtClean="0">
                <a:latin typeface="+mn-lt"/>
              </a:rPr>
              <a:t>and International Committee of Harmonization (ICH) </a:t>
            </a:r>
            <a:r>
              <a:rPr lang="en-US" sz="2800" dirty="0">
                <a:latin typeface="+mn-lt"/>
              </a:rPr>
              <a:t>E6 GCP </a:t>
            </a:r>
            <a:endParaRPr lang="en-US" sz="2800" dirty="0" smtClean="0">
              <a:latin typeface="+mn-lt"/>
            </a:endParaRPr>
          </a:p>
          <a:p>
            <a:pPr marL="109537" lvl="1" algn="ctr" defTabSz="457200">
              <a:spcBef>
                <a:spcPts val="600"/>
              </a:spcBef>
              <a:spcAft>
                <a:spcPts val="600"/>
              </a:spcAft>
              <a:buSzPct val="68000"/>
              <a:defRPr/>
            </a:pPr>
            <a:r>
              <a:rPr lang="en-US" i="1" dirty="0" smtClean="0">
                <a:latin typeface="+mn-lt"/>
              </a:rPr>
              <a:t>Provides </a:t>
            </a:r>
            <a:r>
              <a:rPr lang="en-US" i="1" dirty="0">
                <a:latin typeface="+mn-lt"/>
              </a:rPr>
              <a:t>Guidance and Standards </a:t>
            </a:r>
            <a:r>
              <a:rPr lang="en-US" i="1" dirty="0" smtClean="0">
                <a:latin typeface="+mn-lt"/>
              </a:rPr>
              <a:t>in Clinical Research</a:t>
            </a:r>
            <a:r>
              <a:rPr lang="en-US" dirty="0" smtClean="0">
                <a:latin typeface="+mn-lt"/>
              </a:rPr>
              <a:t>:</a:t>
            </a:r>
            <a:endParaRPr lang="en-US" sz="1200" dirty="0" smtClean="0">
              <a:latin typeface="+mn-lt"/>
            </a:endParaRPr>
          </a:p>
          <a:p>
            <a:pPr marL="109537" lvl="1" defTabSz="457200">
              <a:spcBef>
                <a:spcPts val="0"/>
              </a:spcBef>
              <a:spcAft>
                <a:spcPts val="0"/>
              </a:spcAft>
              <a:buSzPct val="68000"/>
              <a:defRPr/>
            </a:pPr>
            <a:endParaRPr lang="en-US" sz="800" dirty="0" smtClean="0">
              <a:latin typeface="+mn-lt"/>
            </a:endParaRPr>
          </a:p>
          <a:p>
            <a:pPr marL="800100" lvl="1" indent="-342900" defTabSz="457200">
              <a:spcBef>
                <a:spcPts val="400"/>
              </a:spcBef>
              <a:spcAft>
                <a:spcPts val="600"/>
              </a:spcAft>
              <a:buSzPct val="76000"/>
              <a:buFont typeface="LucidaGrande" charset="0"/>
              <a:buChar char="▸"/>
              <a:defRPr/>
            </a:pPr>
            <a:r>
              <a:rPr lang="en-US" sz="2000" b="1" i="1" dirty="0" smtClean="0">
                <a:solidFill>
                  <a:srgbClr val="0070C0"/>
                </a:solidFill>
                <a:latin typeface="+mn-lt"/>
              </a:rPr>
              <a:t>Rights</a:t>
            </a:r>
            <a:r>
              <a:rPr lang="en-US" sz="2000" b="1" i="1" dirty="0">
                <a:solidFill>
                  <a:srgbClr val="0070C0"/>
                </a:solidFill>
                <a:latin typeface="+mn-lt"/>
              </a:rPr>
              <a:t>, safety, and well-being of subjects</a:t>
            </a:r>
          </a:p>
          <a:p>
            <a:pPr marL="800100" lvl="1" indent="-342900" defTabSz="457200">
              <a:spcBef>
                <a:spcPts val="400"/>
              </a:spcBef>
              <a:spcAft>
                <a:spcPts val="600"/>
              </a:spcAft>
              <a:buSzPct val="76000"/>
              <a:buFont typeface="LucidaGrande" charset="0"/>
              <a:buChar char="▸"/>
              <a:defRPr/>
            </a:pPr>
            <a:r>
              <a:rPr lang="en-US" sz="2000" dirty="0">
                <a:latin typeface="+mn-lt"/>
              </a:rPr>
              <a:t>Roles and Responsibilities of Investigators and Research Staff</a:t>
            </a:r>
          </a:p>
          <a:p>
            <a:pPr marL="800100" lvl="1" indent="-342900" defTabSz="457200">
              <a:spcBef>
                <a:spcPts val="400"/>
              </a:spcBef>
              <a:spcAft>
                <a:spcPts val="600"/>
              </a:spcAft>
              <a:buSzPct val="76000"/>
              <a:buFont typeface="LucidaGrande" charset="0"/>
              <a:buChar char="▸"/>
              <a:defRPr/>
            </a:pPr>
            <a:r>
              <a:rPr lang="en-US" sz="2000" dirty="0">
                <a:latin typeface="+mn-lt"/>
              </a:rPr>
              <a:t>Study conduct and protocol management</a:t>
            </a:r>
          </a:p>
          <a:p>
            <a:pPr marL="800100" lvl="1" indent="-342900" defTabSz="457200">
              <a:spcBef>
                <a:spcPts val="400"/>
              </a:spcBef>
              <a:spcAft>
                <a:spcPts val="600"/>
              </a:spcAft>
              <a:buSzPct val="76000"/>
              <a:buFont typeface="LucidaGrande" charset="0"/>
              <a:buChar char="▸"/>
              <a:defRPr/>
            </a:pPr>
            <a:r>
              <a:rPr lang="en-US" sz="2000" dirty="0">
                <a:latin typeface="+mn-lt"/>
              </a:rPr>
              <a:t>Safety reporting 	</a:t>
            </a:r>
          </a:p>
          <a:p>
            <a:pPr marL="800100" lvl="1" indent="-342900" defTabSz="457200">
              <a:spcBef>
                <a:spcPts val="400"/>
              </a:spcBef>
              <a:spcAft>
                <a:spcPts val="600"/>
              </a:spcAft>
              <a:buSzPct val="76000"/>
              <a:buFont typeface="LucidaGrande" charset="0"/>
              <a:buChar char="▸"/>
              <a:defRPr/>
            </a:pPr>
            <a:r>
              <a:rPr lang="en-US" sz="2000" b="1" i="1" dirty="0">
                <a:solidFill>
                  <a:srgbClr val="0070C0"/>
                </a:solidFill>
                <a:latin typeface="+mn-lt"/>
              </a:rPr>
              <a:t>Documentation and Record Keeping</a:t>
            </a:r>
          </a:p>
        </p:txBody>
      </p:sp>
      <p:sp>
        <p:nvSpPr>
          <p:cNvPr id="3" name="Rectangle 2"/>
          <p:cNvSpPr/>
          <p:nvPr/>
        </p:nvSpPr>
        <p:spPr>
          <a:xfrm>
            <a:off x="3016825" y="133350"/>
            <a:ext cx="3142207" cy="584775"/>
          </a:xfrm>
          <a:prstGeom prst="rect">
            <a:avLst/>
          </a:prstGeom>
        </p:spPr>
        <p:txBody>
          <a:bodyPr wrap="none">
            <a:spAutoFit/>
          </a:bodyPr>
          <a:lstStyle/>
          <a:p>
            <a:r>
              <a:rPr lang="en-US" sz="3200" b="1" kern="0" dirty="0" smtClean="0">
                <a:solidFill>
                  <a:srgbClr val="000000"/>
                </a:solidFill>
                <a:latin typeface="Arial"/>
                <a:ea typeface="ＭＳ Ｐゴシック"/>
              </a:rPr>
              <a:t>REGULATORY </a:t>
            </a:r>
            <a:endParaRPr lang="en-US" sz="3200" dirty="0"/>
          </a:p>
        </p:txBody>
      </p:sp>
    </p:spTree>
    <p:extLst>
      <p:ext uri="{BB962C8B-B14F-4D97-AF65-F5344CB8AC3E}">
        <p14:creationId xmlns:p14="http://schemas.microsoft.com/office/powerpoint/2010/main" val="19182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819150"/>
            <a:ext cx="7744877" cy="1292662"/>
          </a:xfrm>
          <a:prstGeom prst="rect">
            <a:avLst/>
          </a:prstGeom>
          <a:noFill/>
        </p:spPr>
        <p:txBody>
          <a:bodyPr wrap="none" rtlCol="0">
            <a:spAutoFit/>
          </a:bodyPr>
          <a:lstStyle/>
          <a:p>
            <a:pPr marL="285750" lvl="1" indent="-285750">
              <a:buFont typeface="LucidaGrande" charset="0"/>
              <a:buChar char="▸"/>
            </a:pPr>
            <a:r>
              <a:rPr lang="en-US" sz="1800" dirty="0">
                <a:latin typeface="+mn-lt"/>
                <a:ea typeface="ヒラギノ角ゴ Pro W3"/>
                <a:cs typeface="Calibri" pitchFamily="34" charset="0"/>
              </a:rPr>
              <a:t>These resources and other tools are available through NIDCR’s Toolkit </a:t>
            </a:r>
            <a:endParaRPr lang="en-US" sz="1800" dirty="0" smtClean="0">
              <a:latin typeface="+mn-lt"/>
              <a:ea typeface="ヒラギノ角ゴ Pro W3"/>
              <a:cs typeface="Calibri" pitchFamily="34" charset="0"/>
            </a:endParaRPr>
          </a:p>
          <a:p>
            <a:pPr marL="0" lvl="1"/>
            <a:r>
              <a:rPr lang="en-US" sz="1800" dirty="0" smtClean="0">
                <a:latin typeface="+mn-lt"/>
                <a:ea typeface="ヒラギノ角ゴ Pro W3"/>
                <a:cs typeface="Calibri" pitchFamily="34" charset="0"/>
              </a:rPr>
              <a:t>     for </a:t>
            </a:r>
            <a:r>
              <a:rPr lang="en-US" sz="1800" dirty="0">
                <a:latin typeface="+mn-lt"/>
                <a:ea typeface="ヒラギノ角ゴ Pro W3"/>
                <a:cs typeface="Calibri" pitchFamily="34" charset="0"/>
              </a:rPr>
              <a:t>Clinical Researchers:  </a:t>
            </a:r>
          </a:p>
          <a:p>
            <a:pPr marL="0" lvl="1" algn="ctr"/>
            <a:r>
              <a:rPr lang="en-US" sz="1800" u="sng" dirty="0" smtClean="0">
                <a:solidFill>
                  <a:srgbClr val="0070C0"/>
                </a:solidFill>
                <a:latin typeface="+mn-lt"/>
                <a:ea typeface="ヒラギノ角ゴ Pro W3"/>
                <a:cs typeface="Calibri" pitchFamily="34" charset="0"/>
                <a:hlinkClick r:id="rId2"/>
              </a:rPr>
              <a:t>http</a:t>
            </a:r>
            <a:r>
              <a:rPr lang="en-US" sz="1800" u="sng" dirty="0">
                <a:solidFill>
                  <a:srgbClr val="0070C0"/>
                </a:solidFill>
                <a:latin typeface="+mn-lt"/>
                <a:ea typeface="ヒラギノ角ゴ Pro W3"/>
                <a:cs typeface="Calibri" pitchFamily="34" charset="0"/>
                <a:hlinkClick r:id="rId2"/>
              </a:rPr>
              <a:t>://nidcr.nih.gov/research/toolkit</a:t>
            </a:r>
            <a:endParaRPr lang="en-US" sz="1800" u="sng" dirty="0">
              <a:solidFill>
                <a:srgbClr val="0070C0"/>
              </a:solidFill>
              <a:latin typeface="+mn-lt"/>
              <a:ea typeface="ヒラギノ角ゴ Pro W3"/>
              <a:cs typeface="Calibri" pitchFamily="34" charset="0"/>
            </a:endParaRPr>
          </a:p>
          <a:p>
            <a:endParaRPr lang="en-US" dirty="0">
              <a:latin typeface="+mn-lt"/>
            </a:endParaRPr>
          </a:p>
        </p:txBody>
      </p:sp>
      <p:graphicFrame>
        <p:nvGraphicFramePr>
          <p:cNvPr id="4" name="Table 3" descr="Lists objective and resource you can reference for more information." title="Resources"/>
          <p:cNvGraphicFramePr>
            <a:graphicFrameLocks noGrp="1"/>
          </p:cNvGraphicFramePr>
          <p:nvPr>
            <p:extLst>
              <p:ext uri="{D42A27DB-BD31-4B8C-83A1-F6EECF244321}">
                <p14:modId xmlns:p14="http://schemas.microsoft.com/office/powerpoint/2010/main" val="3757428533"/>
              </p:ext>
            </p:extLst>
          </p:nvPr>
        </p:nvGraphicFramePr>
        <p:xfrm>
          <a:off x="262467" y="882029"/>
          <a:ext cx="8458200" cy="3899521"/>
        </p:xfrm>
        <a:graphic>
          <a:graphicData uri="http://schemas.openxmlformats.org/drawingml/2006/table">
            <a:tbl>
              <a:tblPr firstRow="1" bandRow="1">
                <a:tableStyleId>{5C22544A-7EE6-4342-B048-85BDC9FD1C3A}</a:tableStyleId>
              </a:tblPr>
              <a:tblGrid>
                <a:gridCol w="3927021"/>
                <a:gridCol w="4531179"/>
              </a:tblGrid>
              <a:tr h="527095">
                <a:tc>
                  <a:txBody>
                    <a:bodyPr/>
                    <a:lstStyle/>
                    <a:p>
                      <a:pPr algn="l">
                        <a:spcBef>
                          <a:spcPts val="1200"/>
                        </a:spcBef>
                        <a:spcAft>
                          <a:spcPts val="600"/>
                        </a:spcAft>
                      </a:pPr>
                      <a:r>
                        <a:rPr lang="en-US" sz="2400" kern="1200" dirty="0" smtClean="0">
                          <a:latin typeface="Calibri" pitchFamily="34" charset="0"/>
                          <a:cs typeface="Calibri" pitchFamily="34" charset="0"/>
                        </a:rPr>
                        <a:t>Objective </a:t>
                      </a:r>
                      <a:endParaRPr lang="en-US" sz="2400" kern="1200" dirty="0">
                        <a:solidFill>
                          <a:schemeClr val="tx2"/>
                        </a:solidFill>
                        <a:latin typeface="Calibri" pitchFamily="34" charset="0"/>
                        <a:ea typeface="+mn-ea"/>
                        <a:cs typeface="Calibri" pitchFamily="34" charset="0"/>
                      </a:endParaRPr>
                    </a:p>
                  </a:txBody>
                  <a:tcPr marT="45727" marB="45727" anchor="b"/>
                </a:tc>
                <a:tc>
                  <a:txBody>
                    <a:bodyPr/>
                    <a:lstStyle/>
                    <a:p>
                      <a:pPr algn="l">
                        <a:spcBef>
                          <a:spcPts val="1200"/>
                        </a:spcBef>
                        <a:spcAft>
                          <a:spcPts val="600"/>
                        </a:spcAft>
                      </a:pPr>
                      <a:r>
                        <a:rPr lang="en-US" sz="2400" kern="1200" dirty="0" smtClean="0">
                          <a:latin typeface="Calibri" pitchFamily="34" charset="0"/>
                          <a:cs typeface="Calibri" pitchFamily="34" charset="0"/>
                        </a:rPr>
                        <a:t>Resource</a:t>
                      </a:r>
                      <a:endParaRPr lang="en-US" sz="2400" kern="1200" dirty="0">
                        <a:solidFill>
                          <a:schemeClr val="tx2"/>
                        </a:solidFill>
                        <a:latin typeface="Calibri" pitchFamily="34" charset="0"/>
                        <a:ea typeface="+mn-ea"/>
                        <a:cs typeface="Calibri" pitchFamily="34" charset="0"/>
                      </a:endParaRPr>
                    </a:p>
                  </a:txBody>
                  <a:tcPr marT="45727" marB="45727" anchor="b"/>
                </a:tc>
              </a:tr>
              <a:tr h="526900">
                <a:tc>
                  <a:txBody>
                    <a:bodyPr/>
                    <a:lstStyle/>
                    <a:p>
                      <a:pPr algn="l">
                        <a:spcBef>
                          <a:spcPts val="1200"/>
                        </a:spcBef>
                        <a:spcAft>
                          <a:spcPts val="600"/>
                        </a:spcAft>
                      </a:pPr>
                      <a:r>
                        <a:rPr lang="en-US" sz="1800" kern="1200" dirty="0" smtClean="0">
                          <a:latin typeface="Calibri" pitchFamily="34" charset="0"/>
                          <a:cs typeface="Calibri" pitchFamily="34" charset="0"/>
                        </a:rPr>
                        <a:t>Protection</a:t>
                      </a:r>
                      <a:r>
                        <a:rPr lang="en-US" sz="1800" kern="1200" baseline="0" dirty="0" smtClean="0">
                          <a:latin typeface="Calibri" pitchFamily="34" charset="0"/>
                          <a:cs typeface="Calibri" pitchFamily="34" charset="0"/>
                        </a:rPr>
                        <a:t> of </a:t>
                      </a:r>
                      <a:r>
                        <a:rPr lang="en-US" sz="1800" kern="1200" baseline="0" dirty="0" smtClean="0">
                          <a:latin typeface="Calibri" pitchFamily="34" charset="0"/>
                          <a:cs typeface="Calibri" pitchFamily="34" charset="0"/>
                        </a:rPr>
                        <a:t>H</a:t>
                      </a:r>
                      <a:r>
                        <a:rPr lang="en-US" sz="1800" kern="1200" dirty="0" smtClean="0">
                          <a:latin typeface="Calibri" pitchFamily="34" charset="0"/>
                          <a:cs typeface="Calibri" pitchFamily="34" charset="0"/>
                        </a:rPr>
                        <a:t>uman Subjects</a:t>
                      </a:r>
                      <a:endParaRPr lang="en-US" sz="1800" kern="1200" dirty="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600"/>
                        </a:spcAft>
                      </a:pPr>
                      <a:r>
                        <a:rPr lang="en-US" sz="1800" kern="1200" dirty="0" smtClean="0">
                          <a:latin typeface="Calibri" pitchFamily="34" charset="0"/>
                          <a:cs typeface="Calibri" pitchFamily="34" charset="0"/>
                        </a:rPr>
                        <a:t>45 CFR 46</a:t>
                      </a:r>
                      <a:endParaRPr lang="en-US" sz="1800" kern="1200" dirty="0">
                        <a:solidFill>
                          <a:schemeClr val="tx2"/>
                        </a:solidFill>
                        <a:latin typeface="Calibri" pitchFamily="34" charset="0"/>
                        <a:ea typeface="+mn-ea"/>
                        <a:cs typeface="Calibri" pitchFamily="34" charset="0"/>
                      </a:endParaRPr>
                    </a:p>
                  </a:txBody>
                  <a:tcPr marT="45727" marB="45727" anchor="ctr"/>
                </a:tc>
              </a:tr>
              <a:tr h="526900">
                <a:tc>
                  <a:txBody>
                    <a:bodyPr/>
                    <a:lstStyle/>
                    <a:p>
                      <a:pPr algn="l">
                        <a:spcBef>
                          <a:spcPts val="1200"/>
                        </a:spcBef>
                        <a:spcAft>
                          <a:spcPts val="600"/>
                        </a:spcAft>
                      </a:pPr>
                      <a:r>
                        <a:rPr lang="en-US" sz="1800" kern="1200" dirty="0" smtClean="0">
                          <a:latin typeface="Calibri" pitchFamily="34" charset="0"/>
                          <a:cs typeface="Calibri" pitchFamily="34" charset="0"/>
                        </a:rPr>
                        <a:t>Staff </a:t>
                      </a:r>
                      <a:r>
                        <a:rPr lang="en-US" sz="1800" kern="1200" dirty="0" smtClean="0">
                          <a:latin typeface="Calibri" pitchFamily="34" charset="0"/>
                          <a:cs typeface="Calibri" pitchFamily="34" charset="0"/>
                        </a:rPr>
                        <a:t>Qualifications/Training </a:t>
                      </a:r>
                      <a:endParaRPr lang="en-US" sz="1800" kern="1200" dirty="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600"/>
                        </a:spcAft>
                      </a:pPr>
                      <a:r>
                        <a:rPr lang="en-US" sz="1800" kern="1200" dirty="0" smtClean="0">
                          <a:latin typeface="Calibri" pitchFamily="34" charset="0"/>
                          <a:cs typeface="Calibri" pitchFamily="34" charset="0"/>
                        </a:rPr>
                        <a:t>ICH E6, Sec 4.1. Sec 4.2</a:t>
                      </a:r>
                      <a:endParaRPr lang="en-US" sz="1800" kern="1200" dirty="0">
                        <a:solidFill>
                          <a:schemeClr val="tx2"/>
                        </a:solidFill>
                        <a:latin typeface="Calibri" pitchFamily="34" charset="0"/>
                        <a:ea typeface="+mn-ea"/>
                        <a:cs typeface="Calibri" pitchFamily="34" charset="0"/>
                      </a:endParaRPr>
                    </a:p>
                  </a:txBody>
                  <a:tcPr marT="45727" marB="45727" anchor="ctr"/>
                </a:tc>
              </a:tr>
              <a:tr h="526900">
                <a:tc>
                  <a:txBody>
                    <a:bodyPr/>
                    <a:lstStyle/>
                    <a:p>
                      <a:pPr marL="0" marR="0" lvl="2" indent="0" algn="l" defTabSz="914400" rtl="0" eaLnBrk="1" fontAlgn="auto" latinLnBrk="0" hangingPunct="1">
                        <a:lnSpc>
                          <a:spcPct val="100000"/>
                        </a:lnSpc>
                        <a:spcBef>
                          <a:spcPts val="1200"/>
                        </a:spcBef>
                        <a:spcAft>
                          <a:spcPts val="600"/>
                        </a:spcAft>
                        <a:buClrTx/>
                        <a:buSzTx/>
                        <a:buFontTx/>
                        <a:buNone/>
                        <a:tabLst/>
                        <a:defRPr/>
                      </a:pPr>
                      <a:r>
                        <a:rPr lang="en-US" sz="1800" kern="1200" dirty="0" smtClean="0">
                          <a:latin typeface="Calibri" pitchFamily="34" charset="0"/>
                          <a:cs typeface="Calibri" pitchFamily="34" charset="0"/>
                        </a:rPr>
                        <a:t>Research </a:t>
                      </a:r>
                      <a:r>
                        <a:rPr lang="en-US" sz="1800" kern="1200" dirty="0" smtClean="0">
                          <a:latin typeface="Calibri" pitchFamily="34" charset="0"/>
                          <a:cs typeface="Calibri" pitchFamily="34" charset="0"/>
                        </a:rPr>
                        <a:t>Resources </a:t>
                      </a:r>
                      <a:endParaRPr lang="en-US" sz="1800" kern="1200" dirty="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600"/>
                        </a:spcAft>
                      </a:pPr>
                      <a:r>
                        <a:rPr lang="en-US" sz="1800" kern="1200" dirty="0" smtClean="0">
                          <a:latin typeface="Calibri" pitchFamily="34" charset="0"/>
                          <a:cs typeface="Calibri" pitchFamily="34" charset="0"/>
                        </a:rPr>
                        <a:t>ICH E6, Sec 4.2</a:t>
                      </a:r>
                      <a:endParaRPr lang="en-US" sz="1800" kern="1200" dirty="0">
                        <a:solidFill>
                          <a:schemeClr val="tx2"/>
                        </a:solidFill>
                        <a:latin typeface="Calibri" pitchFamily="34" charset="0"/>
                        <a:ea typeface="+mn-ea"/>
                        <a:cs typeface="Calibri" pitchFamily="34" charset="0"/>
                      </a:endParaRPr>
                    </a:p>
                  </a:txBody>
                  <a:tcPr marT="45727" marB="45727" anchor="ctr"/>
                </a:tc>
              </a:tr>
              <a:tr h="526900">
                <a:tc>
                  <a:txBody>
                    <a:bodyPr/>
                    <a:lstStyle/>
                    <a:p>
                      <a:pPr algn="l">
                        <a:spcBef>
                          <a:spcPts val="1200"/>
                        </a:spcBef>
                        <a:spcAft>
                          <a:spcPts val="600"/>
                        </a:spcAft>
                      </a:pPr>
                      <a:r>
                        <a:rPr lang="en-US" sz="1800" kern="1200" dirty="0" smtClean="0">
                          <a:latin typeface="Calibri" pitchFamily="34" charset="0"/>
                          <a:cs typeface="Calibri" pitchFamily="34" charset="0"/>
                        </a:rPr>
                        <a:t>Protocol </a:t>
                      </a:r>
                      <a:r>
                        <a:rPr lang="en-US" sz="1800" kern="1200" dirty="0" smtClean="0">
                          <a:latin typeface="Calibri" pitchFamily="34" charset="0"/>
                          <a:cs typeface="Calibri" pitchFamily="34" charset="0"/>
                        </a:rPr>
                        <a:t>Adherence</a:t>
                      </a:r>
                      <a:endParaRPr lang="en-US" sz="1800" kern="1200" dirty="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600"/>
                        </a:spcAft>
                      </a:pPr>
                      <a:r>
                        <a:rPr lang="en-US" sz="1800" kern="1200" dirty="0" smtClean="0">
                          <a:latin typeface="Calibri" pitchFamily="34" charset="0"/>
                          <a:cs typeface="Calibri" pitchFamily="34" charset="0"/>
                        </a:rPr>
                        <a:t>ICH E6, Sec 4.5</a:t>
                      </a:r>
                      <a:endParaRPr lang="en-US" sz="1800" kern="1200" dirty="0">
                        <a:solidFill>
                          <a:schemeClr val="tx2"/>
                        </a:solidFill>
                        <a:latin typeface="Calibri" pitchFamily="34" charset="0"/>
                        <a:ea typeface="+mn-ea"/>
                        <a:cs typeface="Calibri" pitchFamily="34" charset="0"/>
                      </a:endParaRPr>
                    </a:p>
                  </a:txBody>
                  <a:tcPr marT="45727" marB="45727" anchor="ctr"/>
                </a:tc>
              </a:tr>
              <a:tr h="526900">
                <a:tc>
                  <a:txBody>
                    <a:bodyPr/>
                    <a:lstStyle/>
                    <a:p>
                      <a:pPr algn="l">
                        <a:spcBef>
                          <a:spcPts val="1200"/>
                        </a:spcBef>
                        <a:spcAft>
                          <a:spcPts val="600"/>
                        </a:spcAft>
                      </a:pPr>
                      <a:r>
                        <a:rPr lang="en-US" sz="1800" kern="1200" dirty="0" smtClean="0">
                          <a:latin typeface="Calibri" pitchFamily="34" charset="0"/>
                          <a:cs typeface="Calibri" pitchFamily="34" charset="0"/>
                        </a:rPr>
                        <a:t>Record </a:t>
                      </a:r>
                      <a:r>
                        <a:rPr lang="en-US" sz="1800" kern="1200" dirty="0" smtClean="0">
                          <a:latin typeface="Calibri" pitchFamily="34" charset="0"/>
                          <a:cs typeface="Calibri" pitchFamily="34" charset="0"/>
                        </a:rPr>
                        <a:t>Keeping</a:t>
                      </a:r>
                      <a:endParaRPr lang="en-US" sz="1800" kern="1200" dirty="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0"/>
                        </a:spcAft>
                      </a:pPr>
                      <a:r>
                        <a:rPr lang="en-US" sz="1800" kern="1200" dirty="0" smtClean="0">
                          <a:latin typeface="Calibri" pitchFamily="34" charset="0"/>
                          <a:cs typeface="Calibri" pitchFamily="34" charset="0"/>
                        </a:rPr>
                        <a:t>ICH E6, Sec 4.4.1, Sec 4.9, Sec 8</a:t>
                      </a:r>
                      <a:endParaRPr lang="en-US" sz="1800" kern="1200" dirty="0">
                        <a:solidFill>
                          <a:schemeClr val="tx2"/>
                        </a:solidFill>
                        <a:latin typeface="Calibri" pitchFamily="34" charset="0"/>
                        <a:ea typeface="+mn-ea"/>
                        <a:cs typeface="Calibri" pitchFamily="34" charset="0"/>
                      </a:endParaRPr>
                    </a:p>
                  </a:txBody>
                  <a:tcPr marT="45727" marB="45727" anchor="ctr"/>
                </a:tc>
              </a:tr>
              <a:tr h="737926">
                <a:tc>
                  <a:txBody>
                    <a:bodyPr/>
                    <a:lstStyle/>
                    <a:p>
                      <a:pPr marL="0" marR="0" indent="0" algn="l" defTabSz="914400" rtl="0" eaLnBrk="1" fontAlgn="auto" latinLnBrk="0" hangingPunct="1">
                        <a:lnSpc>
                          <a:spcPct val="100000"/>
                        </a:lnSpc>
                        <a:spcBef>
                          <a:spcPts val="1200"/>
                        </a:spcBef>
                        <a:spcAft>
                          <a:spcPts val="600"/>
                        </a:spcAft>
                        <a:buClrTx/>
                        <a:buSzTx/>
                        <a:buFontTx/>
                        <a:buNone/>
                        <a:tabLst/>
                        <a:defRPr/>
                      </a:pPr>
                      <a:r>
                        <a:rPr kumimoji="0" lang="en-US" sz="1800" kern="1200" dirty="0" smtClean="0">
                          <a:latin typeface="Calibri" pitchFamily="34" charset="0"/>
                          <a:cs typeface="Calibri" pitchFamily="34" charset="0"/>
                        </a:rPr>
                        <a:t>FAQs (OHRP Investigator Responsibilities)</a:t>
                      </a:r>
                      <a:endParaRPr kumimoji="0" lang="en-US" sz="1800" kern="1200" dirty="0" smtClean="0">
                        <a:solidFill>
                          <a:schemeClr val="tx2"/>
                        </a:solidFill>
                        <a:latin typeface="Calibri" pitchFamily="34" charset="0"/>
                        <a:ea typeface="+mn-ea"/>
                        <a:cs typeface="Calibri" pitchFamily="34" charset="0"/>
                      </a:endParaRPr>
                    </a:p>
                  </a:txBody>
                  <a:tcPr marT="45727" marB="45727" anchor="ctr"/>
                </a:tc>
                <a:tc>
                  <a:txBody>
                    <a:bodyPr/>
                    <a:lstStyle/>
                    <a:p>
                      <a:pPr algn="l">
                        <a:spcBef>
                          <a:spcPts val="1200"/>
                        </a:spcBef>
                        <a:spcAft>
                          <a:spcPts val="600"/>
                        </a:spcAft>
                      </a:pPr>
                      <a:r>
                        <a:rPr lang="en-US" sz="1800" kern="1200" dirty="0" smtClean="0">
                          <a:latin typeface="Calibri" pitchFamily="34" charset="0"/>
                          <a:cs typeface="Calibri" pitchFamily="34" charset="0"/>
                        </a:rPr>
                        <a:t>http://answers.hhs.gov/ohrp/categories/1567</a:t>
                      </a:r>
                      <a:endParaRPr lang="en-US" sz="1800" kern="1200" dirty="0">
                        <a:solidFill>
                          <a:schemeClr val="tx2"/>
                        </a:solidFill>
                        <a:latin typeface="Calibri" pitchFamily="34" charset="0"/>
                        <a:ea typeface="+mn-ea"/>
                        <a:cs typeface="Calibri" pitchFamily="34" charset="0"/>
                      </a:endParaRPr>
                    </a:p>
                  </a:txBody>
                  <a:tcPr marT="45727" marB="45727" anchor="ctr"/>
                </a:tc>
              </a:tr>
            </a:tbl>
          </a:graphicData>
        </a:graphic>
      </p:graphicFrame>
      <p:sp>
        <p:nvSpPr>
          <p:cNvPr id="6" name="TextBox 5"/>
          <p:cNvSpPr txBox="1"/>
          <p:nvPr/>
        </p:nvSpPr>
        <p:spPr>
          <a:xfrm>
            <a:off x="-3064933" y="-1879600"/>
            <a:ext cx="184731" cy="461665"/>
          </a:xfrm>
          <a:prstGeom prst="rect">
            <a:avLst/>
          </a:prstGeom>
          <a:noFill/>
        </p:spPr>
        <p:txBody>
          <a:bodyPr wrap="none" rtlCol="0">
            <a:spAutoFit/>
          </a:bodyPr>
          <a:lstStyle/>
          <a:p>
            <a:endParaRPr lang="en-US"/>
          </a:p>
        </p:txBody>
      </p:sp>
      <p:sp>
        <p:nvSpPr>
          <p:cNvPr id="7" name="TextBox 6"/>
          <p:cNvSpPr txBox="1"/>
          <p:nvPr/>
        </p:nvSpPr>
        <p:spPr>
          <a:xfrm>
            <a:off x="2743200" y="189184"/>
            <a:ext cx="3004092" cy="584775"/>
          </a:xfrm>
          <a:prstGeom prst="rect">
            <a:avLst/>
          </a:prstGeom>
          <a:noFill/>
        </p:spPr>
        <p:txBody>
          <a:bodyPr wrap="none" rtlCol="0">
            <a:spAutoFit/>
          </a:bodyPr>
          <a:lstStyle/>
          <a:p>
            <a:pPr algn="ctr"/>
            <a:r>
              <a:rPr lang="en-US" sz="3200" b="1" dirty="0"/>
              <a:t>REGULATORY</a:t>
            </a:r>
          </a:p>
        </p:txBody>
      </p:sp>
    </p:spTree>
    <p:extLst>
      <p:ext uri="{BB962C8B-B14F-4D97-AF65-F5344CB8AC3E}">
        <p14:creationId xmlns:p14="http://schemas.microsoft.com/office/powerpoint/2010/main" val="1752611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0"/>
            <a:ext cx="8458200" cy="857250"/>
          </a:xfrm>
        </p:spPr>
        <p:txBody>
          <a:bodyPr/>
          <a:lstStyle/>
          <a:p>
            <a:pPr eaLnBrk="1" hangingPunct="1"/>
            <a:r>
              <a:rPr lang="en-US" altLang="en-US" dirty="0" smtClean="0"/>
              <a:t>REGULATORY BINDER </a:t>
            </a:r>
          </a:p>
        </p:txBody>
      </p:sp>
      <p:sp>
        <p:nvSpPr>
          <p:cNvPr id="3" name="Content Placeholder 2"/>
          <p:cNvSpPr>
            <a:spLocks noGrp="1"/>
          </p:cNvSpPr>
          <p:nvPr>
            <p:ph idx="1"/>
          </p:nvPr>
        </p:nvSpPr>
        <p:spPr>
          <a:xfrm>
            <a:off x="381000" y="1352550"/>
            <a:ext cx="8458200" cy="3505200"/>
          </a:xfrm>
        </p:spPr>
        <p:txBody>
          <a:bodyPr>
            <a:normAutofit fontScale="70000" lnSpcReduction="20000"/>
          </a:bodyPr>
          <a:lstStyle/>
          <a:p>
            <a:pPr eaLnBrk="1" hangingPunct="1">
              <a:defRPr/>
            </a:pPr>
            <a:r>
              <a:rPr lang="en-US" sz="2900" dirty="0" smtClean="0">
                <a:ea typeface="+mn-ea"/>
              </a:rPr>
              <a:t>To provide an organizational framework for filing paper versions  of essential study documents (or referencing location of an electronically stored file)</a:t>
            </a:r>
          </a:p>
          <a:p>
            <a:pPr eaLnBrk="1" hangingPunct="1">
              <a:defRPr/>
            </a:pPr>
            <a:r>
              <a:rPr lang="en-US" sz="2900" dirty="0" smtClean="0">
                <a:ea typeface="+mn-ea"/>
              </a:rPr>
              <a:t>Compliance for Good Clinical Practice (GCP)</a:t>
            </a:r>
          </a:p>
          <a:p>
            <a:pPr eaLnBrk="1" hangingPunct="1">
              <a:defRPr/>
            </a:pPr>
            <a:r>
              <a:rPr lang="en-US" sz="2900" dirty="0" smtClean="0">
                <a:ea typeface="+mn-ea"/>
              </a:rPr>
              <a:t>Core documentation GCP-required before </a:t>
            </a:r>
            <a:r>
              <a:rPr lang="en-US" sz="2900" dirty="0">
                <a:ea typeface="+mn-ea"/>
              </a:rPr>
              <a:t>a study is initiated.  </a:t>
            </a:r>
            <a:endParaRPr lang="en-US" sz="2900" dirty="0" smtClean="0">
              <a:ea typeface="+mn-ea"/>
            </a:endParaRPr>
          </a:p>
          <a:p>
            <a:pPr eaLnBrk="1" hangingPunct="1">
              <a:defRPr/>
            </a:pPr>
            <a:r>
              <a:rPr lang="en-US" sz="2900" dirty="0" smtClean="0">
                <a:ea typeface="+mn-ea"/>
              </a:rPr>
              <a:t>GCP-required </a:t>
            </a:r>
            <a:r>
              <a:rPr lang="en-US" sz="2900" dirty="0" smtClean="0">
                <a:ea typeface="+mn-ea"/>
              </a:rPr>
              <a:t>essential documents satisfy </a:t>
            </a:r>
            <a:r>
              <a:rPr lang="en-US" sz="2900" dirty="0">
                <a:ea typeface="+mn-ea"/>
              </a:rPr>
              <a:t>NIH grant documentation requirements. </a:t>
            </a:r>
            <a:endParaRPr lang="en-US" sz="2900" dirty="0" smtClean="0">
              <a:ea typeface="+mn-ea"/>
            </a:endParaRPr>
          </a:p>
          <a:p>
            <a:pPr eaLnBrk="1" hangingPunct="1">
              <a:defRPr/>
            </a:pPr>
            <a:r>
              <a:rPr lang="en-US" sz="2900" dirty="0" smtClean="0">
                <a:ea typeface="+mn-ea"/>
              </a:rPr>
              <a:t>To </a:t>
            </a:r>
            <a:r>
              <a:rPr lang="en-US" sz="2900" dirty="0">
                <a:ea typeface="+mn-ea"/>
              </a:rPr>
              <a:t>ensure all </a:t>
            </a:r>
            <a:r>
              <a:rPr lang="en-US" sz="2900" dirty="0" smtClean="0">
                <a:ea typeface="+mn-ea"/>
              </a:rPr>
              <a:t>GCP-required </a:t>
            </a:r>
            <a:r>
              <a:rPr lang="en-US" sz="2900" dirty="0">
                <a:ea typeface="+mn-ea"/>
              </a:rPr>
              <a:t>essential documents are in place and in order for the clinical </a:t>
            </a:r>
            <a:r>
              <a:rPr lang="en-US" sz="2900" dirty="0" smtClean="0">
                <a:ea typeface="+mn-ea"/>
              </a:rPr>
              <a:t>trial</a:t>
            </a:r>
            <a:endParaRPr lang="en-US" sz="2900" dirty="0">
              <a:ea typeface="+mn-ea"/>
            </a:endParaRPr>
          </a:p>
          <a:p>
            <a:pPr marL="0" indent="0" algn="r" eaLnBrk="1" hangingPunct="1">
              <a:buFontTx/>
              <a:buNone/>
              <a:defRPr/>
            </a:pPr>
            <a:r>
              <a:rPr lang="en-US" sz="1800" dirty="0">
                <a:ea typeface="+mn-ea"/>
              </a:rPr>
              <a:t>Good Clinical Practice (E6) Section 8.1, 8.2, 8.3, </a:t>
            </a:r>
            <a:r>
              <a:rPr lang="en-US" sz="1800" dirty="0" smtClean="0">
                <a:ea typeface="+mn-ea"/>
              </a:rPr>
              <a:t>8.4</a:t>
            </a:r>
          </a:p>
          <a:p>
            <a:pPr eaLnBrk="1" hangingPunct="1">
              <a:defRPr/>
            </a:pPr>
            <a:endParaRPr lang="en-US" sz="1600" dirty="0">
              <a:ea typeface="+mn-ea"/>
            </a:endParaRPr>
          </a:p>
        </p:txBody>
      </p:sp>
      <p:sp>
        <p:nvSpPr>
          <p:cNvPr id="4" name="TextBox 3"/>
          <p:cNvSpPr txBox="1"/>
          <p:nvPr/>
        </p:nvSpPr>
        <p:spPr>
          <a:xfrm>
            <a:off x="3630613" y="819150"/>
            <a:ext cx="1416050" cy="461963"/>
          </a:xfrm>
          <a:prstGeom prst="rect">
            <a:avLst/>
          </a:prstGeom>
          <a:noFill/>
        </p:spPr>
        <p:txBody>
          <a:bodyPr wrap="none">
            <a:spAutoFit/>
          </a:bodyPr>
          <a:lstStyle/>
          <a:p>
            <a:pPr algn="ctr" eaLnBrk="0" hangingPunct="0">
              <a:defRPr/>
            </a:pPr>
            <a:r>
              <a:rPr lang="en-US" b="1" dirty="0">
                <a:latin typeface="+mj-lt"/>
                <a:ea typeface="ＭＳ Ｐゴシック" charset="-128"/>
              </a:rPr>
              <a:t>Purpose</a:t>
            </a:r>
            <a:r>
              <a:rPr lang="en-US" dirty="0">
                <a:ea typeface="ＭＳ Ｐゴシック" charset="-128"/>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895350"/>
            <a:ext cx="8610600" cy="3834251"/>
          </a:xfrm>
        </p:spPr>
        <p:txBody>
          <a:bodyPr>
            <a:normAutofit/>
          </a:bodyPr>
          <a:lstStyle/>
          <a:p>
            <a:pPr algn="l"/>
            <a:r>
              <a:rPr lang="en-US" sz="2000" b="0" dirty="0" smtClean="0"/>
              <a:t>                ICH </a:t>
            </a:r>
            <a:r>
              <a:rPr lang="en-US" sz="2000" b="0" dirty="0"/>
              <a:t>E6 </a:t>
            </a:r>
            <a:r>
              <a:rPr lang="en-US" sz="2000" b="0" dirty="0" smtClean="0"/>
              <a:t>Consolidation Guide </a:t>
            </a:r>
            <a:r>
              <a:rPr lang="en-US" sz="2000" b="0" dirty="0"/>
              <a:t>for GCP </a:t>
            </a:r>
            <a:r>
              <a:rPr lang="en-US" sz="2000" b="0" dirty="0" smtClean="0"/>
              <a:t>regulations:</a:t>
            </a:r>
            <a:br>
              <a:rPr lang="en-US" sz="2000" b="0" dirty="0" smtClean="0"/>
            </a:br>
            <a:r>
              <a:rPr lang="en-US" sz="2000" b="0" dirty="0" smtClean="0"/>
              <a:t/>
            </a:r>
            <a:br>
              <a:rPr lang="en-US" sz="2000" b="0" dirty="0" smtClean="0"/>
            </a:br>
            <a:r>
              <a:rPr lang="en-US" sz="2000" dirty="0" smtClean="0"/>
              <a:t>Essential Documents </a:t>
            </a:r>
            <a:r>
              <a:rPr lang="en-US" sz="2000" b="0" dirty="0" smtClean="0"/>
              <a:t>should be collected and filed in the </a:t>
            </a:r>
            <a:r>
              <a:rPr lang="en-US" sz="2000" b="0" dirty="0" smtClean="0"/>
              <a:t/>
            </a:r>
            <a:br>
              <a:rPr lang="en-US" sz="2000" b="0" dirty="0" smtClean="0"/>
            </a:br>
            <a:r>
              <a:rPr lang="en-US" sz="2000" dirty="0" smtClean="0"/>
              <a:t>Regulatory </a:t>
            </a:r>
            <a:r>
              <a:rPr lang="en-US" sz="2000" dirty="0"/>
              <a:t>B</a:t>
            </a:r>
            <a:r>
              <a:rPr lang="en-US" sz="2000" dirty="0" smtClean="0"/>
              <a:t>inder</a:t>
            </a:r>
            <a:r>
              <a:rPr lang="en-US" sz="2000" b="0" dirty="0" smtClean="0"/>
              <a:t> for each clinical study.</a:t>
            </a:r>
            <a:br>
              <a:rPr lang="en-US" sz="2000" b="0" dirty="0" smtClean="0"/>
            </a:br>
            <a:r>
              <a:rPr lang="en-US" sz="2000" b="0" dirty="0" smtClean="0"/>
              <a:t/>
            </a:r>
            <a:br>
              <a:rPr lang="en-US" sz="2000" b="0" dirty="0" smtClean="0"/>
            </a:br>
            <a:r>
              <a:rPr lang="en-US" sz="2000" b="0" i="1" dirty="0" smtClean="0"/>
              <a:t>Sections for Collection of Documents:</a:t>
            </a:r>
            <a:br>
              <a:rPr lang="en-US" sz="2000" b="0" i="1" dirty="0" smtClean="0"/>
            </a:br>
            <a:r>
              <a:rPr lang="en-US" sz="2000" b="0" dirty="0" smtClean="0"/>
              <a:t> 1.  Before the clinical phase of the study commences</a:t>
            </a:r>
            <a:br>
              <a:rPr lang="en-US" sz="2000" b="0" dirty="0" smtClean="0"/>
            </a:br>
            <a:r>
              <a:rPr lang="en-US" sz="2000" b="0" dirty="0" smtClean="0"/>
              <a:t> 2.  During the clinical conduct of the study</a:t>
            </a:r>
            <a:br>
              <a:rPr lang="en-US" sz="2000" b="0" dirty="0" smtClean="0"/>
            </a:br>
            <a:r>
              <a:rPr lang="en-US" sz="2000" b="0" dirty="0" smtClean="0"/>
              <a:t> 3.  After completion or termination of the study</a:t>
            </a:r>
            <a:br>
              <a:rPr lang="en-US" sz="2000" b="0" dirty="0" smtClean="0"/>
            </a:br>
            <a:r>
              <a:rPr lang="en-US" sz="2000" b="0" dirty="0" smtClean="0"/>
              <a:t/>
            </a:r>
            <a:br>
              <a:rPr lang="en-US" sz="2000" b="0" dirty="0" smtClean="0"/>
            </a:br>
            <a:r>
              <a:rPr lang="en-US" sz="2000" b="0" dirty="0" smtClean="0"/>
              <a:t/>
            </a:r>
            <a:br>
              <a:rPr lang="en-US" sz="2000" b="0" dirty="0" smtClean="0"/>
            </a:br>
            <a:r>
              <a:rPr lang="en-US" sz="1600" i="1" dirty="0" smtClean="0">
                <a:solidFill>
                  <a:srgbClr val="FF0000"/>
                </a:solidFill>
              </a:rPr>
              <a:t>**Required for both observational and interventional clinical research studies</a:t>
            </a:r>
            <a:endParaRPr lang="en-US" sz="1600" i="1" dirty="0">
              <a:solidFill>
                <a:srgbClr val="FF0000"/>
              </a:solidFill>
            </a:endParaRPr>
          </a:p>
        </p:txBody>
      </p:sp>
      <p:sp>
        <p:nvSpPr>
          <p:cNvPr id="3" name="Rectangle 2"/>
          <p:cNvSpPr/>
          <p:nvPr/>
        </p:nvSpPr>
        <p:spPr>
          <a:xfrm>
            <a:off x="1992965" y="133350"/>
            <a:ext cx="4798429" cy="584775"/>
          </a:xfrm>
          <a:prstGeom prst="rect">
            <a:avLst/>
          </a:prstGeom>
        </p:spPr>
        <p:txBody>
          <a:bodyPr wrap="none">
            <a:spAutoFit/>
          </a:bodyPr>
          <a:lstStyle/>
          <a:p>
            <a:pPr algn="ctr"/>
            <a:r>
              <a:rPr lang="en-US" sz="3200" b="1" dirty="0"/>
              <a:t>REGULATORY BINDER </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11455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61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152400" y="-1588"/>
            <a:ext cx="7543800" cy="857251"/>
          </a:xfrm>
        </p:spPr>
        <p:txBody>
          <a:bodyPr/>
          <a:lstStyle/>
          <a:p>
            <a:pPr eaLnBrk="1" hangingPunct="1"/>
            <a:r>
              <a:rPr lang="en-US" altLang="en-US" sz="2800" smtClean="0"/>
              <a:t>Essential Documents - Regulatory Binder</a:t>
            </a:r>
          </a:p>
        </p:txBody>
      </p:sp>
      <p:sp>
        <p:nvSpPr>
          <p:cNvPr id="15363" name="Content Placeholder 10"/>
          <p:cNvSpPr>
            <a:spLocks noGrp="1"/>
          </p:cNvSpPr>
          <p:nvPr>
            <p:ph idx="1"/>
          </p:nvPr>
        </p:nvSpPr>
        <p:spPr>
          <a:xfrm>
            <a:off x="304800" y="895350"/>
            <a:ext cx="8628063" cy="1828800"/>
          </a:xfrm>
        </p:spPr>
        <p:txBody>
          <a:bodyPr/>
          <a:lstStyle/>
          <a:p>
            <a:pPr eaLnBrk="1" hangingPunct="1">
              <a:lnSpc>
                <a:spcPct val="80000"/>
              </a:lnSpc>
            </a:pPr>
            <a:r>
              <a:rPr lang="en-US" altLang="en-US" sz="2000" b="1" dirty="0" smtClean="0"/>
              <a:t>Essential Documents </a:t>
            </a:r>
            <a:r>
              <a:rPr lang="en-US" altLang="en-US" sz="2000" dirty="0" smtClean="0"/>
              <a:t>must be organized and retained for the conduct of clinical studies.</a:t>
            </a:r>
          </a:p>
          <a:p>
            <a:pPr eaLnBrk="1" hangingPunct="1">
              <a:lnSpc>
                <a:spcPct val="80000"/>
              </a:lnSpc>
            </a:pPr>
            <a:r>
              <a:rPr lang="en-US" altLang="en-US" sz="2000" dirty="0" smtClean="0"/>
              <a:t>These organized documents are referred to as the </a:t>
            </a:r>
            <a:r>
              <a:rPr lang="en-US" altLang="en-US" sz="2000" b="1" dirty="0" smtClean="0"/>
              <a:t>REGULATORY BINDERS </a:t>
            </a:r>
          </a:p>
          <a:p>
            <a:pPr eaLnBrk="1" hangingPunct="1">
              <a:lnSpc>
                <a:spcPct val="80000"/>
              </a:lnSpc>
            </a:pPr>
            <a:r>
              <a:rPr lang="en-US" altLang="en-US" sz="2000" dirty="0" smtClean="0"/>
              <a:t>The binder must be kept at the Investigator’s clinical site</a:t>
            </a:r>
          </a:p>
          <a:p>
            <a:pPr eaLnBrk="1" hangingPunct="1">
              <a:lnSpc>
                <a:spcPct val="80000"/>
              </a:lnSpc>
            </a:pPr>
            <a:endParaRPr lang="en-US" altLang="en-US" sz="2000" dirty="0" smtClean="0"/>
          </a:p>
          <a:p>
            <a:pPr eaLnBrk="1" hangingPunct="1">
              <a:lnSpc>
                <a:spcPct val="80000"/>
              </a:lnSpc>
            </a:pPr>
            <a:endParaRPr lang="en-US" altLang="en-US" sz="2000" dirty="0" smtClean="0"/>
          </a:p>
          <a:p>
            <a:pPr eaLnBrk="1" hangingPunct="1">
              <a:lnSpc>
                <a:spcPct val="80000"/>
              </a:lnSpc>
              <a:buFontTx/>
              <a:buNone/>
            </a:pPr>
            <a:endParaRPr lang="en-US" altLang="en-US" sz="2000" dirty="0" smtClean="0"/>
          </a:p>
        </p:txBody>
      </p:sp>
      <p:sp>
        <p:nvSpPr>
          <p:cNvPr id="15364" name="TextBox 12"/>
          <p:cNvSpPr txBox="1">
            <a:spLocks noChangeArrowheads="1"/>
          </p:cNvSpPr>
          <p:nvPr/>
        </p:nvSpPr>
        <p:spPr bwMode="auto">
          <a:xfrm>
            <a:off x="0" y="4400550"/>
            <a:ext cx="922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400" b="1" i="1">
                <a:solidFill>
                  <a:srgbClr val="FF0000"/>
                </a:solidFill>
              </a:rPr>
              <a:t>**TIP: Synonyms: Investigator Binder = Regulatory Binder = Investigational Site File (ISF) = Study Binder =   </a:t>
            </a:r>
          </a:p>
          <a:p>
            <a:pPr>
              <a:spcBef>
                <a:spcPct val="0"/>
              </a:spcBef>
              <a:buClrTx/>
              <a:buFontTx/>
              <a:buNone/>
            </a:pPr>
            <a:r>
              <a:rPr lang="en-US" altLang="en-US" sz="1400" b="1" i="1">
                <a:solidFill>
                  <a:srgbClr val="FF0000"/>
                </a:solidFill>
              </a:rPr>
              <a:t>                              Master Trial File (MTF)</a:t>
            </a:r>
          </a:p>
        </p:txBody>
      </p:sp>
      <p:pic>
        <p:nvPicPr>
          <p:cNvPr id="153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00350"/>
            <a:ext cx="4267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0"/>
            <a:ext cx="8458200" cy="857250"/>
          </a:xfrm>
        </p:spPr>
        <p:txBody>
          <a:bodyPr/>
          <a:lstStyle/>
          <a:p>
            <a:r>
              <a:rPr lang="en-US" altLang="en-US" dirty="0"/>
              <a:t>REGULATORY BINDER </a:t>
            </a:r>
            <a:endParaRPr lang="en-US" altLang="en-US" dirty="0" smtClean="0"/>
          </a:p>
        </p:txBody>
      </p:sp>
      <p:sp>
        <p:nvSpPr>
          <p:cNvPr id="3" name="Content Placeholder 2"/>
          <p:cNvSpPr>
            <a:spLocks noGrp="1"/>
          </p:cNvSpPr>
          <p:nvPr>
            <p:ph idx="1"/>
          </p:nvPr>
        </p:nvSpPr>
        <p:spPr>
          <a:xfrm>
            <a:off x="228600" y="895350"/>
            <a:ext cx="8915400" cy="3505200"/>
          </a:xfrm>
        </p:spPr>
        <p:txBody>
          <a:bodyPr>
            <a:normAutofit fontScale="25000" lnSpcReduction="20000"/>
          </a:bodyPr>
          <a:lstStyle/>
          <a:p>
            <a:pPr marL="0" indent="0" algn="ctr" eaLnBrk="1" fontAlgn="auto" hangingPunct="1">
              <a:spcBef>
                <a:spcPts val="0"/>
              </a:spcBef>
              <a:spcAft>
                <a:spcPts val="0"/>
              </a:spcAft>
              <a:buClrTx/>
              <a:buFontTx/>
              <a:buNone/>
              <a:defRPr/>
            </a:pPr>
            <a:r>
              <a:rPr lang="en-US" sz="8000" b="1" dirty="0" smtClean="0"/>
              <a:t>Location of</a:t>
            </a:r>
            <a:r>
              <a:rPr lang="en-US" sz="8000" b="1" dirty="0" smtClean="0">
                <a:ea typeface="+mn-ea"/>
              </a:rPr>
              <a:t> the Regulatory Binder</a:t>
            </a:r>
            <a:endParaRPr lang="en-US" sz="7200" dirty="0" smtClean="0">
              <a:ea typeface="+mn-ea"/>
            </a:endParaRPr>
          </a:p>
          <a:p>
            <a:pPr eaLnBrk="1" fontAlgn="auto" hangingPunct="1">
              <a:lnSpc>
                <a:spcPct val="170000"/>
              </a:lnSpc>
              <a:spcBef>
                <a:spcPts val="0"/>
              </a:spcBef>
              <a:spcAft>
                <a:spcPts val="0"/>
              </a:spcAft>
              <a:buClrTx/>
              <a:buFont typeface="Arial"/>
              <a:buChar char="•"/>
              <a:defRPr/>
            </a:pPr>
            <a:r>
              <a:rPr lang="en-US" sz="7200" dirty="0" smtClean="0">
                <a:ea typeface="+mn-ea"/>
              </a:rPr>
              <a:t>Locked office </a:t>
            </a:r>
            <a:r>
              <a:rPr lang="en-US" sz="7200" dirty="0">
                <a:ea typeface="+mn-ea"/>
              </a:rPr>
              <a:t>accessible to research </a:t>
            </a:r>
            <a:r>
              <a:rPr lang="en-US" sz="7200" dirty="0" smtClean="0">
                <a:ea typeface="+mn-ea"/>
              </a:rPr>
              <a:t>study team.</a:t>
            </a:r>
          </a:p>
          <a:p>
            <a:pPr eaLnBrk="1" fontAlgn="auto" hangingPunct="1">
              <a:lnSpc>
                <a:spcPct val="170000"/>
              </a:lnSpc>
              <a:spcBef>
                <a:spcPts val="0"/>
              </a:spcBef>
              <a:spcAft>
                <a:spcPts val="0"/>
              </a:spcAft>
              <a:buClrTx/>
              <a:buFont typeface="Arial"/>
              <a:buChar char="•"/>
              <a:defRPr/>
            </a:pPr>
            <a:r>
              <a:rPr lang="en-US" sz="7200" dirty="0">
                <a:ea typeface="+mn-ea"/>
              </a:rPr>
              <a:t>Single or multiple binders stored in the same or different locations</a:t>
            </a:r>
            <a:r>
              <a:rPr lang="en-US" sz="7200" dirty="0" smtClean="0">
                <a:ea typeface="+mn-ea"/>
              </a:rPr>
              <a:t>.</a:t>
            </a:r>
          </a:p>
          <a:p>
            <a:pPr eaLnBrk="1" fontAlgn="auto" hangingPunct="1">
              <a:lnSpc>
                <a:spcPct val="170000"/>
              </a:lnSpc>
              <a:spcBef>
                <a:spcPts val="0"/>
              </a:spcBef>
              <a:spcAft>
                <a:spcPts val="0"/>
              </a:spcAft>
              <a:buClrTx/>
              <a:defRPr/>
            </a:pPr>
            <a:r>
              <a:rPr lang="en-US" sz="7200" dirty="0" smtClean="0">
                <a:ea typeface="+mn-ea"/>
              </a:rPr>
              <a:t>List other locations in binders, if other than primary site. </a:t>
            </a:r>
            <a:r>
              <a:rPr lang="en-US" sz="7200" dirty="0">
                <a:ea typeface="+mn-ea"/>
              </a:rPr>
              <a:t>Know binder </a:t>
            </a:r>
            <a:r>
              <a:rPr lang="en-US" sz="7200" dirty="0" smtClean="0">
                <a:ea typeface="+mn-ea"/>
              </a:rPr>
              <a:t>locations!</a:t>
            </a:r>
          </a:p>
          <a:p>
            <a:pPr eaLnBrk="1" fontAlgn="auto" hangingPunct="1">
              <a:lnSpc>
                <a:spcPct val="170000"/>
              </a:lnSpc>
              <a:spcBef>
                <a:spcPts val="0"/>
              </a:spcBef>
              <a:spcAft>
                <a:spcPts val="0"/>
              </a:spcAft>
              <a:buClrTx/>
              <a:defRPr/>
            </a:pPr>
            <a:r>
              <a:rPr lang="en-US" sz="7200" dirty="0" smtClean="0">
                <a:ea typeface="+mn-ea"/>
              </a:rPr>
              <a:t>Place a note to file in the section of the binder reference location of separate binder or location of Electronic document access</a:t>
            </a:r>
          </a:p>
          <a:p>
            <a:pPr eaLnBrk="1" fontAlgn="auto" hangingPunct="1">
              <a:lnSpc>
                <a:spcPct val="170000"/>
              </a:lnSpc>
              <a:spcBef>
                <a:spcPts val="0"/>
              </a:spcBef>
              <a:spcAft>
                <a:spcPts val="0"/>
              </a:spcAft>
              <a:buClrTx/>
              <a:defRPr/>
            </a:pPr>
            <a:endParaRPr lang="en-US" sz="7200" dirty="0">
              <a:ea typeface="+mn-ea"/>
            </a:endParaRPr>
          </a:p>
          <a:p>
            <a:pPr eaLnBrk="1" fontAlgn="auto" hangingPunct="1">
              <a:lnSpc>
                <a:spcPct val="170000"/>
              </a:lnSpc>
              <a:spcBef>
                <a:spcPts val="0"/>
              </a:spcBef>
              <a:spcAft>
                <a:spcPts val="0"/>
              </a:spcAft>
              <a:buClrTx/>
              <a:defRPr/>
            </a:pPr>
            <a:endParaRPr lang="en-US" sz="7200" dirty="0" smtClean="0">
              <a:ea typeface="+mn-ea"/>
            </a:endParaRPr>
          </a:p>
          <a:p>
            <a:pPr marL="0" indent="0" eaLnBrk="1" fontAlgn="auto" hangingPunct="1">
              <a:spcBef>
                <a:spcPts val="0"/>
              </a:spcBef>
              <a:spcAft>
                <a:spcPts val="0"/>
              </a:spcAft>
              <a:buClrTx/>
              <a:buFontTx/>
              <a:buNone/>
              <a:defRPr/>
            </a:pPr>
            <a:endParaRPr lang="en-US" sz="7200" b="1" u="sng" dirty="0" smtClean="0">
              <a:ea typeface="+mn-ea"/>
            </a:endParaRPr>
          </a:p>
          <a:p>
            <a:pPr marL="0" indent="0" eaLnBrk="1" fontAlgn="auto" hangingPunct="1">
              <a:spcBef>
                <a:spcPts val="0"/>
              </a:spcBef>
              <a:spcAft>
                <a:spcPts val="0"/>
              </a:spcAft>
              <a:buClrTx/>
              <a:buFontTx/>
              <a:buNone/>
              <a:defRPr/>
            </a:pPr>
            <a:endParaRPr lang="en-US" sz="5600" b="1" i="1" dirty="0" smtClean="0">
              <a:solidFill>
                <a:srgbClr val="FF0000"/>
              </a:solidFill>
              <a:ea typeface="+mn-ea"/>
            </a:endParaRPr>
          </a:p>
          <a:p>
            <a:pPr marL="0" indent="0" eaLnBrk="1" fontAlgn="auto" hangingPunct="1">
              <a:spcBef>
                <a:spcPts val="0"/>
              </a:spcBef>
              <a:spcAft>
                <a:spcPts val="0"/>
              </a:spcAft>
              <a:buClrTx/>
              <a:buFontTx/>
              <a:buNone/>
              <a:defRPr/>
            </a:pPr>
            <a:endParaRPr lang="en-US" sz="5600" b="1" i="1" dirty="0">
              <a:solidFill>
                <a:srgbClr val="FF0000"/>
              </a:solidFill>
            </a:endParaRPr>
          </a:p>
          <a:p>
            <a:pPr marL="0" indent="0" eaLnBrk="1" fontAlgn="auto" hangingPunct="1">
              <a:spcBef>
                <a:spcPts val="0"/>
              </a:spcBef>
              <a:spcAft>
                <a:spcPts val="0"/>
              </a:spcAft>
              <a:buClrTx/>
              <a:buFontTx/>
              <a:buNone/>
              <a:defRPr/>
            </a:pPr>
            <a:r>
              <a:rPr lang="en-US" sz="5600" b="1" i="1" dirty="0" smtClean="0">
                <a:solidFill>
                  <a:srgbClr val="FF0000"/>
                </a:solidFill>
                <a:ea typeface="+mn-ea"/>
              </a:rPr>
              <a:t>**</a:t>
            </a:r>
            <a:r>
              <a:rPr lang="en-US" sz="6400" b="1" i="1" dirty="0" smtClean="0">
                <a:solidFill>
                  <a:srgbClr val="FF0000"/>
                </a:solidFill>
                <a:ea typeface="+mn-ea"/>
              </a:rPr>
              <a:t>TIP: The </a:t>
            </a:r>
            <a:r>
              <a:rPr lang="en-US" sz="6400" b="1" i="1" dirty="0">
                <a:solidFill>
                  <a:srgbClr val="FF0000"/>
                </a:solidFill>
                <a:ea typeface="+mn-ea"/>
              </a:rPr>
              <a:t>Regulatory Binder is the first document reviewed during audits </a:t>
            </a:r>
            <a:r>
              <a:rPr lang="en-US" sz="6400" b="1" i="1" dirty="0" smtClean="0">
                <a:solidFill>
                  <a:srgbClr val="FF0000"/>
                </a:solidFill>
                <a:ea typeface="+mn-ea"/>
              </a:rPr>
              <a:t>or </a:t>
            </a:r>
            <a:r>
              <a:rPr lang="en-US" sz="6400" b="1" i="1" dirty="0">
                <a:solidFill>
                  <a:srgbClr val="FF0000"/>
                </a:solidFill>
                <a:ea typeface="+mn-ea"/>
              </a:rPr>
              <a:t>inspections.</a:t>
            </a:r>
          </a:p>
          <a:p>
            <a:pPr marL="0" indent="0" eaLnBrk="1" fontAlgn="auto" hangingPunct="1">
              <a:spcBef>
                <a:spcPts val="0"/>
              </a:spcBef>
              <a:spcAft>
                <a:spcPts val="0"/>
              </a:spcAft>
              <a:buClrTx/>
              <a:buFontTx/>
              <a:buNone/>
              <a:defRPr/>
            </a:pPr>
            <a:r>
              <a:rPr lang="en-US" sz="6400" dirty="0" smtClean="0">
                <a:ea typeface="+mn-ea"/>
              </a:rPr>
              <a:t>	</a:t>
            </a:r>
            <a:endParaRPr lang="en-US" sz="4000" dirty="0" smtClean="0">
              <a:ea typeface="+mn-ea"/>
            </a:endParaRPr>
          </a:p>
        </p:txBody>
      </p:sp>
      <p:pic>
        <p:nvPicPr>
          <p:cNvPr id="17412" name="Picture 3" descr="Screen Shot 2016-11-05 at 3.17.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028950"/>
            <a:ext cx="36068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23950"/>
            <a:ext cx="8458200" cy="3581400"/>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Best Practice Recommendations:</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fontAlgn="auto">
              <a:spcBef>
                <a:spcPts val="0"/>
              </a:spcBef>
              <a:spcAft>
                <a:spcPts val="0"/>
              </a:spcAft>
              <a:buClrTx/>
            </a:pPr>
            <a:r>
              <a:rPr lang="en-US" dirty="0" smtClean="0"/>
              <a:t>Store </a:t>
            </a:r>
            <a:r>
              <a:rPr lang="en-US" dirty="0" smtClean="0"/>
              <a:t>study documents/items </a:t>
            </a:r>
            <a:r>
              <a:rPr lang="en-US" dirty="0" smtClean="0"/>
              <a:t>in reverse </a:t>
            </a:r>
            <a:r>
              <a:rPr lang="en-US" i="1" dirty="0" smtClean="0"/>
              <a:t>chronological order</a:t>
            </a:r>
            <a:r>
              <a:rPr lang="en-US" dirty="0" smtClean="0"/>
              <a:t>, with the newest items within a section placed at the front of the section.</a:t>
            </a:r>
          </a:p>
          <a:p>
            <a:pPr marL="0" indent="0" fontAlgn="auto">
              <a:spcBef>
                <a:spcPts val="0"/>
              </a:spcBef>
              <a:spcAft>
                <a:spcPts val="0"/>
              </a:spcAft>
              <a:buClrTx/>
              <a:buNone/>
            </a:pPr>
            <a:endParaRPr lang="en-US" dirty="0" smtClean="0"/>
          </a:p>
          <a:p>
            <a:pPr fontAlgn="auto">
              <a:spcBef>
                <a:spcPts val="0"/>
              </a:spcBef>
              <a:spcAft>
                <a:spcPts val="0"/>
              </a:spcAft>
              <a:buClrTx/>
            </a:pPr>
            <a:r>
              <a:rPr lang="en-US" u="sng" dirty="0" smtClean="0"/>
              <a:t>Multi-sites </a:t>
            </a:r>
            <a:r>
              <a:rPr lang="en-US" u="sng" dirty="0" smtClean="0"/>
              <a:t>Studies</a:t>
            </a:r>
            <a:r>
              <a:rPr lang="en-US" dirty="0" smtClean="0"/>
              <a:t>: The </a:t>
            </a:r>
            <a:r>
              <a:rPr lang="en-US" dirty="0" smtClean="0"/>
              <a:t>Lead </a:t>
            </a:r>
            <a:r>
              <a:rPr lang="en-US" dirty="0"/>
              <a:t>S</a:t>
            </a:r>
            <a:r>
              <a:rPr lang="en-US" dirty="0" smtClean="0"/>
              <a:t>ite </a:t>
            </a:r>
            <a:r>
              <a:rPr lang="en-US" dirty="0" smtClean="0"/>
              <a:t>may </a:t>
            </a:r>
            <a:r>
              <a:rPr lang="en-US" i="1" dirty="0" smtClean="0"/>
              <a:t>choose</a:t>
            </a:r>
            <a:r>
              <a:rPr lang="en-US" dirty="0" smtClean="0"/>
              <a:t> to </a:t>
            </a:r>
            <a:r>
              <a:rPr lang="en-US" i="1" dirty="0" smtClean="0"/>
              <a:t>customize</a:t>
            </a:r>
            <a:r>
              <a:rPr lang="en-US" dirty="0" smtClean="0"/>
              <a:t> the </a:t>
            </a:r>
            <a:r>
              <a:rPr lang="en-US" b="1" dirty="0" smtClean="0"/>
              <a:t>checklist</a:t>
            </a:r>
            <a:r>
              <a:rPr lang="en-US" dirty="0" smtClean="0"/>
              <a:t> for the study and provide to all participating sites.</a:t>
            </a:r>
          </a:p>
          <a:p>
            <a:pPr marL="0" indent="0" algn="r" fontAlgn="auto">
              <a:spcBef>
                <a:spcPts val="0"/>
              </a:spcBef>
              <a:spcAft>
                <a:spcPts val="0"/>
              </a:spcAft>
              <a:buClrTx/>
              <a:buNone/>
            </a:pPr>
            <a:r>
              <a:rPr lang="en-US" sz="1400" dirty="0" smtClean="0"/>
              <a:t>Good Clinical Practice (E6) Section 8.1, 8.2, 8.3, 8.4</a:t>
            </a:r>
          </a:p>
        </p:txBody>
      </p:sp>
      <p:sp>
        <p:nvSpPr>
          <p:cNvPr id="4" name="Rectangle 3"/>
          <p:cNvSpPr/>
          <p:nvPr/>
        </p:nvSpPr>
        <p:spPr>
          <a:xfrm>
            <a:off x="1916765" y="133350"/>
            <a:ext cx="4798429" cy="584775"/>
          </a:xfrm>
          <a:prstGeom prst="rect">
            <a:avLst/>
          </a:prstGeom>
        </p:spPr>
        <p:txBody>
          <a:bodyPr wrap="none">
            <a:spAutoFit/>
          </a:bodyPr>
          <a:lstStyle/>
          <a:p>
            <a:pPr algn="ctr"/>
            <a:r>
              <a:rPr lang="en-US" sz="3200" b="1" dirty="0"/>
              <a:t>REGULATORY BINDER </a:t>
            </a:r>
          </a:p>
        </p:txBody>
      </p:sp>
    </p:spTree>
    <p:extLst>
      <p:ext uri="{BB962C8B-B14F-4D97-AF65-F5344CB8AC3E}">
        <p14:creationId xmlns:p14="http://schemas.microsoft.com/office/powerpoint/2010/main" val="740404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04333"/>
            <a:ext cx="8458200" cy="628650"/>
          </a:xfrm>
        </p:spPr>
        <p:txBody>
          <a:bodyPr>
            <a:normAutofit/>
          </a:bodyPr>
          <a:lstStyle/>
          <a:p>
            <a:r>
              <a:rPr lang="en-US" sz="2800" dirty="0" smtClean="0"/>
              <a:t>Checklist of Essential Documents</a:t>
            </a:r>
            <a:endParaRPr lang="en-US" sz="2800" dirty="0"/>
          </a:p>
        </p:txBody>
      </p:sp>
      <p:sp>
        <p:nvSpPr>
          <p:cNvPr id="3" name="Content Placeholder 2"/>
          <p:cNvSpPr>
            <a:spLocks noGrp="1"/>
          </p:cNvSpPr>
          <p:nvPr>
            <p:ph sz="half" idx="1"/>
          </p:nvPr>
        </p:nvSpPr>
        <p:spPr>
          <a:xfrm>
            <a:off x="381000" y="1443566"/>
            <a:ext cx="8458200" cy="3185583"/>
          </a:xfrm>
          <a:solidFill>
            <a:schemeClr val="bg1"/>
          </a:solidFill>
          <a:ln>
            <a:noFill/>
          </a:ln>
        </p:spPr>
        <p:txBody>
          <a:bodyPr>
            <a:noAutofit/>
          </a:bodyPr>
          <a:lstStyle/>
          <a:p>
            <a:pPr>
              <a:spcBef>
                <a:spcPts val="80"/>
              </a:spcBef>
              <a:spcAft>
                <a:spcPts val="80"/>
              </a:spcAft>
              <a:buFont typeface="Wingdings" panose="05000000000000000000" pitchFamily="2" charset="2"/>
              <a:buChar char="q"/>
            </a:pPr>
            <a:r>
              <a:rPr lang="en-US" sz="1400" dirty="0" smtClean="0"/>
              <a:t>Study Protocol – signed, dated by all entities (PI, sponsor)</a:t>
            </a:r>
          </a:p>
          <a:p>
            <a:pPr>
              <a:spcBef>
                <a:spcPts val="80"/>
              </a:spcBef>
              <a:spcAft>
                <a:spcPts val="80"/>
              </a:spcAft>
              <a:buFont typeface="Wingdings" panose="05000000000000000000" pitchFamily="2" charset="2"/>
              <a:buChar char="q"/>
            </a:pPr>
            <a:r>
              <a:rPr lang="en-US" sz="1400" dirty="0" smtClean="0"/>
              <a:t>Study Protocol Amendments </a:t>
            </a:r>
          </a:p>
          <a:p>
            <a:pPr>
              <a:spcBef>
                <a:spcPts val="80"/>
              </a:spcBef>
              <a:spcAft>
                <a:spcPts val="80"/>
              </a:spcAft>
              <a:buFont typeface="Wingdings" panose="05000000000000000000" pitchFamily="2" charset="2"/>
              <a:buChar char="q"/>
            </a:pPr>
            <a:r>
              <a:rPr lang="en-US" sz="1400" dirty="0" smtClean="0"/>
              <a:t>Informed Consent </a:t>
            </a:r>
          </a:p>
          <a:p>
            <a:pPr>
              <a:spcBef>
                <a:spcPts val="80"/>
              </a:spcBef>
              <a:spcAft>
                <a:spcPts val="80"/>
              </a:spcAft>
              <a:buFont typeface="Wingdings" panose="05000000000000000000" pitchFamily="2" charset="2"/>
              <a:buChar char="q"/>
            </a:pPr>
            <a:r>
              <a:rPr lang="en-US" sz="1400" dirty="0" smtClean="0"/>
              <a:t>IRB Approval(s) </a:t>
            </a:r>
          </a:p>
          <a:p>
            <a:pPr>
              <a:spcBef>
                <a:spcPts val="80"/>
              </a:spcBef>
              <a:spcAft>
                <a:spcPts val="80"/>
              </a:spcAft>
              <a:buFont typeface="Wingdings" panose="05000000000000000000" pitchFamily="2" charset="2"/>
              <a:buChar char="q"/>
            </a:pPr>
            <a:r>
              <a:rPr lang="en-US" sz="1400" dirty="0" smtClean="0"/>
              <a:t>Delegate of Authority and Log of Responsibilities </a:t>
            </a:r>
          </a:p>
          <a:p>
            <a:pPr>
              <a:spcBef>
                <a:spcPts val="80"/>
              </a:spcBef>
              <a:spcAft>
                <a:spcPts val="80"/>
              </a:spcAft>
              <a:buFont typeface="Wingdings" panose="05000000000000000000" pitchFamily="2" charset="2"/>
              <a:buChar char="q"/>
            </a:pPr>
            <a:r>
              <a:rPr lang="en-US" sz="1400" dirty="0" smtClean="0"/>
              <a:t>Curriculum Vitae (CV’s) current</a:t>
            </a:r>
          </a:p>
          <a:p>
            <a:pPr>
              <a:spcBef>
                <a:spcPts val="80"/>
              </a:spcBef>
              <a:spcAft>
                <a:spcPts val="80"/>
              </a:spcAft>
              <a:buFont typeface="Wingdings" panose="05000000000000000000" pitchFamily="2" charset="2"/>
              <a:buChar char="q"/>
            </a:pPr>
            <a:r>
              <a:rPr lang="en-US" sz="1400" dirty="0" smtClean="0"/>
              <a:t>Financial Disclosures</a:t>
            </a:r>
          </a:p>
          <a:p>
            <a:pPr>
              <a:spcBef>
                <a:spcPts val="80"/>
              </a:spcBef>
              <a:spcAft>
                <a:spcPts val="80"/>
              </a:spcAft>
              <a:buFont typeface="Wingdings" panose="05000000000000000000" pitchFamily="2" charset="2"/>
              <a:buChar char="q"/>
            </a:pPr>
            <a:r>
              <a:rPr lang="en-US" sz="1400" dirty="0" smtClean="0"/>
              <a:t>Protocol Training Documentation </a:t>
            </a:r>
          </a:p>
          <a:p>
            <a:pPr>
              <a:spcBef>
                <a:spcPts val="80"/>
              </a:spcBef>
              <a:spcAft>
                <a:spcPts val="80"/>
              </a:spcAft>
              <a:buFont typeface="Wingdings" panose="05000000000000000000" pitchFamily="2" charset="2"/>
              <a:buChar char="q"/>
            </a:pPr>
            <a:r>
              <a:rPr lang="en-US" sz="1400" dirty="0" smtClean="0"/>
              <a:t>Training Documentation to conduct research, study-related duties or  functions</a:t>
            </a:r>
          </a:p>
          <a:p>
            <a:pPr>
              <a:spcBef>
                <a:spcPts val="80"/>
              </a:spcBef>
              <a:spcAft>
                <a:spcPts val="80"/>
              </a:spcAft>
              <a:buFont typeface="Wingdings" panose="05000000000000000000" pitchFamily="2" charset="2"/>
              <a:buChar char="q"/>
            </a:pPr>
            <a:r>
              <a:rPr lang="en-US" sz="1400" dirty="0" smtClean="0"/>
              <a:t>Adverse Events and/or unanticipated events</a:t>
            </a:r>
          </a:p>
          <a:p>
            <a:pPr>
              <a:spcBef>
                <a:spcPts val="80"/>
              </a:spcBef>
              <a:spcAft>
                <a:spcPts val="80"/>
              </a:spcAft>
              <a:buFont typeface="Wingdings" panose="05000000000000000000" pitchFamily="2" charset="2"/>
              <a:buChar char="q"/>
            </a:pPr>
            <a:r>
              <a:rPr lang="en-US" sz="1400" dirty="0" smtClean="0"/>
              <a:t>Study Protocol Deviations</a:t>
            </a:r>
          </a:p>
          <a:p>
            <a:pPr>
              <a:spcBef>
                <a:spcPts val="80"/>
              </a:spcBef>
              <a:spcAft>
                <a:spcPts val="80"/>
              </a:spcAft>
              <a:buFont typeface="Wingdings" panose="05000000000000000000" pitchFamily="2" charset="2"/>
              <a:buChar char="q"/>
            </a:pPr>
            <a:r>
              <a:rPr lang="en-US" sz="1400" dirty="0" smtClean="0"/>
              <a:t>Note to File (NTF)</a:t>
            </a:r>
          </a:p>
          <a:p>
            <a:pPr>
              <a:spcBef>
                <a:spcPts val="80"/>
              </a:spcBef>
              <a:spcAft>
                <a:spcPts val="80"/>
              </a:spcAft>
              <a:buFont typeface="Wingdings" panose="05000000000000000000" pitchFamily="2" charset="2"/>
              <a:buChar char="q"/>
            </a:pPr>
            <a:r>
              <a:rPr lang="en-US" sz="1400" dirty="0" smtClean="0"/>
              <a:t>Standard Operating Procedures(SOPs); Manual of Procedures (MOPs) and or Appendixes</a:t>
            </a:r>
          </a:p>
          <a:p>
            <a:pPr>
              <a:spcBef>
                <a:spcPts val="80"/>
              </a:spcBef>
              <a:spcAft>
                <a:spcPts val="80"/>
              </a:spcAft>
              <a:buFont typeface="Wingdings" panose="05000000000000000000" pitchFamily="2" charset="2"/>
              <a:buChar char="q"/>
            </a:pPr>
            <a:r>
              <a:rPr lang="en-US" sz="1400" dirty="0" smtClean="0"/>
              <a:t>All communication s between entities (PI, research team, CRO, sponsors, governing boards)</a:t>
            </a:r>
          </a:p>
          <a:p>
            <a:pPr>
              <a:buFont typeface="Wingdings" panose="05000000000000000000" pitchFamily="2" charset="2"/>
              <a:buChar char="q"/>
            </a:pPr>
            <a:endParaRPr lang="en-US" sz="1400" dirty="0"/>
          </a:p>
        </p:txBody>
      </p:sp>
      <p:sp>
        <p:nvSpPr>
          <p:cNvPr id="5" name="Rectangle 4"/>
          <p:cNvSpPr/>
          <p:nvPr/>
        </p:nvSpPr>
        <p:spPr>
          <a:xfrm>
            <a:off x="1888697" y="133350"/>
            <a:ext cx="4798429" cy="584775"/>
          </a:xfrm>
          <a:prstGeom prst="rect">
            <a:avLst/>
          </a:prstGeom>
        </p:spPr>
        <p:txBody>
          <a:bodyPr wrap="none">
            <a:spAutoFit/>
          </a:bodyPr>
          <a:lstStyle/>
          <a:p>
            <a:pPr algn="ctr"/>
            <a:r>
              <a:rPr lang="en-US" altLang="en-US" sz="3200" b="1" dirty="0">
                <a:solidFill>
                  <a:srgbClr val="000000"/>
                </a:solidFill>
              </a:rPr>
              <a:t>REGULATORY BINDER </a:t>
            </a:r>
            <a:endParaRPr lang="en-US" altLang="en-US" sz="3200" dirty="0"/>
          </a:p>
        </p:txBody>
      </p:sp>
    </p:spTree>
    <p:extLst>
      <p:ext uri="{BB962C8B-B14F-4D97-AF65-F5344CB8AC3E}">
        <p14:creationId xmlns:p14="http://schemas.microsoft.com/office/powerpoint/2010/main" val="909344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0112" y="3558001"/>
            <a:ext cx="6243888" cy="1015663"/>
          </a:xfrm>
          <a:prstGeom prst="rect">
            <a:avLst/>
          </a:prstGeom>
          <a:noFill/>
        </p:spPr>
        <p:txBody>
          <a:bodyPr wrap="square" rtlCol="0">
            <a:spAutoFit/>
          </a:bodyPr>
          <a:lstStyle/>
          <a:p>
            <a:r>
              <a:rPr lang="en-US" sz="1500" dirty="0"/>
              <a:t>Disclosures: No conflicts of interest.</a:t>
            </a:r>
          </a:p>
          <a:p>
            <a:r>
              <a:rPr lang="en-US" sz="1500" dirty="0"/>
              <a:t> </a:t>
            </a:r>
          </a:p>
          <a:p>
            <a:r>
              <a:rPr lang="en-US" sz="1500" dirty="0"/>
              <a:t>The Presenter has no financial conflict of interest with any organization regarding the material discussed in this presentation.</a:t>
            </a:r>
          </a:p>
        </p:txBody>
      </p:sp>
      <p:pic>
        <p:nvPicPr>
          <p:cNvPr id="4" name="Picture 3" descr="eye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16065"/>
            <a:ext cx="2671512" cy="3657599"/>
          </a:xfrm>
          <a:prstGeom prst="rect">
            <a:avLst/>
          </a:prstGeom>
        </p:spPr>
      </p:pic>
    </p:spTree>
    <p:extLst>
      <p:ext uri="{BB962C8B-B14F-4D97-AF65-F5344CB8AC3E}">
        <p14:creationId xmlns:p14="http://schemas.microsoft.com/office/powerpoint/2010/main" val="2250334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sz="3100" dirty="0">
                <a:ea typeface="+mj-ea"/>
              </a:rPr>
              <a:t>Table of </a:t>
            </a:r>
            <a:r>
              <a:rPr lang="en-US" sz="3100" dirty="0" smtClean="0">
                <a:ea typeface="+mj-ea"/>
              </a:rPr>
              <a:t>Contents</a:t>
            </a:r>
            <a:br>
              <a:rPr lang="en-US" sz="3100" dirty="0" smtClean="0">
                <a:ea typeface="+mj-ea"/>
              </a:rPr>
            </a:br>
            <a:r>
              <a:rPr lang="en-US" sz="2700" dirty="0" smtClean="0">
                <a:ea typeface="+mj-ea"/>
              </a:rPr>
              <a:t>List of Essential Documents</a:t>
            </a:r>
            <a:endParaRPr lang="en-US" sz="2700" dirty="0">
              <a:ea typeface="+mj-ea"/>
            </a:endParaRPr>
          </a:p>
        </p:txBody>
      </p:sp>
      <p:sp>
        <p:nvSpPr>
          <p:cNvPr id="4" name="Content Placeholder 3"/>
          <p:cNvSpPr>
            <a:spLocks noGrp="1"/>
          </p:cNvSpPr>
          <p:nvPr>
            <p:ph sz="half" idx="1"/>
          </p:nvPr>
        </p:nvSpPr>
        <p:spPr>
          <a:xfrm>
            <a:off x="304800" y="1657350"/>
            <a:ext cx="4267200" cy="3086100"/>
          </a:xfrm>
        </p:spPr>
        <p:txBody>
          <a:bodyPr>
            <a:normAutofit lnSpcReduction="10000"/>
          </a:bodyPr>
          <a:lstStyle/>
          <a:p>
            <a:pPr eaLnBrk="1" hangingPunct="1">
              <a:defRPr/>
            </a:pPr>
            <a:r>
              <a:rPr lang="en-US" sz="1400" dirty="0" smtClean="0">
                <a:ea typeface="+mn-ea"/>
              </a:rPr>
              <a:t>Protocol</a:t>
            </a:r>
          </a:p>
          <a:p>
            <a:pPr eaLnBrk="1" hangingPunct="1">
              <a:defRPr/>
            </a:pPr>
            <a:r>
              <a:rPr lang="en-US" sz="1400" dirty="0" smtClean="0">
                <a:ea typeface="+mn-ea"/>
              </a:rPr>
              <a:t>Supplemental Protocol instructions (Manuals)</a:t>
            </a:r>
          </a:p>
          <a:p>
            <a:pPr eaLnBrk="1" hangingPunct="1">
              <a:defRPr/>
            </a:pPr>
            <a:r>
              <a:rPr lang="en-US" sz="1400" dirty="0" smtClean="0">
                <a:ea typeface="+mn-ea"/>
              </a:rPr>
              <a:t>Case Report Forms (Blank master copies)</a:t>
            </a:r>
          </a:p>
          <a:p>
            <a:pPr eaLnBrk="1" hangingPunct="1">
              <a:defRPr/>
            </a:pPr>
            <a:r>
              <a:rPr lang="en-US" sz="1400" dirty="0" smtClean="0">
                <a:ea typeface="+mn-ea"/>
              </a:rPr>
              <a:t>Investigator Brochure (IB)</a:t>
            </a:r>
          </a:p>
          <a:p>
            <a:pPr eaLnBrk="1" hangingPunct="1">
              <a:defRPr/>
            </a:pPr>
            <a:r>
              <a:rPr lang="en-US" sz="1400" dirty="0" smtClean="0">
                <a:ea typeface="+mn-ea"/>
              </a:rPr>
              <a:t>Consent Forms / Information for Patients</a:t>
            </a:r>
          </a:p>
          <a:p>
            <a:pPr eaLnBrk="1" hangingPunct="1">
              <a:defRPr/>
            </a:pPr>
            <a:r>
              <a:rPr lang="en-US" sz="1400" dirty="0" smtClean="0">
                <a:ea typeface="+mn-ea"/>
              </a:rPr>
              <a:t>Subject Logs</a:t>
            </a:r>
          </a:p>
          <a:p>
            <a:pPr eaLnBrk="1" hangingPunct="1">
              <a:defRPr/>
            </a:pPr>
            <a:r>
              <a:rPr lang="en-US" sz="1400" dirty="0" smtClean="0">
                <a:ea typeface="+mn-ea"/>
              </a:rPr>
              <a:t>Serious Adverse Event / Safety reports</a:t>
            </a:r>
          </a:p>
          <a:p>
            <a:pPr eaLnBrk="1" hangingPunct="1">
              <a:defRPr/>
            </a:pPr>
            <a:r>
              <a:rPr lang="en-US" sz="1400" dirty="0" smtClean="0">
                <a:ea typeface="+mn-ea"/>
              </a:rPr>
              <a:t>IRB Submission Tracking Log / Approvals / Correspondence</a:t>
            </a:r>
          </a:p>
          <a:p>
            <a:pPr eaLnBrk="1" hangingPunct="1">
              <a:defRPr/>
            </a:pPr>
            <a:r>
              <a:rPr lang="en-US" sz="1400" dirty="0" smtClean="0">
                <a:ea typeface="+mn-ea"/>
              </a:rPr>
              <a:t>Site-Sponsor Correspondence</a:t>
            </a:r>
          </a:p>
          <a:p>
            <a:pPr eaLnBrk="1" hangingPunct="1">
              <a:defRPr/>
            </a:pPr>
            <a:endParaRPr lang="en-US" sz="1400" dirty="0" smtClean="0">
              <a:ea typeface="+mn-ea"/>
            </a:endParaRPr>
          </a:p>
          <a:p>
            <a:pPr eaLnBrk="1" hangingPunct="1">
              <a:defRPr/>
            </a:pPr>
            <a:endParaRPr lang="en-US" dirty="0">
              <a:ea typeface="+mn-ea"/>
            </a:endParaRPr>
          </a:p>
        </p:txBody>
      </p:sp>
      <p:sp>
        <p:nvSpPr>
          <p:cNvPr id="19460" name="Content Placeholder 4"/>
          <p:cNvSpPr>
            <a:spLocks noGrp="1"/>
          </p:cNvSpPr>
          <p:nvPr>
            <p:ph sz="half" idx="2"/>
          </p:nvPr>
        </p:nvSpPr>
        <p:spPr>
          <a:xfrm>
            <a:off x="4648200" y="1733550"/>
            <a:ext cx="4229100" cy="3086100"/>
          </a:xfrm>
        </p:spPr>
        <p:txBody>
          <a:bodyPr/>
          <a:lstStyle/>
          <a:p>
            <a:pPr eaLnBrk="1" hangingPunct="1">
              <a:lnSpc>
                <a:spcPct val="90000"/>
              </a:lnSpc>
            </a:pPr>
            <a:r>
              <a:rPr lang="en-US" altLang="en-US" sz="1400" smtClean="0"/>
              <a:t>Protocol Amendments</a:t>
            </a:r>
          </a:p>
          <a:p>
            <a:pPr eaLnBrk="1" hangingPunct="1">
              <a:lnSpc>
                <a:spcPct val="90000"/>
              </a:lnSpc>
            </a:pPr>
            <a:r>
              <a:rPr lang="en-US" altLang="en-US" sz="1400" smtClean="0"/>
              <a:t>Notes-To-File / Correspondence</a:t>
            </a:r>
          </a:p>
          <a:p>
            <a:pPr eaLnBrk="1" hangingPunct="1">
              <a:lnSpc>
                <a:spcPct val="90000"/>
              </a:lnSpc>
            </a:pPr>
            <a:r>
              <a:rPr lang="en-US" altLang="en-US" sz="1400" smtClean="0"/>
              <a:t>Telephone / Communications Log</a:t>
            </a:r>
          </a:p>
          <a:p>
            <a:pPr eaLnBrk="1" hangingPunct="1">
              <a:lnSpc>
                <a:spcPct val="90000"/>
              </a:lnSpc>
            </a:pPr>
            <a:r>
              <a:rPr lang="en-US" altLang="en-US" sz="1400" smtClean="0"/>
              <a:t>Clinic Staff – Roles &amp; Responsibilities / Signatures </a:t>
            </a:r>
          </a:p>
          <a:p>
            <a:pPr eaLnBrk="1" hangingPunct="1">
              <a:lnSpc>
                <a:spcPct val="90000"/>
              </a:lnSpc>
            </a:pPr>
            <a:r>
              <a:rPr lang="en-US" altLang="en-US" sz="1400" smtClean="0"/>
              <a:t>Investigational Product Accountability / Logs</a:t>
            </a:r>
          </a:p>
          <a:p>
            <a:pPr eaLnBrk="1" hangingPunct="1">
              <a:lnSpc>
                <a:spcPct val="90000"/>
              </a:lnSpc>
            </a:pPr>
            <a:r>
              <a:rPr lang="en-US" altLang="en-US" sz="1400" smtClean="0"/>
              <a:t>Regulatory Documents</a:t>
            </a:r>
          </a:p>
          <a:p>
            <a:pPr eaLnBrk="1" hangingPunct="1">
              <a:lnSpc>
                <a:spcPct val="90000"/>
              </a:lnSpc>
            </a:pPr>
            <a:r>
              <a:rPr lang="en-US" altLang="en-US" sz="1400" smtClean="0"/>
              <a:t>Individual Patient Records / Files and Source Documents</a:t>
            </a:r>
          </a:p>
          <a:p>
            <a:pPr eaLnBrk="1" hangingPunct="1">
              <a:lnSpc>
                <a:spcPct val="90000"/>
              </a:lnSpc>
            </a:pPr>
            <a:r>
              <a:rPr lang="en-US" altLang="en-US" sz="1400" smtClean="0"/>
              <a:t>Enrollment / Recruitment Logs</a:t>
            </a:r>
          </a:p>
          <a:p>
            <a:pPr eaLnBrk="1" hangingPunct="1">
              <a:lnSpc>
                <a:spcPct val="90000"/>
              </a:lnSpc>
            </a:pPr>
            <a:endParaRPr lang="en-US" altLang="en-US" sz="1400" smtClean="0"/>
          </a:p>
          <a:p>
            <a:pPr eaLnBrk="1" hangingPunct="1">
              <a:lnSpc>
                <a:spcPct val="90000"/>
              </a:lnSpc>
            </a:pPr>
            <a:endParaRPr lang="en-US" altLang="en-US" sz="1400" smtClean="0"/>
          </a:p>
        </p:txBody>
      </p:sp>
      <p:sp>
        <p:nvSpPr>
          <p:cNvPr id="19461" name="TextBox 1"/>
          <p:cNvSpPr txBox="1">
            <a:spLocks noChangeArrowheads="1"/>
          </p:cNvSpPr>
          <p:nvPr/>
        </p:nvSpPr>
        <p:spPr bwMode="auto">
          <a:xfrm>
            <a:off x="2362200" y="13335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dirty="0"/>
              <a:t>REGULATORY BINDER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20175"/>
            <a:ext cx="8839200" cy="523220"/>
          </a:xfrm>
          <a:prstGeom prst="rect">
            <a:avLst/>
          </a:prstGeom>
          <a:noFill/>
        </p:spPr>
        <p:txBody>
          <a:bodyPr wrap="square" rtlCol="0">
            <a:spAutoFit/>
          </a:bodyPr>
          <a:lstStyle/>
          <a:p>
            <a:pPr algn="ctr"/>
            <a:r>
              <a:rPr lang="en-US" sz="2800" b="1" dirty="0" smtClean="0">
                <a:latin typeface="+mj-lt"/>
              </a:rPr>
              <a:t>Documentation</a:t>
            </a:r>
            <a:r>
              <a:rPr lang="en-US" sz="2800" b="1" dirty="0">
                <a:latin typeface="+mj-lt"/>
              </a:rPr>
              <a:t>, Record Keeping, and Retention</a:t>
            </a:r>
          </a:p>
        </p:txBody>
      </p:sp>
      <p:sp>
        <p:nvSpPr>
          <p:cNvPr id="3" name="TextBox 2"/>
          <p:cNvSpPr txBox="1"/>
          <p:nvPr/>
        </p:nvSpPr>
        <p:spPr>
          <a:xfrm>
            <a:off x="609600" y="1581150"/>
            <a:ext cx="7653955" cy="2923877"/>
          </a:xfrm>
          <a:prstGeom prst="rect">
            <a:avLst/>
          </a:prstGeom>
          <a:noFill/>
        </p:spPr>
        <p:txBody>
          <a:bodyPr wrap="none" rtlCol="0">
            <a:spAutoFit/>
          </a:bodyPr>
          <a:lstStyle/>
          <a:p>
            <a:pPr marL="365125" lvl="1" indent="-255588" defTabSz="457200">
              <a:spcBef>
                <a:spcPts val="600"/>
              </a:spcBef>
              <a:spcAft>
                <a:spcPts val="600"/>
              </a:spcAft>
              <a:buSzPct val="68000"/>
              <a:buFont typeface="Wingdings 3" pitchFamily="18" charset="2"/>
              <a:buChar char=""/>
              <a:defRPr/>
            </a:pPr>
            <a:r>
              <a:rPr lang="en-US" dirty="0">
                <a:latin typeface="+mn-lt"/>
              </a:rPr>
              <a:t>Permits </a:t>
            </a:r>
            <a:r>
              <a:rPr lang="en-US" dirty="0" smtClean="0">
                <a:latin typeface="+mn-lt"/>
              </a:rPr>
              <a:t>evaluation/audit </a:t>
            </a:r>
            <a:r>
              <a:rPr lang="en-US" dirty="0">
                <a:latin typeface="+mn-lt"/>
              </a:rPr>
              <a:t>of the conduct of a study</a:t>
            </a:r>
          </a:p>
          <a:p>
            <a:pPr marL="365125" lvl="1" indent="-255588" defTabSz="457200">
              <a:spcBef>
                <a:spcPts val="600"/>
              </a:spcBef>
              <a:spcAft>
                <a:spcPts val="600"/>
              </a:spcAft>
              <a:buSzPct val="68000"/>
              <a:buFont typeface="Wingdings 3" pitchFamily="18" charset="2"/>
              <a:buChar char=""/>
              <a:defRPr/>
            </a:pPr>
            <a:r>
              <a:rPr lang="en-US" dirty="0">
                <a:latin typeface="+mn-lt"/>
              </a:rPr>
              <a:t>Permits </a:t>
            </a:r>
            <a:r>
              <a:rPr lang="en-US" dirty="0" smtClean="0">
                <a:latin typeface="+mn-lt"/>
              </a:rPr>
              <a:t>evaluation/audit </a:t>
            </a:r>
            <a:r>
              <a:rPr lang="en-US" dirty="0">
                <a:latin typeface="+mn-lt"/>
              </a:rPr>
              <a:t>of data collected</a:t>
            </a:r>
          </a:p>
          <a:p>
            <a:pPr marL="365125" lvl="1" indent="-255588" defTabSz="457200">
              <a:spcBef>
                <a:spcPts val="600"/>
              </a:spcBef>
              <a:spcAft>
                <a:spcPts val="600"/>
              </a:spcAft>
              <a:buSzPct val="68000"/>
              <a:buFont typeface="Wingdings 3" pitchFamily="18" charset="2"/>
              <a:buChar char=""/>
              <a:defRPr/>
            </a:pPr>
            <a:r>
              <a:rPr lang="en-US" dirty="0">
                <a:latin typeface="+mn-lt"/>
              </a:rPr>
              <a:t>Demonstrates GCP and compliance with applicable </a:t>
            </a:r>
          </a:p>
          <a:p>
            <a:pPr marL="18097" lvl="1" defTabSz="457200">
              <a:spcBef>
                <a:spcPts val="0"/>
              </a:spcBef>
              <a:spcAft>
                <a:spcPts val="0"/>
              </a:spcAft>
              <a:buSzPct val="68000"/>
              <a:defRPr/>
            </a:pPr>
            <a:r>
              <a:rPr lang="en-US" dirty="0" smtClean="0">
                <a:latin typeface="+mn-lt"/>
              </a:rPr>
              <a:t>    regulatory </a:t>
            </a:r>
            <a:r>
              <a:rPr lang="en-US" dirty="0">
                <a:latin typeface="+mn-lt"/>
              </a:rPr>
              <a:t>requirements</a:t>
            </a:r>
          </a:p>
          <a:p>
            <a:pPr marL="365125" lvl="1" indent="-255588" defTabSz="457200">
              <a:spcBef>
                <a:spcPts val="600"/>
              </a:spcBef>
              <a:spcAft>
                <a:spcPts val="600"/>
              </a:spcAft>
              <a:buSzPct val="68000"/>
              <a:buFont typeface="Wingdings 3" pitchFamily="18" charset="2"/>
              <a:buChar char=""/>
              <a:defRPr/>
            </a:pPr>
            <a:r>
              <a:rPr lang="en-US" dirty="0">
                <a:latin typeface="+mn-lt"/>
              </a:rPr>
              <a:t>Facilitates study management and oversight</a:t>
            </a:r>
          </a:p>
          <a:p>
            <a:pPr marL="365125" lvl="1" indent="-255588" defTabSz="457200">
              <a:spcBef>
                <a:spcPts val="600"/>
              </a:spcBef>
              <a:spcAft>
                <a:spcPts val="600"/>
              </a:spcAft>
              <a:buSzPct val="68000"/>
              <a:buFont typeface="Wingdings 3" pitchFamily="18" charset="2"/>
              <a:buChar char=""/>
              <a:defRPr/>
            </a:pPr>
            <a:r>
              <a:rPr lang="en-US" dirty="0">
                <a:latin typeface="+mn-lt"/>
              </a:rPr>
              <a:t>Allows for monitoring and evaluation of practices</a:t>
            </a:r>
          </a:p>
        </p:txBody>
      </p:sp>
      <p:sp>
        <p:nvSpPr>
          <p:cNvPr id="4" name="Rectangle 3"/>
          <p:cNvSpPr/>
          <p:nvPr/>
        </p:nvSpPr>
        <p:spPr>
          <a:xfrm>
            <a:off x="762000" y="165100"/>
            <a:ext cx="6712095" cy="584775"/>
          </a:xfrm>
          <a:prstGeom prst="rect">
            <a:avLst/>
          </a:prstGeom>
        </p:spPr>
        <p:txBody>
          <a:bodyPr wrap="none">
            <a:spAutoFit/>
          </a:bodyPr>
          <a:lstStyle/>
          <a:p>
            <a:pPr algn="ctr"/>
            <a:r>
              <a:rPr lang="en-US" sz="3200" b="1" dirty="0" smtClean="0"/>
              <a:t>“ESSENTIAL” DOCUMENTATION </a:t>
            </a:r>
            <a:endParaRPr lang="en-US" sz="3200" b="1" dirty="0"/>
          </a:p>
        </p:txBody>
      </p:sp>
    </p:spTree>
    <p:extLst>
      <p:ext uri="{BB962C8B-B14F-4D97-AF65-F5344CB8AC3E}">
        <p14:creationId xmlns:p14="http://schemas.microsoft.com/office/powerpoint/2010/main" val="449669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458200" cy="762000"/>
          </a:xfrm>
        </p:spPr>
        <p:txBody>
          <a:bodyPr>
            <a:normAutofit/>
          </a:bodyPr>
          <a:lstStyle/>
          <a:p>
            <a:r>
              <a:rPr lang="en-US" dirty="0" smtClean="0"/>
              <a:t>Protocol &amp; Amendments</a:t>
            </a:r>
            <a:endParaRPr lang="en-US" dirty="0"/>
          </a:p>
        </p:txBody>
      </p:sp>
      <p:sp>
        <p:nvSpPr>
          <p:cNvPr id="3" name="Content Placeholder 2"/>
          <p:cNvSpPr>
            <a:spLocks noGrp="1"/>
          </p:cNvSpPr>
          <p:nvPr>
            <p:ph idx="1"/>
          </p:nvPr>
        </p:nvSpPr>
        <p:spPr>
          <a:xfrm>
            <a:off x="406400" y="895350"/>
            <a:ext cx="8458200" cy="4038600"/>
          </a:xfrm>
        </p:spPr>
        <p:txBody>
          <a:bodyPr>
            <a:normAutofit/>
          </a:bodyPr>
          <a:lstStyle/>
          <a:p>
            <a:pPr>
              <a:buFont typeface="Wingdings" charset="2"/>
              <a:buChar char="q"/>
            </a:pPr>
            <a:r>
              <a:rPr lang="en-US" dirty="0" smtClean="0"/>
              <a:t>   </a:t>
            </a:r>
            <a:r>
              <a:rPr lang="en-US" dirty="0"/>
              <a:t>IRB-approved </a:t>
            </a:r>
            <a:r>
              <a:rPr lang="en-US" dirty="0" smtClean="0"/>
              <a:t>protocol</a:t>
            </a:r>
          </a:p>
          <a:p>
            <a:pPr>
              <a:buFont typeface="Wingdings" charset="2"/>
              <a:buChar char="q"/>
            </a:pPr>
            <a:r>
              <a:rPr lang="en-US" dirty="0" smtClean="0"/>
              <a:t>   Signed principal investigator (PI) signature page</a:t>
            </a:r>
          </a:p>
          <a:p>
            <a:pPr>
              <a:buFont typeface="Wingdings" charset="2"/>
              <a:buChar char="q"/>
            </a:pPr>
            <a:r>
              <a:rPr lang="en-US" dirty="0"/>
              <a:t> </a:t>
            </a:r>
            <a:r>
              <a:rPr lang="en-US" dirty="0" smtClean="0"/>
              <a:t>  IRB-approved Case Report Forms (CRF’s)</a:t>
            </a:r>
          </a:p>
          <a:p>
            <a:pPr>
              <a:buFont typeface="Wingdings" charset="2"/>
              <a:buChar char="q"/>
            </a:pPr>
            <a:r>
              <a:rPr lang="en-US" dirty="0" smtClean="0"/>
              <a:t>   IRB-approved advertisements, brochures</a:t>
            </a:r>
          </a:p>
          <a:p>
            <a:pPr>
              <a:buFont typeface="Wingdings" charset="2"/>
              <a:buChar char="q"/>
            </a:pPr>
            <a:r>
              <a:rPr lang="en-US" dirty="0" smtClean="0"/>
              <a:t>   IRB-approved Participant Information Sheets</a:t>
            </a:r>
          </a:p>
          <a:p>
            <a:pPr>
              <a:buFont typeface="Wingdings" charset="2"/>
              <a:buChar char="q"/>
            </a:pPr>
            <a:r>
              <a:rPr lang="en-US" dirty="0" smtClean="0"/>
              <a:t>   IRB-approved protocol amendments/PI signature page</a:t>
            </a:r>
          </a:p>
          <a:p>
            <a:pPr>
              <a:buFont typeface="Wingdings" charset="2"/>
              <a:buChar char="q"/>
            </a:pPr>
            <a:r>
              <a:rPr lang="en-US" dirty="0"/>
              <a:t> </a:t>
            </a:r>
            <a:r>
              <a:rPr lang="en-US" dirty="0" smtClean="0"/>
              <a:t>  Log </a:t>
            </a:r>
            <a:r>
              <a:rPr lang="en-US" dirty="0"/>
              <a:t>of protocol changes</a:t>
            </a:r>
          </a:p>
          <a:p>
            <a:pPr>
              <a:buFont typeface="Wingdings" charset="2"/>
              <a:buChar char="q"/>
            </a:pPr>
            <a:endParaRPr lang="en-US" dirty="0" smtClean="0"/>
          </a:p>
          <a:p>
            <a:pPr>
              <a:buFont typeface="Wingdings" charset="2"/>
              <a:buChar char="q"/>
            </a:pPr>
            <a:endParaRPr lang="en-US" dirty="0" smtClean="0"/>
          </a:p>
          <a:p>
            <a:pPr>
              <a:buFont typeface="Wingdings" charset="2"/>
              <a:buChar char="q"/>
            </a:pPr>
            <a:endParaRPr lang="en-US" dirty="0"/>
          </a:p>
        </p:txBody>
      </p:sp>
    </p:spTree>
    <p:extLst>
      <p:ext uri="{BB962C8B-B14F-4D97-AF65-F5344CB8AC3E}">
        <p14:creationId xmlns:p14="http://schemas.microsoft.com/office/powerpoint/2010/main" val="626051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creen Shot 2016-11-06 at 1.14.3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95350"/>
            <a:ext cx="73914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609600" y="209550"/>
            <a:ext cx="406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2800" b="1"/>
              <a:t> IRB Project Approvals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857250"/>
          </a:xfrm>
        </p:spPr>
        <p:txBody>
          <a:bodyPr>
            <a:normAutofit/>
          </a:bodyPr>
          <a:lstStyle/>
          <a:p>
            <a:r>
              <a:rPr lang="en-US" dirty="0" smtClean="0"/>
              <a:t>IRB Documentation &amp; Approvals </a:t>
            </a:r>
            <a:endParaRPr lang="en-US" dirty="0"/>
          </a:p>
        </p:txBody>
      </p:sp>
      <p:sp>
        <p:nvSpPr>
          <p:cNvPr id="3" name="Content Placeholder 2"/>
          <p:cNvSpPr>
            <a:spLocks noGrp="1"/>
          </p:cNvSpPr>
          <p:nvPr>
            <p:ph idx="1"/>
          </p:nvPr>
        </p:nvSpPr>
        <p:spPr>
          <a:xfrm>
            <a:off x="304800" y="933450"/>
            <a:ext cx="8763000" cy="4191000"/>
          </a:xfrm>
        </p:spPr>
        <p:txBody>
          <a:bodyPr>
            <a:normAutofit fontScale="77500" lnSpcReduction="20000"/>
          </a:bodyPr>
          <a:lstStyle/>
          <a:p>
            <a:pPr>
              <a:buFont typeface="Wingdings" charset="2"/>
              <a:buChar char="q"/>
            </a:pPr>
            <a:r>
              <a:rPr lang="en-US" dirty="0" smtClean="0"/>
              <a:t>    IRB Federal Wide Assurance Number (FWA)   </a:t>
            </a:r>
          </a:p>
          <a:p>
            <a:pPr marL="0" indent="0">
              <a:buNone/>
            </a:pPr>
            <a:r>
              <a:rPr lang="en-US" sz="1600" dirty="0"/>
              <a:t> </a:t>
            </a:r>
            <a:r>
              <a:rPr lang="en-US" sz="1600" dirty="0" smtClean="0"/>
              <a:t>                Link to OHRP Database (FWA &amp; IRB Registration: </a:t>
            </a:r>
            <a:r>
              <a:rPr lang="en-US" sz="1600" dirty="0" smtClean="0">
                <a:hlinkClick r:id="rId2"/>
              </a:rPr>
              <a:t>http</a:t>
            </a:r>
            <a:r>
              <a:rPr lang="en-US" sz="1600" dirty="0">
                <a:hlinkClick r:id="rId2"/>
              </a:rPr>
              <a:t>://</a:t>
            </a:r>
            <a:r>
              <a:rPr lang="en-US" sz="1600" dirty="0" smtClean="0">
                <a:hlinkClick r:id="rId2"/>
              </a:rPr>
              <a:t>ohrp.cit.nih.gov/search/IrbDtl.aspx</a:t>
            </a:r>
            <a:endParaRPr lang="en-US" sz="1600" dirty="0"/>
          </a:p>
          <a:p>
            <a:pPr marL="0" indent="0">
              <a:buNone/>
            </a:pPr>
            <a:endParaRPr lang="en-US" sz="1000" dirty="0"/>
          </a:p>
          <a:p>
            <a:pPr>
              <a:buFont typeface="Wingdings" charset="2"/>
              <a:buChar char="q"/>
            </a:pPr>
            <a:r>
              <a:rPr lang="en-US" dirty="0" smtClean="0"/>
              <a:t>    Updated IRB Rooster</a:t>
            </a:r>
          </a:p>
          <a:p>
            <a:pPr>
              <a:buFont typeface="Wingdings" charset="2"/>
              <a:buChar char="q"/>
            </a:pPr>
            <a:r>
              <a:rPr lang="en-US" dirty="0"/>
              <a:t> </a:t>
            </a:r>
            <a:r>
              <a:rPr lang="en-US" dirty="0" smtClean="0"/>
              <a:t>   IRB registration (optional)</a:t>
            </a:r>
          </a:p>
          <a:p>
            <a:pPr>
              <a:buFont typeface="Wingdings" charset="2"/>
              <a:buChar char="q"/>
            </a:pPr>
            <a:r>
              <a:rPr lang="en-US" dirty="0"/>
              <a:t> </a:t>
            </a:r>
            <a:r>
              <a:rPr lang="en-US" dirty="0" smtClean="0"/>
              <a:t>   IRB approval letters </a:t>
            </a:r>
          </a:p>
          <a:p>
            <a:pPr>
              <a:buFont typeface="Wingdings" charset="2"/>
              <a:buChar char="q"/>
            </a:pPr>
            <a:r>
              <a:rPr lang="en-US" dirty="0"/>
              <a:t> </a:t>
            </a:r>
            <a:r>
              <a:rPr lang="en-US" dirty="0" smtClean="0"/>
              <a:t>   Original IRB application/new project submission</a:t>
            </a:r>
          </a:p>
          <a:p>
            <a:pPr>
              <a:buFont typeface="Wingdings" charset="2"/>
              <a:buChar char="q"/>
            </a:pPr>
            <a:r>
              <a:rPr lang="en-US" dirty="0"/>
              <a:t> </a:t>
            </a:r>
            <a:r>
              <a:rPr lang="en-US" dirty="0" smtClean="0"/>
              <a:t>   IRB correspondence related to contingent approvals or stipulations</a:t>
            </a:r>
          </a:p>
          <a:p>
            <a:pPr>
              <a:buFont typeface="Wingdings" charset="2"/>
              <a:buChar char="q"/>
            </a:pPr>
            <a:r>
              <a:rPr lang="en-US" dirty="0"/>
              <a:t> </a:t>
            </a:r>
            <a:r>
              <a:rPr lang="en-US" dirty="0" smtClean="0"/>
              <a:t>   IRB annual reviews</a:t>
            </a:r>
          </a:p>
          <a:p>
            <a:pPr>
              <a:buFont typeface="Wingdings" charset="2"/>
              <a:buChar char="q"/>
            </a:pPr>
            <a:r>
              <a:rPr lang="en-US" dirty="0"/>
              <a:t> </a:t>
            </a:r>
            <a:r>
              <a:rPr lang="en-US" dirty="0" smtClean="0"/>
              <a:t>   Interim/annual progress reports to </a:t>
            </a:r>
            <a:r>
              <a:rPr lang="en-US" dirty="0"/>
              <a:t>I</a:t>
            </a:r>
            <a:r>
              <a:rPr lang="en-US" dirty="0" smtClean="0"/>
              <a:t>RB  </a:t>
            </a:r>
          </a:p>
          <a:p>
            <a:pPr>
              <a:buFont typeface="Wingdings" charset="2"/>
              <a:buChar char="q"/>
            </a:pPr>
            <a:r>
              <a:rPr lang="en-US" dirty="0"/>
              <a:t> </a:t>
            </a:r>
            <a:r>
              <a:rPr lang="en-US" dirty="0" smtClean="0"/>
              <a:t>   Project closure or termination</a:t>
            </a:r>
            <a:endParaRPr lang="en-US" dirty="0"/>
          </a:p>
        </p:txBody>
      </p:sp>
    </p:spTree>
    <p:extLst>
      <p:ext uri="{BB962C8B-B14F-4D97-AF65-F5344CB8AC3E}">
        <p14:creationId xmlns:p14="http://schemas.microsoft.com/office/powerpoint/2010/main" val="872582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Screen Shot 2016-11-06 at 1.15.4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95350"/>
            <a:ext cx="3429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533400" y="209550"/>
            <a:ext cx="53878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dirty="0"/>
              <a:t> IRB Project Approvals - </a:t>
            </a:r>
            <a:r>
              <a:rPr lang="en-US" altLang="en-US" b="1" i="1" dirty="0"/>
              <a:t>Examples </a:t>
            </a:r>
            <a:r>
              <a:rPr lang="en-US" altLang="en-US" b="1" dirty="0"/>
              <a:t> </a:t>
            </a:r>
          </a:p>
          <a:p>
            <a:pPr>
              <a:spcBef>
                <a:spcPct val="0"/>
              </a:spcBef>
              <a:buClrTx/>
              <a:buFontTx/>
              <a:buNone/>
            </a:pPr>
            <a:endParaRPr lang="en-US" altLang="en-US" dirty="0"/>
          </a:p>
        </p:txBody>
      </p:sp>
      <p:pic>
        <p:nvPicPr>
          <p:cNvPr id="25604" name="Picture 3" descr="Screen Shot 2016-11-06 at 8.06.4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42950"/>
            <a:ext cx="3333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Screen Shot 2016-11-06 at 1.57.4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04950"/>
            <a:ext cx="24384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0"/>
            <a:ext cx="8458200" cy="857250"/>
          </a:xfrm>
        </p:spPr>
        <p:txBody>
          <a:bodyPr/>
          <a:lstStyle/>
          <a:p>
            <a:pPr eaLnBrk="1" hangingPunct="1"/>
            <a:r>
              <a:rPr lang="en-US" altLang="en-US" dirty="0" smtClean="0"/>
              <a:t>Informed Consent Documents</a:t>
            </a:r>
          </a:p>
        </p:txBody>
      </p:sp>
      <p:sp>
        <p:nvSpPr>
          <p:cNvPr id="3" name="Content Placeholder 2"/>
          <p:cNvSpPr>
            <a:spLocks noGrp="1"/>
          </p:cNvSpPr>
          <p:nvPr>
            <p:ph idx="1"/>
          </p:nvPr>
        </p:nvSpPr>
        <p:spPr>
          <a:xfrm>
            <a:off x="304800" y="971550"/>
            <a:ext cx="8915400" cy="3810000"/>
          </a:xfrm>
        </p:spPr>
        <p:txBody>
          <a:bodyPr>
            <a:normAutofit fontScale="47500" lnSpcReduction="20000"/>
          </a:bodyPr>
          <a:lstStyle/>
          <a:p>
            <a:pPr eaLnBrk="1" hangingPunct="1">
              <a:buFont typeface="Wingdings" charset="2"/>
              <a:buChar char="q"/>
              <a:defRPr/>
            </a:pPr>
            <a:r>
              <a:rPr lang="en-US" sz="3300" dirty="0" smtClean="0">
                <a:ea typeface="+mn-ea"/>
              </a:rPr>
              <a:t>   </a:t>
            </a:r>
            <a:r>
              <a:rPr lang="en-US" sz="3800" dirty="0" smtClean="0">
                <a:ea typeface="+mn-ea"/>
              </a:rPr>
              <a:t>IRB-approved/stamped consent documents (clean copy)</a:t>
            </a:r>
          </a:p>
          <a:p>
            <a:pPr eaLnBrk="1" hangingPunct="1">
              <a:buFont typeface="Wingdings" charset="2"/>
              <a:buChar char="q"/>
              <a:defRPr/>
            </a:pPr>
            <a:r>
              <a:rPr lang="en-US" sz="3800" dirty="0">
                <a:ea typeface="+mn-ea"/>
              </a:rPr>
              <a:t> </a:t>
            </a:r>
            <a:r>
              <a:rPr lang="en-US" sz="3800" dirty="0" smtClean="0">
                <a:ea typeface="+mn-ea"/>
              </a:rPr>
              <a:t>  IRB-approved/stamped assent documents</a:t>
            </a:r>
          </a:p>
          <a:p>
            <a:pPr eaLnBrk="1" hangingPunct="1">
              <a:buFont typeface="Wingdings" charset="2"/>
              <a:buChar char="q"/>
              <a:defRPr/>
            </a:pPr>
            <a:r>
              <a:rPr lang="en-US" sz="3800" dirty="0" smtClean="0">
                <a:ea typeface="+mn-ea"/>
              </a:rPr>
              <a:t>   IRB-approved/stamped short form consents for non-English   </a:t>
            </a:r>
          </a:p>
          <a:p>
            <a:pPr marL="0" indent="0" eaLnBrk="1" hangingPunct="1">
              <a:lnSpc>
                <a:spcPct val="120000"/>
              </a:lnSpc>
              <a:spcBef>
                <a:spcPts val="0"/>
              </a:spcBef>
              <a:buFontTx/>
              <a:buNone/>
              <a:defRPr/>
            </a:pPr>
            <a:r>
              <a:rPr lang="en-US" sz="3800" dirty="0">
                <a:ea typeface="+mn-ea"/>
              </a:rPr>
              <a:t> </a:t>
            </a:r>
            <a:r>
              <a:rPr lang="en-US" sz="3800" dirty="0" smtClean="0">
                <a:ea typeface="+mn-ea"/>
              </a:rPr>
              <a:t>      languages include guidance for consent of non-English speaking subjects</a:t>
            </a:r>
          </a:p>
          <a:p>
            <a:pPr eaLnBrk="1" hangingPunct="1">
              <a:lnSpc>
                <a:spcPct val="170000"/>
              </a:lnSpc>
              <a:spcBef>
                <a:spcPts val="0"/>
              </a:spcBef>
              <a:buFont typeface="Wingdings" charset="2"/>
              <a:buChar char="q"/>
              <a:defRPr/>
            </a:pPr>
            <a:r>
              <a:rPr lang="en-US" sz="3800" dirty="0">
                <a:ea typeface="+mn-ea"/>
              </a:rPr>
              <a:t> </a:t>
            </a:r>
            <a:r>
              <a:rPr lang="en-US" sz="3800" dirty="0" smtClean="0">
                <a:ea typeface="+mn-ea"/>
              </a:rPr>
              <a:t>  Place most currently approved consent in plastic sleeve</a:t>
            </a:r>
          </a:p>
          <a:p>
            <a:pPr eaLnBrk="1" hangingPunct="1">
              <a:lnSpc>
                <a:spcPct val="170000"/>
              </a:lnSpc>
              <a:spcBef>
                <a:spcPts val="0"/>
              </a:spcBef>
              <a:buFont typeface="Wingdings" charset="2"/>
              <a:buChar char="q"/>
              <a:defRPr/>
            </a:pPr>
            <a:r>
              <a:rPr lang="en-US" sz="3800" dirty="0">
                <a:ea typeface="+mn-ea"/>
              </a:rPr>
              <a:t> </a:t>
            </a:r>
            <a:r>
              <a:rPr lang="en-US" sz="3800" dirty="0" smtClean="0">
                <a:ea typeface="+mn-ea"/>
              </a:rPr>
              <a:t>  Store in reverse chronological order with current approved version first</a:t>
            </a:r>
          </a:p>
          <a:p>
            <a:pPr eaLnBrk="1" hangingPunct="1">
              <a:lnSpc>
                <a:spcPct val="170000"/>
              </a:lnSpc>
              <a:spcBef>
                <a:spcPts val="0"/>
              </a:spcBef>
              <a:buFont typeface="Wingdings" charset="2"/>
              <a:buChar char="q"/>
              <a:defRPr/>
            </a:pPr>
            <a:r>
              <a:rPr lang="en-US" sz="3800" dirty="0" smtClean="0">
                <a:ea typeface="+mn-ea"/>
              </a:rPr>
              <a:t>   Log </a:t>
            </a:r>
            <a:r>
              <a:rPr lang="en-US" sz="3800" dirty="0">
                <a:ea typeface="+mn-ea"/>
              </a:rPr>
              <a:t>of Informed Consent </a:t>
            </a:r>
            <a:r>
              <a:rPr lang="en-US" sz="3800" dirty="0" smtClean="0">
                <a:ea typeface="+mn-ea"/>
              </a:rPr>
              <a:t>versions</a:t>
            </a:r>
          </a:p>
          <a:p>
            <a:pPr marL="0" indent="0" eaLnBrk="1" hangingPunct="1">
              <a:spcBef>
                <a:spcPts val="0"/>
              </a:spcBef>
              <a:buFontTx/>
              <a:buNone/>
              <a:defRPr/>
            </a:pPr>
            <a:endParaRPr lang="en-US" sz="3300" dirty="0" smtClean="0">
              <a:ea typeface="+mn-ea"/>
            </a:endParaRPr>
          </a:p>
          <a:p>
            <a:pPr marL="0" indent="0" eaLnBrk="1" hangingPunct="1">
              <a:spcBef>
                <a:spcPts val="0"/>
              </a:spcBef>
              <a:buFontTx/>
              <a:buNone/>
              <a:defRPr/>
            </a:pPr>
            <a:r>
              <a:rPr lang="en-US" sz="3300" i="1" dirty="0" smtClean="0">
                <a:solidFill>
                  <a:srgbClr val="FF0000"/>
                </a:solidFill>
                <a:ea typeface="+mn-ea"/>
              </a:rPr>
              <a:t>**TIP: Protocol version number and date should be on each consent</a:t>
            </a:r>
          </a:p>
          <a:p>
            <a:pPr marL="0" indent="0" eaLnBrk="1" hangingPunct="1">
              <a:spcBef>
                <a:spcPts val="0"/>
              </a:spcBef>
              <a:buFontTx/>
              <a:buNone/>
              <a:defRPr/>
            </a:pPr>
            <a:endParaRPr lang="en-US" sz="3300" i="1" dirty="0" smtClean="0">
              <a:solidFill>
                <a:srgbClr val="FF0000"/>
              </a:solidFill>
              <a:ea typeface="+mn-ea"/>
            </a:endParaRPr>
          </a:p>
          <a:p>
            <a:pPr marL="0" indent="0" eaLnBrk="1" hangingPunct="1">
              <a:spcBef>
                <a:spcPts val="0"/>
              </a:spcBef>
              <a:buFontTx/>
              <a:buNone/>
              <a:defRPr/>
            </a:pPr>
            <a:r>
              <a:rPr lang="en-US" sz="3300" i="1" dirty="0" smtClean="0">
                <a:solidFill>
                  <a:srgbClr val="FF0000"/>
                </a:solidFill>
                <a:ea typeface="+mn-ea"/>
              </a:rPr>
              <a:t>**TIP: An expiration date of the consent document on actual document, but cross-reference document is preferable to the IRB approval letter of the protocol may be required</a:t>
            </a:r>
          </a:p>
          <a:p>
            <a:pPr eaLnBrk="1" hangingPunct="1">
              <a:buFont typeface="Wingdings" charset="2"/>
              <a:buChar char="q"/>
              <a:defRPr/>
            </a:pPr>
            <a:endParaRPr lang="en-US" dirty="0">
              <a:ea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0500" y="0"/>
            <a:ext cx="8458200" cy="857250"/>
          </a:xfrm>
        </p:spPr>
        <p:txBody>
          <a:bodyPr/>
          <a:lstStyle/>
          <a:p>
            <a:r>
              <a:rPr lang="en-US" altLang="en-US" dirty="0"/>
              <a:t>Signed Consent Documents</a:t>
            </a:r>
          </a:p>
        </p:txBody>
      </p:sp>
      <p:sp>
        <p:nvSpPr>
          <p:cNvPr id="3" name="Content Placeholder 2"/>
          <p:cNvSpPr>
            <a:spLocks noGrp="1"/>
          </p:cNvSpPr>
          <p:nvPr>
            <p:ph idx="1"/>
          </p:nvPr>
        </p:nvSpPr>
        <p:spPr>
          <a:xfrm>
            <a:off x="304800" y="819943"/>
            <a:ext cx="8839200" cy="1674813"/>
          </a:xfrm>
        </p:spPr>
        <p:txBody>
          <a:bodyPr>
            <a:noAutofit/>
          </a:bodyPr>
          <a:lstStyle/>
          <a:p>
            <a:pPr marL="0" indent="0" eaLnBrk="1" hangingPunct="1">
              <a:buNone/>
              <a:defRPr/>
            </a:pPr>
            <a:endParaRPr lang="en-US" dirty="0" smtClean="0">
              <a:ea typeface="+mn-ea"/>
            </a:endParaRPr>
          </a:p>
          <a:p>
            <a:pPr marL="0" indent="0" eaLnBrk="1" hangingPunct="1">
              <a:spcBef>
                <a:spcPts val="0"/>
              </a:spcBef>
              <a:buFontTx/>
              <a:buNone/>
              <a:defRPr/>
            </a:pPr>
            <a:r>
              <a:rPr lang="en-US" dirty="0">
                <a:ea typeface="+mn-ea"/>
              </a:rPr>
              <a:t> </a:t>
            </a:r>
            <a:r>
              <a:rPr lang="en-US" dirty="0" smtClean="0">
                <a:ea typeface="+mn-ea"/>
              </a:rPr>
              <a:t>      </a:t>
            </a:r>
            <a:endParaRPr lang="en-US" dirty="0">
              <a:ea typeface="+mn-ea"/>
            </a:endParaRPr>
          </a:p>
        </p:txBody>
      </p:sp>
      <p:sp>
        <p:nvSpPr>
          <p:cNvPr id="5" name="Content Placeholder 2"/>
          <p:cNvSpPr txBox="1">
            <a:spLocks/>
          </p:cNvSpPr>
          <p:nvPr/>
        </p:nvSpPr>
        <p:spPr bwMode="auto">
          <a:xfrm>
            <a:off x="228600" y="971550"/>
            <a:ext cx="89154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fontScale="77500" lnSpcReduction="20000"/>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buFont typeface="Wingdings" panose="05000000000000000000" pitchFamily="2" charset="2"/>
              <a:buChar char="q"/>
              <a:defRPr/>
            </a:pPr>
            <a:r>
              <a:rPr lang="en-US" kern="0" dirty="0" smtClean="0"/>
              <a:t>  All original signed IRB approved and stamped versions consent documents</a:t>
            </a:r>
            <a:r>
              <a:rPr lang="en-US" kern="0" dirty="0"/>
              <a:t>.</a:t>
            </a:r>
            <a:endParaRPr lang="en-US" kern="0" dirty="0" smtClean="0"/>
          </a:p>
          <a:p>
            <a:pPr marL="0" indent="0">
              <a:spcBef>
                <a:spcPts val="0"/>
              </a:spcBef>
              <a:buFontTx/>
              <a:buNone/>
              <a:defRPr/>
            </a:pPr>
            <a:endParaRPr lang="en-US" kern="0" dirty="0"/>
          </a:p>
          <a:p>
            <a:pPr>
              <a:spcBef>
                <a:spcPts val="0"/>
              </a:spcBef>
              <a:buFont typeface="Wingdings" panose="05000000000000000000" pitchFamily="2" charset="2"/>
              <a:buChar char="q"/>
              <a:defRPr/>
            </a:pPr>
            <a:r>
              <a:rPr lang="en-US" kern="0" dirty="0" smtClean="0"/>
              <a:t>   Or, if signed consent documents are kept in a separate binder or in the  </a:t>
            </a:r>
          </a:p>
          <a:p>
            <a:pPr marL="0" indent="0">
              <a:spcBef>
                <a:spcPts val="0"/>
              </a:spcBef>
              <a:buNone/>
              <a:defRPr/>
            </a:pPr>
            <a:r>
              <a:rPr lang="en-US" kern="0" dirty="0"/>
              <a:t> </a:t>
            </a:r>
            <a:r>
              <a:rPr lang="en-US" kern="0" dirty="0" smtClean="0"/>
              <a:t>     subject’s medical record or dental record: A signed and dated memo to file </a:t>
            </a:r>
          </a:p>
          <a:p>
            <a:pPr marL="0" indent="0">
              <a:spcBef>
                <a:spcPts val="0"/>
              </a:spcBef>
              <a:buNone/>
              <a:defRPr/>
            </a:pPr>
            <a:r>
              <a:rPr lang="en-US" kern="0" dirty="0"/>
              <a:t> </a:t>
            </a:r>
            <a:r>
              <a:rPr lang="en-US" kern="0" dirty="0" smtClean="0"/>
              <a:t>     explaining where the consent documents are stored and the reason for   </a:t>
            </a:r>
          </a:p>
          <a:p>
            <a:pPr marL="0" indent="0">
              <a:spcBef>
                <a:spcPts val="0"/>
              </a:spcBef>
              <a:buNone/>
              <a:defRPr/>
            </a:pPr>
            <a:r>
              <a:rPr lang="en-US" kern="0" dirty="0"/>
              <a:t> </a:t>
            </a:r>
            <a:r>
              <a:rPr lang="en-US" kern="0" dirty="0" smtClean="0"/>
              <a:t>     separate storage.</a:t>
            </a:r>
          </a:p>
          <a:p>
            <a:pPr>
              <a:spcBef>
                <a:spcPts val="0"/>
              </a:spcBef>
              <a:buFont typeface="Wingdings" panose="05000000000000000000" pitchFamily="2" charset="2"/>
              <a:buChar char="q"/>
              <a:defRPr/>
            </a:pPr>
            <a:endParaRPr lang="en-US" kern="0" dirty="0"/>
          </a:p>
          <a:p>
            <a:pPr>
              <a:spcBef>
                <a:spcPts val="0"/>
              </a:spcBef>
              <a:buFont typeface="Wingdings" panose="05000000000000000000" pitchFamily="2" charset="2"/>
              <a:buChar char="q"/>
              <a:defRPr/>
            </a:pPr>
            <a:r>
              <a:rPr lang="en-US" kern="0" dirty="0" smtClean="0"/>
              <a:t>  The signed consent document must be retained even if a subject withdraws </a:t>
            </a:r>
          </a:p>
          <a:p>
            <a:pPr marL="0" indent="0">
              <a:spcBef>
                <a:spcPts val="0"/>
              </a:spcBef>
              <a:buNone/>
              <a:defRPr/>
            </a:pPr>
            <a:r>
              <a:rPr lang="en-US" kern="0" dirty="0"/>
              <a:t> </a:t>
            </a:r>
            <a:r>
              <a:rPr lang="en-US" kern="0" dirty="0" smtClean="0"/>
              <a:t>     consent of fails the screening process.</a:t>
            </a:r>
          </a:p>
          <a:p>
            <a:pPr>
              <a:spcBef>
                <a:spcPts val="0"/>
              </a:spcBef>
              <a:buFont typeface="Wingdings" panose="05000000000000000000" pitchFamily="2" charset="2"/>
              <a:buChar char="q"/>
              <a:defRPr/>
            </a:pPr>
            <a:endParaRPr lang="en-US" kern="0" dirty="0"/>
          </a:p>
          <a:p>
            <a:pPr>
              <a:spcBef>
                <a:spcPts val="0"/>
              </a:spcBef>
              <a:buFont typeface="Wingdings" panose="05000000000000000000" pitchFamily="2" charset="2"/>
              <a:buChar char="q"/>
              <a:defRPr/>
            </a:pPr>
            <a:r>
              <a:rPr lang="en-US" kern="0" dirty="0" smtClean="0"/>
              <a:t>   All original signed protocol modifications requiring new version of the   </a:t>
            </a:r>
          </a:p>
          <a:p>
            <a:pPr marL="0" indent="0">
              <a:spcBef>
                <a:spcPts val="0"/>
              </a:spcBef>
              <a:buNone/>
              <a:defRPr/>
            </a:pPr>
            <a:r>
              <a:rPr lang="en-US" kern="0" dirty="0"/>
              <a:t> </a:t>
            </a:r>
            <a:r>
              <a:rPr lang="en-US" kern="0" dirty="0" smtClean="0"/>
              <a:t>     Informed Consent Document must be maintained.  </a:t>
            </a:r>
          </a:p>
          <a:p>
            <a:pPr>
              <a:spcBef>
                <a:spcPts val="0"/>
              </a:spcBef>
              <a:buFont typeface="Wingdings" panose="05000000000000000000" pitchFamily="2" charset="2"/>
              <a:buChar char="q"/>
              <a:defRPr/>
            </a:pPr>
            <a:endParaRPr lang="en-US" kern="0" dirty="0"/>
          </a:p>
          <a:p>
            <a:pPr>
              <a:spcBef>
                <a:spcPts val="0"/>
              </a:spcBef>
              <a:buFont typeface="Wingdings" panose="05000000000000000000" pitchFamily="2" charset="2"/>
              <a:buChar char="q"/>
              <a:defRPr/>
            </a:pPr>
            <a:r>
              <a:rPr lang="en-US" kern="0" dirty="0" smtClean="0"/>
              <a:t>   A consent log should be maintained with identifiable information.  Only for  </a:t>
            </a:r>
          </a:p>
          <a:p>
            <a:pPr marL="0" indent="0">
              <a:spcBef>
                <a:spcPts val="0"/>
              </a:spcBef>
              <a:buNone/>
              <a:defRPr/>
            </a:pPr>
            <a:r>
              <a:rPr lang="en-US" kern="0" dirty="0"/>
              <a:t> </a:t>
            </a:r>
            <a:r>
              <a:rPr lang="en-US" kern="0" dirty="0" smtClean="0"/>
              <a:t>      use at the site never to be shared with a clinical research organization or </a:t>
            </a:r>
          </a:p>
          <a:p>
            <a:pPr marL="0" indent="0">
              <a:spcBef>
                <a:spcPts val="0"/>
              </a:spcBef>
              <a:buNone/>
              <a:defRPr/>
            </a:pPr>
            <a:r>
              <a:rPr lang="en-US" kern="0" dirty="0"/>
              <a:t> </a:t>
            </a:r>
            <a:r>
              <a:rPr lang="en-US" kern="0" dirty="0" smtClean="0"/>
              <a:t>      sponsor.  </a:t>
            </a:r>
            <a:endParaRPr lang="en-US" kern="0" dirty="0"/>
          </a:p>
        </p:txBody>
      </p:sp>
    </p:spTree>
    <p:extLst>
      <p:ext uri="{BB962C8B-B14F-4D97-AF65-F5344CB8AC3E}">
        <p14:creationId xmlns:p14="http://schemas.microsoft.com/office/powerpoint/2010/main" val="3283715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400" y="6350"/>
            <a:ext cx="7162800" cy="857250"/>
          </a:xfrm>
        </p:spPr>
        <p:txBody>
          <a:bodyPr>
            <a:normAutofit/>
          </a:bodyPr>
          <a:lstStyle/>
          <a:p>
            <a:pPr eaLnBrk="1" hangingPunct="1"/>
            <a:r>
              <a:rPr lang="en-US" altLang="en-US" dirty="0" smtClean="0"/>
              <a:t>Investigator Qualification</a:t>
            </a:r>
          </a:p>
        </p:txBody>
      </p:sp>
      <p:sp>
        <p:nvSpPr>
          <p:cNvPr id="3" name="Content Placeholder 2"/>
          <p:cNvSpPr>
            <a:spLocks noGrp="1"/>
          </p:cNvSpPr>
          <p:nvPr>
            <p:ph idx="1"/>
          </p:nvPr>
        </p:nvSpPr>
        <p:spPr>
          <a:xfrm>
            <a:off x="406400" y="895350"/>
            <a:ext cx="8737600" cy="3962400"/>
          </a:xfrm>
        </p:spPr>
        <p:txBody>
          <a:bodyPr>
            <a:normAutofit fontScale="85000" lnSpcReduction="10000"/>
          </a:bodyPr>
          <a:lstStyle/>
          <a:p>
            <a:pPr>
              <a:buFont typeface="Wingdings" charset="2"/>
              <a:buChar char="q"/>
              <a:defRPr/>
            </a:pPr>
            <a:r>
              <a:rPr lang="en-US" dirty="0" smtClean="0">
                <a:ea typeface="+mn-ea"/>
              </a:rPr>
              <a:t>    Current Updated investigator and sub-investigator Curriculum </a:t>
            </a:r>
            <a:r>
              <a:rPr lang="en-US" dirty="0"/>
              <a:t> Vitae  </a:t>
            </a:r>
            <a:endParaRPr lang="en-US" dirty="0" smtClean="0">
              <a:ea typeface="+mn-ea"/>
            </a:endParaRPr>
          </a:p>
          <a:p>
            <a:pPr marL="0" indent="0" eaLnBrk="1" hangingPunct="1">
              <a:lnSpc>
                <a:spcPct val="110000"/>
              </a:lnSpc>
              <a:spcBef>
                <a:spcPts val="0"/>
              </a:spcBef>
              <a:buFontTx/>
              <a:buNone/>
              <a:defRPr/>
            </a:pPr>
            <a:r>
              <a:rPr lang="en-US" dirty="0" smtClean="0">
                <a:ea typeface="+mn-ea"/>
              </a:rPr>
              <a:t>       (CVs) with address, signature and date on header; original  signature     </a:t>
            </a:r>
          </a:p>
          <a:p>
            <a:pPr marL="0" indent="0" eaLnBrk="1" hangingPunct="1">
              <a:lnSpc>
                <a:spcPct val="110000"/>
              </a:lnSpc>
              <a:spcBef>
                <a:spcPts val="0"/>
              </a:spcBef>
              <a:buFontTx/>
              <a:buNone/>
              <a:defRPr/>
            </a:pPr>
            <a:r>
              <a:rPr lang="en-US" dirty="0"/>
              <a:t> </a:t>
            </a:r>
            <a:r>
              <a:rPr lang="en-US" dirty="0" smtClean="0"/>
              <a:t>       </a:t>
            </a:r>
            <a:r>
              <a:rPr lang="en-US" dirty="0" smtClean="0">
                <a:ea typeface="+mn-ea"/>
              </a:rPr>
              <a:t>and date by investigator</a:t>
            </a:r>
            <a:r>
              <a:rPr lang="en-US" dirty="0"/>
              <a:t> and sub-investigator</a:t>
            </a:r>
            <a:r>
              <a:rPr lang="en-US" dirty="0" smtClean="0">
                <a:ea typeface="+mn-ea"/>
              </a:rPr>
              <a:t>   </a:t>
            </a:r>
          </a:p>
          <a:p>
            <a:pPr marL="0" indent="0" eaLnBrk="1" hangingPunct="1">
              <a:spcBef>
                <a:spcPts val="0"/>
              </a:spcBef>
              <a:buFontTx/>
              <a:buNone/>
              <a:defRPr/>
            </a:pPr>
            <a:endParaRPr lang="en-US" dirty="0" smtClean="0">
              <a:ea typeface="+mn-ea"/>
            </a:endParaRPr>
          </a:p>
          <a:p>
            <a:pPr eaLnBrk="1" hangingPunct="1">
              <a:spcBef>
                <a:spcPts val="0"/>
              </a:spcBef>
              <a:buFont typeface="Wingdings" charset="2"/>
              <a:buChar char="q"/>
              <a:defRPr/>
            </a:pPr>
            <a:r>
              <a:rPr lang="en-US" dirty="0">
                <a:ea typeface="+mn-ea"/>
              </a:rPr>
              <a:t> </a:t>
            </a:r>
            <a:r>
              <a:rPr lang="en-US" dirty="0" smtClean="0">
                <a:ea typeface="+mn-ea"/>
              </a:rPr>
              <a:t>   CVs address, name and licensure should reflect information on 1572</a:t>
            </a:r>
          </a:p>
          <a:p>
            <a:pPr marL="0" indent="0" eaLnBrk="1" hangingPunct="1">
              <a:spcBef>
                <a:spcPts val="0"/>
              </a:spcBef>
              <a:buFontTx/>
              <a:buNone/>
              <a:defRPr/>
            </a:pPr>
            <a:endParaRPr lang="en-US" dirty="0" smtClean="0">
              <a:ea typeface="+mn-ea"/>
            </a:endParaRPr>
          </a:p>
          <a:p>
            <a:pPr eaLnBrk="1" hangingPunct="1">
              <a:spcBef>
                <a:spcPts val="0"/>
              </a:spcBef>
              <a:buFont typeface="Wingdings" charset="2"/>
              <a:buChar char="q"/>
              <a:defRPr/>
            </a:pPr>
            <a:r>
              <a:rPr lang="en-US" dirty="0">
                <a:ea typeface="+mn-ea"/>
              </a:rPr>
              <a:t> </a:t>
            </a:r>
            <a:r>
              <a:rPr lang="en-US" dirty="0" smtClean="0">
                <a:ea typeface="+mn-ea"/>
              </a:rPr>
              <a:t>   </a:t>
            </a:r>
            <a:r>
              <a:rPr lang="en-US" dirty="0">
                <a:ea typeface="+mn-ea"/>
              </a:rPr>
              <a:t>C</a:t>
            </a:r>
            <a:r>
              <a:rPr lang="en-US" dirty="0" smtClean="0">
                <a:ea typeface="+mn-ea"/>
              </a:rPr>
              <a:t>urrent clinical professional licensure (dental, medical, </a:t>
            </a:r>
            <a:r>
              <a:rPr lang="en-US" dirty="0">
                <a:ea typeface="+mn-ea"/>
              </a:rPr>
              <a:t>nursing,</a:t>
            </a:r>
            <a:endParaRPr lang="en-US" dirty="0" smtClean="0">
              <a:ea typeface="+mn-ea"/>
            </a:endParaRPr>
          </a:p>
          <a:p>
            <a:pPr marL="0" indent="0" eaLnBrk="1" hangingPunct="1">
              <a:spcBef>
                <a:spcPts val="0"/>
              </a:spcBef>
              <a:buFontTx/>
              <a:buNone/>
              <a:defRPr/>
            </a:pPr>
            <a:r>
              <a:rPr lang="en-US" dirty="0" smtClean="0">
                <a:ea typeface="+mn-ea"/>
              </a:rPr>
              <a:t>       pharmacy, etc.) for PI and co-investigators, if licensed</a:t>
            </a:r>
          </a:p>
          <a:p>
            <a:pPr eaLnBrk="1" hangingPunct="1">
              <a:lnSpc>
                <a:spcPct val="160000"/>
              </a:lnSpc>
              <a:spcBef>
                <a:spcPts val="0"/>
              </a:spcBef>
              <a:buFont typeface="Wingdings" charset="2"/>
              <a:buChar char="q"/>
              <a:defRPr/>
            </a:pPr>
            <a:r>
              <a:rPr lang="en-US" dirty="0">
                <a:ea typeface="+mn-ea"/>
              </a:rPr>
              <a:t> </a:t>
            </a:r>
            <a:r>
              <a:rPr lang="en-US" dirty="0" smtClean="0">
                <a:ea typeface="+mn-ea"/>
              </a:rPr>
              <a:t>   Update CV and licensure documents as they expire or qualifications </a:t>
            </a:r>
          </a:p>
          <a:p>
            <a:pPr marL="0" indent="0" eaLnBrk="1" hangingPunct="1">
              <a:lnSpc>
                <a:spcPct val="120000"/>
              </a:lnSpc>
              <a:spcBef>
                <a:spcPts val="0"/>
              </a:spcBef>
              <a:buNone/>
              <a:defRPr/>
            </a:pPr>
            <a:r>
              <a:rPr lang="en-US" dirty="0" smtClean="0"/>
              <a:t>       </a:t>
            </a:r>
            <a:r>
              <a:rPr lang="en-US" dirty="0" smtClean="0">
                <a:ea typeface="+mn-ea"/>
              </a:rPr>
              <a:t>change</a:t>
            </a:r>
          </a:p>
          <a:p>
            <a:pPr marL="0" indent="0" eaLnBrk="1" hangingPunct="1">
              <a:lnSpc>
                <a:spcPct val="160000"/>
              </a:lnSpc>
              <a:spcBef>
                <a:spcPts val="0"/>
              </a:spcBef>
              <a:buFontTx/>
              <a:buNone/>
              <a:defRPr/>
            </a:pPr>
            <a:r>
              <a:rPr lang="en-US" sz="2200" i="1" dirty="0" smtClean="0">
                <a:solidFill>
                  <a:srgbClr val="FF0000"/>
                </a:solidFill>
                <a:ea typeface="+mn-ea"/>
              </a:rPr>
              <a:t>**TIP: The CV &amp; licensure dates should reflect mirror each other.</a:t>
            </a:r>
          </a:p>
          <a:p>
            <a:pPr marL="0" indent="0" eaLnBrk="1" hangingPunct="1">
              <a:spcBef>
                <a:spcPts val="0"/>
              </a:spcBef>
              <a:buFontTx/>
              <a:buNone/>
              <a:defRPr/>
            </a:pPr>
            <a:endParaRPr lang="en-US" dirty="0">
              <a:ea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38100"/>
            <a:ext cx="7543800" cy="857250"/>
          </a:xfrm>
        </p:spPr>
        <p:txBody>
          <a:bodyPr/>
          <a:lstStyle/>
          <a:p>
            <a:pPr eaLnBrk="1" hangingPunct="1"/>
            <a:r>
              <a:rPr lang="en-US" altLang="en-US" dirty="0" smtClean="0"/>
              <a:t>Clinical Investigator’s Brochure (IB)</a:t>
            </a:r>
          </a:p>
        </p:txBody>
      </p:sp>
      <p:sp>
        <p:nvSpPr>
          <p:cNvPr id="28675" name="Content Placeholder 2"/>
          <p:cNvSpPr>
            <a:spLocks noGrp="1"/>
          </p:cNvSpPr>
          <p:nvPr>
            <p:ph idx="1"/>
          </p:nvPr>
        </p:nvSpPr>
        <p:spPr>
          <a:xfrm>
            <a:off x="228600" y="971550"/>
            <a:ext cx="8915400" cy="3733800"/>
          </a:xfrm>
        </p:spPr>
        <p:txBody>
          <a:bodyPr>
            <a:normAutofit fontScale="92500" lnSpcReduction="10000"/>
          </a:bodyPr>
          <a:lstStyle/>
          <a:p>
            <a:pPr eaLnBrk="1" hangingPunct="1">
              <a:buFont typeface="Wingdings" pitchFamily="2" charset="2"/>
              <a:buChar char="q"/>
            </a:pPr>
            <a:r>
              <a:rPr lang="en-US" altLang="en-US" dirty="0" smtClean="0"/>
              <a:t>    Clinical investigator’s brochure (drug/product/or device) </a:t>
            </a:r>
          </a:p>
          <a:p>
            <a:pPr eaLnBrk="1" hangingPunct="1">
              <a:buFont typeface="Wingdings" pitchFamily="2" charset="2"/>
              <a:buChar char="q"/>
            </a:pPr>
            <a:r>
              <a:rPr lang="en-US" altLang="en-US" dirty="0" smtClean="0"/>
              <a:t>    Package insert; include labeling for approved medications</a:t>
            </a:r>
          </a:p>
          <a:p>
            <a:pPr eaLnBrk="1" hangingPunct="1">
              <a:buFont typeface="Wingdings" pitchFamily="2" charset="2"/>
              <a:buChar char="q"/>
            </a:pPr>
            <a:r>
              <a:rPr lang="en-US" altLang="en-US" dirty="0" smtClean="0"/>
              <a:t>    All amendments to the IB or package insert should be      </a:t>
            </a:r>
          </a:p>
          <a:p>
            <a:pPr marL="519112" lvl="1" indent="0">
              <a:spcBef>
                <a:spcPts val="0"/>
              </a:spcBef>
              <a:buNone/>
            </a:pPr>
            <a:r>
              <a:rPr lang="en-US" altLang="en-US" dirty="0"/>
              <a:t> </a:t>
            </a:r>
            <a:r>
              <a:rPr lang="en-US" altLang="en-US" sz="2400" dirty="0" smtClean="0"/>
              <a:t>included during the trial</a:t>
            </a:r>
            <a:r>
              <a:rPr lang="en-US" altLang="en-US" dirty="0" smtClean="0"/>
              <a:t>.</a:t>
            </a:r>
          </a:p>
          <a:p>
            <a:pPr eaLnBrk="1" hangingPunct="1">
              <a:buFont typeface="Wingdings" pitchFamily="2" charset="2"/>
              <a:buChar char="q"/>
            </a:pPr>
            <a:r>
              <a:rPr lang="en-US" altLang="en-US" dirty="0" smtClean="0"/>
              <a:t>    Device information sheet/manual</a:t>
            </a:r>
          </a:p>
          <a:p>
            <a:pPr marL="0" indent="0" eaLnBrk="1" hangingPunct="1">
              <a:buNone/>
            </a:pPr>
            <a:r>
              <a:rPr lang="en-US" altLang="en-US" dirty="0" smtClean="0"/>
              <a:t>The IB document provides information on the mechanism of action, potential risks and adverse reactions and the ‘expected’ adverse reactions associated with the previous use of the drug/product/or device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5275"/>
            <a:ext cx="7569200" cy="742950"/>
          </a:xfrm>
        </p:spPr>
        <p:txBody>
          <a:bodyPr>
            <a:normAutofit fontScale="90000"/>
          </a:bodyPr>
          <a:lstStyle/>
          <a:p>
            <a:pPr marL="0" indent="0"/>
            <a:r>
              <a:rPr lang="en-US" dirty="0" smtClean="0"/>
              <a:t>       DOCUMENTATION </a:t>
            </a:r>
            <a:r>
              <a:rPr lang="en-US" dirty="0"/>
              <a:t>(Part 1</a:t>
            </a:r>
            <a:r>
              <a:rPr lang="en-US" dirty="0" smtClean="0"/>
              <a:t>)</a:t>
            </a:r>
            <a:br>
              <a:rPr lang="en-US" dirty="0" smtClean="0"/>
            </a:br>
            <a:endParaRPr lang="en-US" dirty="0"/>
          </a:p>
        </p:txBody>
      </p:sp>
      <p:sp>
        <p:nvSpPr>
          <p:cNvPr id="3" name="Content Placeholder 2"/>
          <p:cNvSpPr>
            <a:spLocks noGrp="1"/>
          </p:cNvSpPr>
          <p:nvPr>
            <p:ph idx="1"/>
          </p:nvPr>
        </p:nvSpPr>
        <p:spPr>
          <a:xfrm>
            <a:off x="444500" y="1647824"/>
            <a:ext cx="8458200" cy="2905125"/>
          </a:xfrm>
        </p:spPr>
        <p:txBody>
          <a:bodyPr>
            <a:normAutofit fontScale="92500" lnSpcReduction="10000"/>
          </a:bodyPr>
          <a:lstStyle/>
          <a:p>
            <a:pPr marL="0" indent="0" algn="ctr">
              <a:spcBef>
                <a:spcPts val="1800"/>
              </a:spcBef>
              <a:buNone/>
            </a:pPr>
            <a:r>
              <a:rPr lang="en-US" sz="3200" b="1" dirty="0" smtClean="0"/>
              <a:t>Best Practices </a:t>
            </a:r>
          </a:p>
          <a:p>
            <a:pPr marL="0" indent="0" algn="ctr">
              <a:spcBef>
                <a:spcPts val="1800"/>
              </a:spcBef>
              <a:buNone/>
            </a:pPr>
            <a:endParaRPr lang="en-US" sz="1100" b="1" dirty="0" smtClean="0"/>
          </a:p>
          <a:p>
            <a:pPr marL="0" indent="0" algn="ctr">
              <a:spcBef>
                <a:spcPts val="1800"/>
              </a:spcBef>
              <a:buNone/>
            </a:pPr>
            <a:r>
              <a:rPr lang="en-US" sz="3200" b="1" dirty="0" smtClean="0"/>
              <a:t>Data Collection  and Data Management</a:t>
            </a:r>
          </a:p>
          <a:p>
            <a:pPr marL="0" indent="0" algn="ctr">
              <a:buNone/>
            </a:pPr>
            <a:r>
              <a:rPr lang="en-US" sz="2000" dirty="0" smtClean="0"/>
              <a:t>21 CFR Part 11</a:t>
            </a:r>
          </a:p>
          <a:p>
            <a:pPr marL="0" indent="0" algn="ctr">
              <a:buNone/>
            </a:pPr>
            <a:endParaRPr lang="en-US" sz="2000" dirty="0" smtClean="0"/>
          </a:p>
          <a:p>
            <a:pPr marL="0" indent="0" algn="ctr">
              <a:buNone/>
            </a:pPr>
            <a:r>
              <a:rPr lang="en-US" sz="2200" dirty="0" smtClean="0"/>
              <a:t>The </a:t>
            </a:r>
            <a:r>
              <a:rPr lang="en-US" sz="2200" dirty="0"/>
              <a:t>Role of the Research Coordinator</a:t>
            </a:r>
          </a:p>
          <a:p>
            <a:pPr marL="0" indent="0" algn="ctr">
              <a:buNone/>
            </a:pPr>
            <a:endParaRPr lang="en-US" sz="20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666750"/>
            <a:ext cx="2333625" cy="1962150"/>
          </a:xfrm>
          <a:prstGeom prst="rect">
            <a:avLst/>
          </a:prstGeom>
        </p:spPr>
      </p:pic>
    </p:spTree>
    <p:extLst>
      <p:ext uri="{BB962C8B-B14F-4D97-AF65-F5344CB8AC3E}">
        <p14:creationId xmlns:p14="http://schemas.microsoft.com/office/powerpoint/2010/main" val="938858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0"/>
            <a:ext cx="8458200" cy="857250"/>
          </a:xfrm>
        </p:spPr>
        <p:txBody>
          <a:bodyPr/>
          <a:lstStyle/>
          <a:p>
            <a:pPr eaLnBrk="1" hangingPunct="1"/>
            <a:r>
              <a:rPr lang="en-US" altLang="en-US" dirty="0" smtClean="0"/>
              <a:t>FDA Documentation</a:t>
            </a:r>
          </a:p>
        </p:txBody>
      </p:sp>
      <p:sp>
        <p:nvSpPr>
          <p:cNvPr id="3" name="Content Placeholder 2"/>
          <p:cNvSpPr>
            <a:spLocks noGrp="1"/>
          </p:cNvSpPr>
          <p:nvPr>
            <p:ph idx="1"/>
          </p:nvPr>
        </p:nvSpPr>
        <p:spPr>
          <a:xfrm>
            <a:off x="241300" y="895350"/>
            <a:ext cx="8915400" cy="4572000"/>
          </a:xfrm>
        </p:spPr>
        <p:txBody>
          <a:bodyPr>
            <a:normAutofit fontScale="62500" lnSpcReduction="20000"/>
          </a:bodyPr>
          <a:lstStyle/>
          <a:p>
            <a:pPr>
              <a:lnSpc>
                <a:spcPct val="120000"/>
              </a:lnSpc>
              <a:spcBef>
                <a:spcPts val="0"/>
              </a:spcBef>
              <a:buFont typeface="Wingdings" charset="2"/>
              <a:buChar char="q"/>
              <a:defRPr/>
            </a:pPr>
            <a:r>
              <a:rPr lang="en-US" dirty="0" smtClean="0">
                <a:ea typeface="+mn-ea"/>
              </a:rPr>
              <a:t>    </a:t>
            </a:r>
            <a:r>
              <a:rPr lang="en-US" sz="2500" b="1" dirty="0" smtClean="0"/>
              <a:t>FDA Form 1571 </a:t>
            </a:r>
            <a:r>
              <a:rPr lang="en-US" sz="2500" dirty="0" smtClean="0"/>
              <a:t>for Investigational New Drug application (IND): Date and sign all </a:t>
            </a:r>
            <a:r>
              <a:rPr lang="en-US" sz="2500" dirty="0"/>
              <a:t>versions. </a:t>
            </a:r>
            <a:endParaRPr lang="en-US" sz="2500" dirty="0" smtClean="0"/>
          </a:p>
          <a:p>
            <a:pPr marL="0" indent="0" eaLnBrk="1" hangingPunct="1">
              <a:lnSpc>
                <a:spcPct val="120000"/>
              </a:lnSpc>
              <a:spcBef>
                <a:spcPts val="0"/>
              </a:spcBef>
              <a:buNone/>
              <a:defRPr/>
            </a:pPr>
            <a:r>
              <a:rPr lang="en-US" sz="2500" dirty="0" smtClean="0"/>
              <a:t>         Required as part of the FDA submission packet as well as investigator initiated studies.</a:t>
            </a:r>
          </a:p>
          <a:p>
            <a:pPr marL="0" indent="0" eaLnBrk="1" hangingPunct="1">
              <a:lnSpc>
                <a:spcPct val="120000"/>
              </a:lnSpc>
              <a:spcBef>
                <a:spcPts val="0"/>
              </a:spcBef>
              <a:buNone/>
              <a:defRPr/>
            </a:pPr>
            <a:endParaRPr lang="en-US" sz="2500" dirty="0" smtClean="0"/>
          </a:p>
          <a:p>
            <a:pPr eaLnBrk="1" hangingPunct="1">
              <a:lnSpc>
                <a:spcPct val="120000"/>
              </a:lnSpc>
              <a:spcBef>
                <a:spcPts val="0"/>
              </a:spcBef>
              <a:buFont typeface="Wingdings" panose="05000000000000000000" pitchFamily="2" charset="2"/>
              <a:buChar char="q"/>
              <a:defRPr/>
            </a:pPr>
            <a:r>
              <a:rPr lang="en-US" sz="2500" b="1" dirty="0"/>
              <a:t> </a:t>
            </a:r>
            <a:r>
              <a:rPr lang="en-US" sz="2500" b="1" dirty="0" smtClean="0"/>
              <a:t>   FDA Form 1572 </a:t>
            </a:r>
            <a:r>
              <a:rPr lang="en-US" sz="2500" dirty="0" smtClean="0"/>
              <a:t>Statement of Investigator (21 CFR Part 312) for IND studies involving an  </a:t>
            </a:r>
          </a:p>
          <a:p>
            <a:pPr marL="0" indent="0" eaLnBrk="1" hangingPunct="1">
              <a:lnSpc>
                <a:spcPct val="120000"/>
              </a:lnSpc>
              <a:spcBef>
                <a:spcPts val="0"/>
              </a:spcBef>
              <a:buNone/>
              <a:defRPr/>
            </a:pPr>
            <a:r>
              <a:rPr lang="en-US" sz="2500" dirty="0"/>
              <a:t> </a:t>
            </a:r>
            <a:r>
              <a:rPr lang="en-US" sz="2500" dirty="0" smtClean="0"/>
              <a:t>        investigational drug or  sponsor requests: Date and sign all versions. </a:t>
            </a:r>
          </a:p>
          <a:p>
            <a:pPr marL="0" indent="0" eaLnBrk="1" hangingPunct="1">
              <a:lnSpc>
                <a:spcPct val="120000"/>
              </a:lnSpc>
              <a:spcBef>
                <a:spcPts val="0"/>
              </a:spcBef>
              <a:buNone/>
              <a:defRPr/>
            </a:pPr>
            <a:endParaRPr lang="en-US" sz="2500" dirty="0"/>
          </a:p>
          <a:p>
            <a:pPr eaLnBrk="1" hangingPunct="1">
              <a:lnSpc>
                <a:spcPct val="120000"/>
              </a:lnSpc>
              <a:spcBef>
                <a:spcPts val="0"/>
              </a:spcBef>
              <a:buFont typeface="Wingdings" panose="05000000000000000000" pitchFamily="2" charset="2"/>
              <a:buChar char="q"/>
              <a:defRPr/>
            </a:pPr>
            <a:r>
              <a:rPr lang="en-US" sz="2500" dirty="0" smtClean="0"/>
              <a:t>    </a:t>
            </a:r>
            <a:r>
              <a:rPr lang="en-US" sz="2600" dirty="0" smtClean="0"/>
              <a:t>Signed investigator agreement (if applicable): device studies  </a:t>
            </a:r>
          </a:p>
          <a:p>
            <a:pPr marL="0" indent="0" eaLnBrk="1" hangingPunct="1">
              <a:lnSpc>
                <a:spcPct val="120000"/>
              </a:lnSpc>
              <a:spcBef>
                <a:spcPts val="0"/>
              </a:spcBef>
              <a:buNone/>
              <a:defRPr/>
            </a:pPr>
            <a:endParaRPr lang="en-US" sz="2600" dirty="0" smtClean="0"/>
          </a:p>
          <a:p>
            <a:pPr eaLnBrk="1" hangingPunct="1">
              <a:lnSpc>
                <a:spcPct val="120000"/>
              </a:lnSpc>
              <a:spcBef>
                <a:spcPts val="0"/>
              </a:spcBef>
              <a:buFont typeface="Wingdings" charset="2"/>
              <a:buChar char="q"/>
              <a:defRPr/>
            </a:pPr>
            <a:r>
              <a:rPr lang="en-US" sz="2600" dirty="0"/>
              <a:t> </a:t>
            </a:r>
            <a:r>
              <a:rPr lang="en-US" sz="2600" dirty="0" smtClean="0"/>
              <a:t>   Samples of labels attached to investigational product containers</a:t>
            </a:r>
          </a:p>
          <a:p>
            <a:pPr marL="0" indent="0" eaLnBrk="1" hangingPunct="1">
              <a:lnSpc>
                <a:spcPct val="120000"/>
              </a:lnSpc>
              <a:spcBef>
                <a:spcPts val="0"/>
              </a:spcBef>
              <a:buNone/>
              <a:defRPr/>
            </a:pPr>
            <a:endParaRPr lang="en-US" sz="2600" dirty="0" smtClean="0"/>
          </a:p>
          <a:p>
            <a:pPr eaLnBrk="1" hangingPunct="1">
              <a:lnSpc>
                <a:spcPct val="120000"/>
              </a:lnSpc>
              <a:spcBef>
                <a:spcPts val="0"/>
              </a:spcBef>
              <a:buFont typeface="Wingdings" charset="2"/>
              <a:buChar char="q"/>
              <a:defRPr/>
            </a:pPr>
            <a:r>
              <a:rPr lang="en-US" sz="2600" dirty="0" smtClean="0"/>
              <a:t>    Regulatory approval or authorization</a:t>
            </a:r>
          </a:p>
          <a:p>
            <a:pPr marL="0" indent="0" eaLnBrk="1" hangingPunct="1">
              <a:lnSpc>
                <a:spcPct val="120000"/>
              </a:lnSpc>
              <a:spcBef>
                <a:spcPts val="0"/>
              </a:spcBef>
              <a:buNone/>
              <a:defRPr/>
            </a:pPr>
            <a:endParaRPr lang="en-US" sz="2600" dirty="0" smtClean="0"/>
          </a:p>
          <a:p>
            <a:pPr eaLnBrk="1" hangingPunct="1">
              <a:lnSpc>
                <a:spcPct val="120000"/>
              </a:lnSpc>
              <a:spcBef>
                <a:spcPts val="0"/>
              </a:spcBef>
              <a:buFont typeface="Wingdings" charset="2"/>
              <a:buChar char="q"/>
              <a:defRPr/>
            </a:pPr>
            <a:r>
              <a:rPr lang="en-US" sz="2600" dirty="0"/>
              <a:t> </a:t>
            </a:r>
            <a:r>
              <a:rPr lang="en-US" sz="2600" dirty="0" smtClean="0"/>
              <a:t>   FDA Correspondence Log  (if applicable</a:t>
            </a:r>
            <a:r>
              <a:rPr lang="en-US" sz="2500" dirty="0" smtClean="0"/>
              <a:t>)</a:t>
            </a:r>
          </a:p>
          <a:p>
            <a:pPr marL="0" indent="0" eaLnBrk="1" hangingPunct="1">
              <a:lnSpc>
                <a:spcPct val="120000"/>
              </a:lnSpc>
              <a:spcBef>
                <a:spcPts val="0"/>
              </a:spcBef>
              <a:buNone/>
              <a:defRPr/>
            </a:pPr>
            <a:endParaRPr lang="en-US" sz="2500" dirty="0" smtClean="0"/>
          </a:p>
          <a:p>
            <a:pPr>
              <a:lnSpc>
                <a:spcPct val="120000"/>
              </a:lnSpc>
              <a:spcBef>
                <a:spcPts val="0"/>
              </a:spcBef>
              <a:buFont typeface="Wingdings" charset="2"/>
              <a:buChar char="q"/>
              <a:defRPr/>
            </a:pPr>
            <a:r>
              <a:rPr lang="en-US" sz="2500" dirty="0"/>
              <a:t> </a:t>
            </a:r>
            <a:r>
              <a:rPr lang="en-US" sz="2500" dirty="0" smtClean="0"/>
              <a:t>   Go to FDA site for most current pdf of Forms </a:t>
            </a:r>
            <a:r>
              <a:rPr lang="en-US" sz="2500" dirty="0"/>
              <a:t>to </a:t>
            </a:r>
            <a:r>
              <a:rPr lang="en-US" sz="2500" dirty="0" smtClean="0"/>
              <a:t>download:  </a:t>
            </a:r>
          </a:p>
          <a:p>
            <a:pPr marL="0" indent="0">
              <a:lnSpc>
                <a:spcPct val="120000"/>
              </a:lnSpc>
              <a:spcBef>
                <a:spcPts val="0"/>
              </a:spcBef>
              <a:buNone/>
              <a:defRPr/>
            </a:pPr>
            <a:r>
              <a:rPr lang="en-US" sz="2500" dirty="0"/>
              <a:t> </a:t>
            </a:r>
            <a:r>
              <a:rPr lang="en-US" sz="2500" dirty="0" smtClean="0"/>
              <a:t>        </a:t>
            </a:r>
            <a:r>
              <a:rPr lang="en-US" sz="2500" dirty="0" smtClean="0">
                <a:hlinkClick r:id="rId2"/>
              </a:rPr>
              <a:t>http</a:t>
            </a:r>
            <a:r>
              <a:rPr lang="en-US" sz="2500" dirty="0">
                <a:hlinkClick r:id="rId2"/>
              </a:rPr>
              <a:t>://</a:t>
            </a:r>
            <a:r>
              <a:rPr lang="en-US" sz="2500" dirty="0" smtClean="0">
                <a:hlinkClick r:id="rId2"/>
              </a:rPr>
              <a:t>www.fda.gov/AboutFDA/ReportsManualsForms/Forms/default.htm</a:t>
            </a:r>
            <a:endParaRPr lang="en-US" sz="2500" dirty="0" smtClean="0"/>
          </a:p>
          <a:p>
            <a:pPr marL="0" indent="0">
              <a:buNone/>
              <a:defRPr/>
            </a:pPr>
            <a:endParaRPr lang="en-US" dirty="0" smtClean="0">
              <a:ea typeface="+mn-ea"/>
            </a:endParaRPr>
          </a:p>
          <a:p>
            <a:pPr eaLnBrk="1" hangingPunct="1">
              <a:buFont typeface="Wingdings" charset="2"/>
              <a:buChar char="q"/>
              <a:defRPr/>
            </a:pPr>
            <a:endParaRPr lang="en-US" dirty="0">
              <a:ea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Screen Shot 2016-11-06 at 8.27.0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19150"/>
            <a:ext cx="304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Screen Shot 2016-11-06 at 8.27.2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42950"/>
            <a:ext cx="2971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p:cNvSpPr txBox="1">
            <a:spLocks noChangeArrowheads="1"/>
          </p:cNvSpPr>
          <p:nvPr/>
        </p:nvSpPr>
        <p:spPr bwMode="auto">
          <a:xfrm>
            <a:off x="457200" y="209550"/>
            <a:ext cx="398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a:t>Example: Form FDA 1572: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0"/>
            <a:ext cx="8458200" cy="857250"/>
          </a:xfrm>
        </p:spPr>
        <p:txBody>
          <a:bodyPr>
            <a:noAutofit/>
          </a:bodyPr>
          <a:lstStyle/>
          <a:p>
            <a:r>
              <a:rPr lang="en-US" dirty="0"/>
              <a:t>Delegation of Authority Log (</a:t>
            </a:r>
            <a:r>
              <a:rPr lang="en-US" dirty="0" err="1"/>
              <a:t>DoR</a:t>
            </a:r>
            <a:r>
              <a:rPr lang="en-US" dirty="0"/>
              <a:t>)</a:t>
            </a:r>
            <a:br>
              <a:rPr lang="en-US" dirty="0"/>
            </a:br>
            <a:endParaRPr lang="en-US" dirty="0"/>
          </a:p>
        </p:txBody>
      </p:sp>
      <p:sp>
        <p:nvSpPr>
          <p:cNvPr id="5" name="Content Placeholder 2"/>
          <p:cNvSpPr txBox="1">
            <a:spLocks/>
          </p:cNvSpPr>
          <p:nvPr/>
        </p:nvSpPr>
        <p:spPr bwMode="auto">
          <a:xfrm>
            <a:off x="381000" y="5543550"/>
            <a:ext cx="84582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buFont typeface="Wingdings" panose="05000000000000000000" pitchFamily="2" charset="2"/>
              <a:buChar char="§"/>
            </a:pPr>
            <a:r>
              <a:rPr lang="en-US" kern="0" dirty="0" smtClean="0"/>
              <a:t>            </a:t>
            </a:r>
            <a:endParaRPr lang="en-US" kern="0" dirty="0"/>
          </a:p>
        </p:txBody>
      </p:sp>
      <p:sp>
        <p:nvSpPr>
          <p:cNvPr id="6" name="Content Placeholder 2"/>
          <p:cNvSpPr txBox="1">
            <a:spLocks/>
          </p:cNvSpPr>
          <p:nvPr/>
        </p:nvSpPr>
        <p:spPr bwMode="auto">
          <a:xfrm>
            <a:off x="368300" y="971550"/>
            <a:ext cx="8763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buFont typeface="Wingdings" charset="2"/>
              <a:buChar char="q"/>
            </a:pPr>
            <a:r>
              <a:rPr lang="en-US" kern="0" dirty="0" smtClean="0"/>
              <a:t>   Log with assigned study responsibilities or authority </a:t>
            </a:r>
            <a:r>
              <a:rPr lang="en-US" kern="0" dirty="0"/>
              <a:t>l</a:t>
            </a:r>
            <a:r>
              <a:rPr lang="en-US" kern="0" dirty="0" smtClean="0"/>
              <a:t>og with role    </a:t>
            </a:r>
          </a:p>
          <a:p>
            <a:pPr marL="0" indent="0">
              <a:lnSpc>
                <a:spcPct val="120000"/>
              </a:lnSpc>
              <a:spcBef>
                <a:spcPts val="0"/>
              </a:spcBef>
              <a:buNone/>
            </a:pPr>
            <a:r>
              <a:rPr lang="en-US" kern="0" dirty="0"/>
              <a:t> </a:t>
            </a:r>
            <a:r>
              <a:rPr lang="en-US" kern="0" dirty="0" smtClean="0"/>
              <a:t>     descriptions signed by the Principal Investigator (PI)</a:t>
            </a:r>
          </a:p>
          <a:p>
            <a:pPr marL="0" indent="0">
              <a:lnSpc>
                <a:spcPct val="120000"/>
              </a:lnSpc>
              <a:spcBef>
                <a:spcPts val="0"/>
              </a:spcBef>
              <a:buNone/>
            </a:pPr>
            <a:endParaRPr lang="en-US" sz="1100" kern="0" dirty="0" smtClean="0"/>
          </a:p>
          <a:p>
            <a:pPr>
              <a:lnSpc>
                <a:spcPct val="120000"/>
              </a:lnSpc>
              <a:spcBef>
                <a:spcPts val="0"/>
              </a:spcBef>
              <a:buFont typeface="Wingdings" panose="05000000000000000000" pitchFamily="2" charset="2"/>
              <a:buChar char="q"/>
            </a:pPr>
            <a:r>
              <a:rPr lang="en-US" kern="0" dirty="0" smtClean="0"/>
              <a:t>   Delegated roles and descriptions to conduct the research study</a:t>
            </a:r>
          </a:p>
          <a:p>
            <a:pPr>
              <a:buFont typeface="Wingdings" charset="2"/>
              <a:buChar char="q"/>
            </a:pPr>
            <a:r>
              <a:rPr lang="en-US" kern="0" dirty="0"/>
              <a:t> </a:t>
            </a:r>
            <a:r>
              <a:rPr lang="en-US" kern="0" dirty="0" smtClean="0"/>
              <a:t>  Lists of all research team members on IRB application:</a:t>
            </a:r>
          </a:p>
          <a:p>
            <a:pPr lvl="1">
              <a:buFont typeface="Wingdings" charset="2"/>
              <a:buChar char="q"/>
            </a:pPr>
            <a:r>
              <a:rPr lang="en-US" kern="0" dirty="0" smtClean="0"/>
              <a:t>   </a:t>
            </a:r>
            <a:r>
              <a:rPr lang="en-US" sz="2400" kern="0" dirty="0" smtClean="0"/>
              <a:t>Research Team Members Start and Stop Dates</a:t>
            </a:r>
          </a:p>
          <a:p>
            <a:pPr lvl="1">
              <a:buFont typeface="Wingdings" charset="2"/>
              <a:buChar char="q"/>
            </a:pPr>
            <a:r>
              <a:rPr lang="en-US" sz="2400" kern="0" dirty="0" smtClean="0"/>
              <a:t>   PRINTED name, initials, &amp; original signatures</a:t>
            </a:r>
          </a:p>
          <a:p>
            <a:pPr lvl="1">
              <a:buFont typeface="Wingdings" charset="2"/>
              <a:buChar char="q"/>
            </a:pPr>
            <a:r>
              <a:rPr lang="en-US" sz="2400" kern="0" dirty="0" smtClean="0"/>
              <a:t>   Study </a:t>
            </a:r>
            <a:r>
              <a:rPr lang="en-US" sz="2400" kern="0" dirty="0"/>
              <a:t>R</a:t>
            </a:r>
            <a:r>
              <a:rPr lang="en-US" sz="2400" kern="0" dirty="0" smtClean="0"/>
              <a:t>ole Description(s) </a:t>
            </a:r>
            <a:endParaRPr lang="en-US" sz="2400" kern="0" dirty="0"/>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Screen Shot 2016-11-06 at 1.29.0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19150"/>
            <a:ext cx="7085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609600" y="209550"/>
            <a:ext cx="595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a:t>Example: Delegation of Authority (DoR) </a:t>
            </a: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381000" y="-19049"/>
            <a:ext cx="7772400" cy="914400"/>
          </a:xfrm>
        </p:spPr>
        <p:txBody>
          <a:bodyPr/>
          <a:lstStyle/>
          <a:p>
            <a:pPr eaLnBrk="1" hangingPunct="1"/>
            <a:r>
              <a:rPr lang="en-US" altLang="en-US" dirty="0" smtClean="0"/>
              <a:t>Research Team Training</a:t>
            </a:r>
          </a:p>
        </p:txBody>
      </p:sp>
      <p:sp>
        <p:nvSpPr>
          <p:cNvPr id="3" name="Subtitle 2"/>
          <p:cNvSpPr>
            <a:spLocks noGrp="1"/>
          </p:cNvSpPr>
          <p:nvPr>
            <p:ph type="subTitle" idx="1"/>
          </p:nvPr>
        </p:nvSpPr>
        <p:spPr>
          <a:xfrm>
            <a:off x="279400" y="819150"/>
            <a:ext cx="8839200" cy="3962400"/>
          </a:xfrm>
        </p:spPr>
        <p:txBody>
          <a:bodyPr>
            <a:normAutofit fontScale="92500"/>
          </a:bodyPr>
          <a:lstStyle/>
          <a:p>
            <a:pPr marL="342900" indent="-342900" algn="l" eaLnBrk="1" hangingPunct="1">
              <a:buFont typeface="Wingdings" charset="2"/>
              <a:buChar char="q"/>
              <a:defRPr/>
            </a:pPr>
            <a:r>
              <a:rPr lang="en-US" dirty="0" smtClean="0">
                <a:ea typeface="+mn-ea"/>
              </a:rPr>
              <a:t>  Documentation of current educational completion certificates for  </a:t>
            </a:r>
          </a:p>
          <a:p>
            <a:pPr algn="l" eaLnBrk="1" hangingPunct="1">
              <a:lnSpc>
                <a:spcPct val="110000"/>
              </a:lnSpc>
              <a:spcBef>
                <a:spcPts val="0"/>
              </a:spcBef>
              <a:defRPr/>
            </a:pPr>
            <a:r>
              <a:rPr lang="en-US" dirty="0"/>
              <a:t> </a:t>
            </a:r>
            <a:r>
              <a:rPr lang="en-US" dirty="0" smtClean="0"/>
              <a:t>     </a:t>
            </a:r>
            <a:r>
              <a:rPr lang="en-US" dirty="0" smtClean="0">
                <a:ea typeface="+mn-ea"/>
              </a:rPr>
              <a:t>Human Subject Protections and Good Clinical </a:t>
            </a:r>
            <a:r>
              <a:rPr lang="en-US" dirty="0">
                <a:ea typeface="+mn-ea"/>
              </a:rPr>
              <a:t>Practice </a:t>
            </a:r>
            <a:r>
              <a:rPr lang="en-US" dirty="0" smtClean="0">
                <a:ea typeface="+mn-ea"/>
              </a:rPr>
              <a:t>(GCP)   </a:t>
            </a:r>
          </a:p>
          <a:p>
            <a:pPr algn="l" eaLnBrk="1" hangingPunct="1">
              <a:lnSpc>
                <a:spcPct val="110000"/>
              </a:lnSpc>
              <a:spcBef>
                <a:spcPts val="0"/>
              </a:spcBef>
              <a:defRPr/>
            </a:pPr>
            <a:r>
              <a:rPr lang="en-US" dirty="0"/>
              <a:t> </a:t>
            </a:r>
            <a:r>
              <a:rPr lang="en-US" dirty="0" smtClean="0"/>
              <a:t>     </a:t>
            </a:r>
            <a:r>
              <a:rPr lang="en-US" dirty="0" smtClean="0">
                <a:ea typeface="+mn-ea"/>
              </a:rPr>
              <a:t>training for  all staff members (CITI)</a:t>
            </a:r>
          </a:p>
          <a:p>
            <a:pPr marL="342900" indent="-342900" algn="l" eaLnBrk="1" hangingPunct="1">
              <a:buFont typeface="Wingdings" charset="2"/>
              <a:buChar char="q"/>
              <a:defRPr/>
            </a:pPr>
            <a:r>
              <a:rPr lang="en-US" dirty="0" smtClean="0">
                <a:ea typeface="+mn-ea"/>
              </a:rPr>
              <a:t>  Documentation of study-related training or procedure certification </a:t>
            </a:r>
          </a:p>
          <a:p>
            <a:pPr marL="342900" indent="-342900" algn="l" eaLnBrk="1" hangingPunct="1">
              <a:buFont typeface="Wingdings" charset="2"/>
              <a:buChar char="q"/>
              <a:defRPr/>
            </a:pPr>
            <a:r>
              <a:rPr lang="en-US" dirty="0" smtClean="0">
                <a:ea typeface="+mn-ea"/>
              </a:rPr>
              <a:t>  Dangerous Goods training (</a:t>
            </a:r>
            <a:r>
              <a:rPr lang="en-US" i="1" dirty="0" smtClean="0">
                <a:ea typeface="+mn-ea"/>
              </a:rPr>
              <a:t>if applicable</a:t>
            </a:r>
            <a:r>
              <a:rPr lang="en-US" dirty="0" smtClean="0">
                <a:ea typeface="+mn-ea"/>
              </a:rPr>
              <a:t>)</a:t>
            </a:r>
          </a:p>
          <a:p>
            <a:pPr marL="342900" indent="-342900" algn="l" eaLnBrk="1" hangingPunct="1">
              <a:buFont typeface="Wingdings" charset="2"/>
              <a:buChar char="q"/>
              <a:defRPr/>
            </a:pPr>
            <a:r>
              <a:rPr lang="en-US" dirty="0" smtClean="0">
                <a:ea typeface="+mn-ea"/>
              </a:rPr>
              <a:t>  Documentation of shipping biologics (IATA)</a:t>
            </a:r>
          </a:p>
          <a:p>
            <a:pPr marL="342900" indent="-342900" algn="l" eaLnBrk="1" hangingPunct="1">
              <a:buFont typeface="Wingdings" charset="2"/>
              <a:buChar char="q"/>
              <a:defRPr/>
            </a:pPr>
            <a:r>
              <a:rPr lang="en-US" dirty="0" smtClean="0">
                <a:ea typeface="+mn-ea"/>
              </a:rPr>
              <a:t>  Procedure training log </a:t>
            </a:r>
            <a:endParaRPr lang="en-US" dirty="0">
              <a:ea typeface="+mn-ea"/>
            </a:endParaRPr>
          </a:p>
          <a:p>
            <a:pPr algn="l" eaLnBrk="1" hangingPunct="1">
              <a:defRPr/>
            </a:pPr>
            <a:r>
              <a:rPr lang="en-US" sz="2000" i="1" dirty="0">
                <a:solidFill>
                  <a:srgbClr val="FF0000"/>
                </a:solidFill>
                <a:ea typeface="+mn-ea"/>
              </a:rPr>
              <a:t>**TIPS: </a:t>
            </a:r>
            <a:r>
              <a:rPr lang="en-US" sz="2000" i="1" dirty="0" smtClean="0">
                <a:solidFill>
                  <a:srgbClr val="FF0000"/>
                </a:solidFill>
                <a:ea typeface="+mn-ea"/>
              </a:rPr>
              <a:t>Current certifications based on institutional, GCP, &amp; ICH guidelines.</a:t>
            </a:r>
            <a:endParaRPr lang="en-US" sz="2000" i="1" dirty="0">
              <a:solidFill>
                <a:srgbClr val="FF0000"/>
              </a:solidFill>
              <a:ea typeface="+mn-ea"/>
            </a:endParaRPr>
          </a:p>
          <a:p>
            <a:pPr marL="342900" indent="-342900" algn="l" eaLnBrk="1" hangingPunct="1">
              <a:buFont typeface="Wingdings" charset="2"/>
              <a:buChar char="q"/>
              <a:defRPr/>
            </a:pPr>
            <a:endParaRPr lang="en-US" dirty="0" smtClean="0">
              <a:ea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553200" y="4705350"/>
            <a:ext cx="234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400"/>
              <a:t>https://www.citiprogram.org</a:t>
            </a:r>
          </a:p>
        </p:txBody>
      </p:sp>
      <p:pic>
        <p:nvPicPr>
          <p:cNvPr id="34819" name="Picture 7" descr="Screen Shot 2016-11-06 at 1.33.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42950"/>
            <a:ext cx="48069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p:cNvSpPr txBox="1">
            <a:spLocks noChangeArrowheads="1"/>
          </p:cNvSpPr>
          <p:nvPr/>
        </p:nvSpPr>
        <p:spPr bwMode="auto">
          <a:xfrm>
            <a:off x="304800" y="209550"/>
            <a:ext cx="6450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a:t>Research Educational Training HSP &amp; GCP</a:t>
            </a:r>
          </a:p>
        </p:txBody>
      </p:sp>
      <p:pic>
        <p:nvPicPr>
          <p:cNvPr id="34821" name="Picture 9" descr="Screen Shot 2016-11-06 at 1.40.5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57350"/>
            <a:ext cx="228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0" descr="Screen Shot 2016-11-06 at 1.44.2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19349"/>
            <a:ext cx="22860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458200" cy="857250"/>
          </a:xfrm>
        </p:spPr>
        <p:txBody>
          <a:bodyPr/>
          <a:lstStyle/>
          <a:p>
            <a:r>
              <a:rPr lang="en-US" dirty="0" smtClean="0"/>
              <a:t>Financial Disclosure Forms (FDF)</a:t>
            </a:r>
            <a:endParaRPr lang="en-US" dirty="0"/>
          </a:p>
        </p:txBody>
      </p:sp>
      <p:sp>
        <p:nvSpPr>
          <p:cNvPr id="3" name="Content Placeholder 2"/>
          <p:cNvSpPr>
            <a:spLocks noGrp="1"/>
          </p:cNvSpPr>
          <p:nvPr>
            <p:ph idx="1"/>
          </p:nvPr>
        </p:nvSpPr>
        <p:spPr>
          <a:xfrm>
            <a:off x="254000" y="819149"/>
            <a:ext cx="8915400" cy="4419601"/>
          </a:xfrm>
        </p:spPr>
        <p:txBody>
          <a:bodyPr>
            <a:normAutofit fontScale="25000" lnSpcReduction="20000"/>
          </a:bodyPr>
          <a:lstStyle/>
          <a:p>
            <a:pPr>
              <a:buFont typeface="Wingdings" charset="2"/>
              <a:buChar char="q"/>
            </a:pPr>
            <a:r>
              <a:rPr lang="en-US" sz="6400" dirty="0" smtClean="0"/>
              <a:t> Signed Financial Disclosure Forms (FDF) for Principal Investigator, sub-investigator(s), and   </a:t>
            </a:r>
          </a:p>
          <a:p>
            <a:pPr marL="0" indent="0">
              <a:lnSpc>
                <a:spcPct val="120000"/>
              </a:lnSpc>
              <a:spcBef>
                <a:spcPts val="0"/>
              </a:spcBef>
              <a:buNone/>
            </a:pPr>
            <a:r>
              <a:rPr lang="en-US" sz="6400" dirty="0"/>
              <a:t> </a:t>
            </a:r>
            <a:r>
              <a:rPr lang="en-US" sz="6400" dirty="0" smtClean="0"/>
              <a:t>    applicable research team members listed on the 1572.  Protocol title and number should </a:t>
            </a:r>
          </a:p>
          <a:p>
            <a:pPr marL="0" indent="0">
              <a:lnSpc>
                <a:spcPct val="120000"/>
              </a:lnSpc>
              <a:spcBef>
                <a:spcPts val="0"/>
              </a:spcBef>
              <a:buNone/>
            </a:pPr>
            <a:r>
              <a:rPr lang="en-US" sz="6400" dirty="0"/>
              <a:t> </a:t>
            </a:r>
            <a:r>
              <a:rPr lang="en-US" sz="6400" dirty="0" smtClean="0"/>
              <a:t>    match the title and number listed.</a:t>
            </a:r>
          </a:p>
          <a:p>
            <a:pPr>
              <a:buFont typeface="Wingdings" charset="2"/>
              <a:buChar char="q"/>
            </a:pPr>
            <a:r>
              <a:rPr lang="en-US" sz="6400" dirty="0"/>
              <a:t> </a:t>
            </a:r>
            <a:r>
              <a:rPr lang="en-US" sz="6400" dirty="0" smtClean="0"/>
              <a:t>If any of the five financial interest questions are checked “Yes” a statement addressing the     </a:t>
            </a:r>
          </a:p>
          <a:p>
            <a:pPr marL="0" indent="0">
              <a:lnSpc>
                <a:spcPct val="120000"/>
              </a:lnSpc>
              <a:spcBef>
                <a:spcPts val="0"/>
              </a:spcBef>
              <a:buNone/>
            </a:pPr>
            <a:r>
              <a:rPr lang="en-US" sz="6400" dirty="0"/>
              <a:t> </a:t>
            </a:r>
            <a:r>
              <a:rPr lang="en-US" sz="6400" dirty="0" smtClean="0"/>
              <a:t>    nature and amount of the interest, arrangement, or payment must be attached to the FDF.   </a:t>
            </a:r>
          </a:p>
          <a:p>
            <a:pPr>
              <a:buFont typeface="Wingdings" charset="2"/>
              <a:buChar char="q"/>
            </a:pPr>
            <a:r>
              <a:rPr lang="en-US" sz="6400" dirty="0" smtClean="0"/>
              <a:t> The FDF form is required for any clinical study submitted in the marketing application that the    </a:t>
            </a:r>
          </a:p>
          <a:p>
            <a:pPr marL="0" indent="0">
              <a:lnSpc>
                <a:spcPct val="120000"/>
              </a:lnSpc>
              <a:spcBef>
                <a:spcPts val="0"/>
              </a:spcBef>
              <a:buNone/>
            </a:pPr>
            <a:r>
              <a:rPr lang="en-US" sz="6400" dirty="0"/>
              <a:t> </a:t>
            </a:r>
            <a:r>
              <a:rPr lang="en-US" sz="6400" dirty="0" smtClean="0"/>
              <a:t>    applicant or FDA relies on to establish that the product is effective and any study in which a </a:t>
            </a:r>
          </a:p>
          <a:p>
            <a:pPr marL="0" indent="0">
              <a:lnSpc>
                <a:spcPct val="120000"/>
              </a:lnSpc>
              <a:spcBef>
                <a:spcPts val="0"/>
              </a:spcBef>
              <a:buNone/>
            </a:pPr>
            <a:r>
              <a:rPr lang="en-US" sz="6400" dirty="0"/>
              <a:t> </a:t>
            </a:r>
            <a:r>
              <a:rPr lang="en-US" sz="6400" dirty="0" smtClean="0"/>
              <a:t>    single investigator makes a significant contribution to the demonstration of safety.</a:t>
            </a:r>
          </a:p>
          <a:p>
            <a:pPr marL="0" indent="0">
              <a:lnSpc>
                <a:spcPct val="120000"/>
              </a:lnSpc>
              <a:spcBef>
                <a:spcPts val="0"/>
              </a:spcBef>
              <a:buNone/>
            </a:pPr>
            <a:endParaRPr lang="en-US" sz="6400" dirty="0"/>
          </a:p>
          <a:p>
            <a:pPr>
              <a:lnSpc>
                <a:spcPct val="120000"/>
              </a:lnSpc>
              <a:spcBef>
                <a:spcPts val="0"/>
              </a:spcBef>
              <a:buFont typeface="Wingdings" panose="05000000000000000000" pitchFamily="2" charset="2"/>
              <a:buChar char="q"/>
            </a:pPr>
            <a:r>
              <a:rPr lang="en-US" sz="6400" dirty="0" smtClean="0"/>
              <a:t>  FDA Form 3410: Confidential Financial Disclosure Report</a:t>
            </a:r>
          </a:p>
          <a:p>
            <a:pPr marL="0" indent="0">
              <a:lnSpc>
                <a:spcPct val="120000"/>
              </a:lnSpc>
              <a:spcBef>
                <a:spcPts val="0"/>
              </a:spcBef>
              <a:buNone/>
            </a:pPr>
            <a:endParaRPr lang="en-US" sz="6400" dirty="0" smtClean="0"/>
          </a:p>
          <a:p>
            <a:pPr>
              <a:buFont typeface="Wingdings" charset="2"/>
              <a:buChar char="q"/>
            </a:pPr>
            <a:r>
              <a:rPr lang="en-US" sz="6400" dirty="0" smtClean="0"/>
              <a:t>  FDA </a:t>
            </a:r>
            <a:r>
              <a:rPr lang="en-US" sz="6400" dirty="0"/>
              <a:t>Form 3453: Certification: Financial Interests </a:t>
            </a:r>
            <a:r>
              <a:rPr lang="en-US" sz="6400" dirty="0" smtClean="0"/>
              <a:t>and Arrangements </a:t>
            </a:r>
            <a:r>
              <a:rPr lang="en-US" sz="6400" dirty="0"/>
              <a:t>of </a:t>
            </a:r>
            <a:r>
              <a:rPr lang="en-US" sz="6400" dirty="0" smtClean="0"/>
              <a:t>the Investigators</a:t>
            </a:r>
          </a:p>
          <a:p>
            <a:pPr marL="0" indent="0">
              <a:lnSpc>
                <a:spcPct val="120000"/>
              </a:lnSpc>
              <a:spcBef>
                <a:spcPts val="0"/>
              </a:spcBef>
              <a:buNone/>
            </a:pPr>
            <a:endParaRPr lang="en-US" sz="6400" dirty="0"/>
          </a:p>
          <a:p>
            <a:pPr>
              <a:buFont typeface="Wingdings" charset="2"/>
              <a:buChar char="q"/>
            </a:pPr>
            <a:r>
              <a:rPr lang="en-US" sz="6400" dirty="0" smtClean="0"/>
              <a:t>  FDA Form 3455: Disclosure: Financial Interests and Arrangements of the Investigators</a:t>
            </a:r>
          </a:p>
          <a:p>
            <a:pPr marL="223838" lvl="1" indent="-223838">
              <a:buFont typeface="Wingdings" charset="2"/>
              <a:buChar char="q"/>
            </a:pPr>
            <a:endParaRPr lang="en-US" dirty="0"/>
          </a:p>
          <a:p>
            <a:pPr>
              <a:buFont typeface="Wingdings" charset="2"/>
              <a:buChar char="q"/>
            </a:pPr>
            <a:endParaRPr lang="en-US" dirty="0"/>
          </a:p>
          <a:p>
            <a:pPr marL="0" indent="0" algn="r">
              <a:spcBef>
                <a:spcPts val="0"/>
              </a:spcBef>
              <a:buNone/>
            </a:pPr>
            <a:r>
              <a:rPr lang="en-US" sz="4800" dirty="0" smtClean="0"/>
              <a:t>Link for additional information:   </a:t>
            </a:r>
            <a:r>
              <a:rPr lang="en-US" sz="4800" dirty="0" smtClean="0">
                <a:hlinkClick r:id="rId2"/>
              </a:rPr>
              <a:t>http</a:t>
            </a:r>
            <a:r>
              <a:rPr lang="en-US" sz="4800" dirty="0">
                <a:hlinkClick r:id="rId2"/>
              </a:rPr>
              <a:t>://</a:t>
            </a:r>
            <a:r>
              <a:rPr lang="en-US" sz="4800" dirty="0" smtClean="0">
                <a:hlinkClick r:id="rId2"/>
              </a:rPr>
              <a:t>www.fda.gov/downloads/regulatoryinformation/guidances/ucm341008.pdf</a:t>
            </a:r>
            <a:r>
              <a:rPr lang="en-US" sz="4800" dirty="0" smtClean="0"/>
              <a:t> </a:t>
            </a:r>
            <a:endParaRPr lang="en-US" sz="4800" dirty="0"/>
          </a:p>
        </p:txBody>
      </p:sp>
      <p:sp>
        <p:nvSpPr>
          <p:cNvPr id="5" name="Content Placeholder 2"/>
          <p:cNvSpPr txBox="1">
            <a:spLocks/>
          </p:cNvSpPr>
          <p:nvPr/>
        </p:nvSpPr>
        <p:spPr bwMode="auto">
          <a:xfrm>
            <a:off x="473363" y="5540375"/>
            <a:ext cx="84582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marL="0" indent="0">
              <a:buNone/>
            </a:pPr>
            <a:r>
              <a:rPr lang="en-US" kern="0" dirty="0" smtClean="0"/>
              <a:t>     </a:t>
            </a:r>
            <a:endParaRPr lang="en-US" kern="0" dirty="0"/>
          </a:p>
        </p:txBody>
      </p:sp>
    </p:spTree>
    <p:extLst>
      <p:ext uri="{BB962C8B-B14F-4D97-AF65-F5344CB8AC3E}">
        <p14:creationId xmlns:p14="http://schemas.microsoft.com/office/powerpoint/2010/main" val="3421652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0500" y="0"/>
            <a:ext cx="8458200" cy="857250"/>
          </a:xfrm>
        </p:spPr>
        <p:txBody>
          <a:bodyPr/>
          <a:lstStyle/>
          <a:p>
            <a:pPr eaLnBrk="1" hangingPunct="1"/>
            <a:r>
              <a:rPr lang="en-US" altLang="en-US" dirty="0" smtClean="0"/>
              <a:t>Screening/Enrollment</a:t>
            </a:r>
          </a:p>
        </p:txBody>
      </p:sp>
      <p:sp>
        <p:nvSpPr>
          <p:cNvPr id="3" name="Content Placeholder 2"/>
          <p:cNvSpPr>
            <a:spLocks noGrp="1"/>
          </p:cNvSpPr>
          <p:nvPr>
            <p:ph idx="1"/>
          </p:nvPr>
        </p:nvSpPr>
        <p:spPr>
          <a:xfrm>
            <a:off x="152400" y="971550"/>
            <a:ext cx="8839200" cy="1674813"/>
          </a:xfrm>
        </p:spPr>
        <p:txBody>
          <a:bodyPr>
            <a:noAutofit/>
          </a:bodyPr>
          <a:lstStyle/>
          <a:p>
            <a:pPr eaLnBrk="1" hangingPunct="1">
              <a:buFont typeface="Wingdings" charset="2"/>
              <a:buChar char="q"/>
              <a:defRPr/>
            </a:pPr>
            <a:r>
              <a:rPr lang="en-US" sz="2000" dirty="0" smtClean="0"/>
              <a:t>  Keep a log without identifying information that lists subjects  who were  </a:t>
            </a:r>
          </a:p>
          <a:p>
            <a:pPr marL="0" indent="0" eaLnBrk="1" hangingPunct="1">
              <a:spcBef>
                <a:spcPts val="0"/>
              </a:spcBef>
              <a:buNone/>
              <a:defRPr/>
            </a:pPr>
            <a:r>
              <a:rPr lang="en-US" sz="2000" dirty="0"/>
              <a:t> </a:t>
            </a:r>
            <a:r>
              <a:rPr lang="en-US" sz="2000" dirty="0" smtClean="0"/>
              <a:t>    screened including reasons </a:t>
            </a:r>
            <a:r>
              <a:rPr lang="en-US" sz="2000" dirty="0"/>
              <a:t>for </a:t>
            </a:r>
            <a:r>
              <a:rPr lang="en-US" sz="2000" dirty="0" smtClean="0"/>
              <a:t>screen failures.</a:t>
            </a:r>
          </a:p>
          <a:p>
            <a:pPr>
              <a:buFont typeface="Wingdings" charset="2"/>
              <a:buChar char="q"/>
              <a:defRPr/>
            </a:pPr>
            <a:r>
              <a:rPr lang="en-US" sz="2000" dirty="0"/>
              <a:t>  </a:t>
            </a:r>
            <a:r>
              <a:rPr lang="en-US" sz="2000" dirty="0" smtClean="0"/>
              <a:t>Site </a:t>
            </a:r>
            <a:r>
              <a:rPr lang="en-US" sz="2000" dirty="0"/>
              <a:t>screening </a:t>
            </a:r>
            <a:r>
              <a:rPr lang="en-US" sz="2000" dirty="0" smtClean="0"/>
              <a:t>plan. </a:t>
            </a:r>
            <a:r>
              <a:rPr lang="en-US" sz="1800" b="1" i="1" dirty="0"/>
              <a:t>**Know what your IRB Application </a:t>
            </a:r>
            <a:r>
              <a:rPr lang="en-US" sz="1800" b="1" i="1" dirty="0" smtClean="0"/>
              <a:t>Screening </a:t>
            </a:r>
            <a:r>
              <a:rPr lang="en-US" sz="1800" b="1" i="1" dirty="0"/>
              <a:t>P</a:t>
            </a:r>
            <a:r>
              <a:rPr lang="en-US" sz="1800" b="1" i="1" dirty="0" smtClean="0"/>
              <a:t>lan</a:t>
            </a:r>
            <a:endParaRPr lang="en-US" sz="1800" b="1" i="1" dirty="0"/>
          </a:p>
          <a:p>
            <a:pPr>
              <a:buFont typeface="Wingdings" panose="05000000000000000000" pitchFamily="2" charset="2"/>
              <a:buChar char="q"/>
              <a:defRPr/>
            </a:pPr>
            <a:r>
              <a:rPr lang="en-US" sz="2000" dirty="0" smtClean="0"/>
              <a:t>  Subjects </a:t>
            </a:r>
            <a:r>
              <a:rPr lang="en-US" sz="2000" dirty="0"/>
              <a:t>may be tracked separately on logs, such as </a:t>
            </a:r>
            <a:r>
              <a:rPr lang="en-US" sz="2000" dirty="0" smtClean="0"/>
              <a:t>a coded </a:t>
            </a:r>
            <a:r>
              <a:rPr lang="en-US" sz="2000" dirty="0"/>
              <a:t>list with key </a:t>
            </a:r>
          </a:p>
          <a:p>
            <a:pPr>
              <a:buFont typeface="Wingdings" charset="2"/>
              <a:buChar char="q"/>
              <a:defRPr/>
            </a:pPr>
            <a:r>
              <a:rPr lang="en-US" sz="2000" dirty="0" smtClean="0"/>
              <a:t>  If screening and enrollment and enrollment information is entered into an </a:t>
            </a:r>
          </a:p>
          <a:p>
            <a:pPr marL="0" indent="0">
              <a:spcBef>
                <a:spcPts val="0"/>
              </a:spcBef>
              <a:buNone/>
              <a:defRPr/>
            </a:pPr>
            <a:r>
              <a:rPr lang="en-US" sz="2000" dirty="0" smtClean="0"/>
              <a:t>     electronic data capture (EDC) system. Please include a memo explaining      </a:t>
            </a:r>
          </a:p>
          <a:p>
            <a:pPr marL="0" indent="0">
              <a:spcBef>
                <a:spcPts val="0"/>
              </a:spcBef>
              <a:buNone/>
              <a:defRPr/>
            </a:pPr>
            <a:r>
              <a:rPr lang="en-US" sz="2000" dirty="0"/>
              <a:t> </a:t>
            </a:r>
            <a:r>
              <a:rPr lang="en-US" sz="2000" dirty="0" smtClean="0"/>
              <a:t>    the process.  </a:t>
            </a:r>
            <a:endParaRPr lang="en-US" sz="2000" dirty="0"/>
          </a:p>
          <a:p>
            <a:pPr>
              <a:buFont typeface="Wingdings" charset="2"/>
              <a:buChar char="q"/>
              <a:defRPr/>
            </a:pPr>
            <a:r>
              <a:rPr lang="en-US" sz="2000" dirty="0" smtClean="0"/>
              <a:t>  Enrollment log with assigned study codes; dates enrolled, terminated,  </a:t>
            </a:r>
          </a:p>
          <a:p>
            <a:pPr marL="0" indent="0">
              <a:spcBef>
                <a:spcPts val="0"/>
              </a:spcBef>
              <a:buNone/>
              <a:defRPr/>
            </a:pPr>
            <a:r>
              <a:rPr lang="en-US" sz="2000" dirty="0"/>
              <a:t> </a:t>
            </a:r>
            <a:r>
              <a:rPr lang="en-US" sz="2000" dirty="0" smtClean="0"/>
              <a:t>    and completion. </a:t>
            </a:r>
            <a:endParaRPr lang="en-US" sz="2000" dirty="0"/>
          </a:p>
          <a:p>
            <a:pPr>
              <a:buFont typeface="Wingdings" charset="2"/>
              <a:buChar char="q"/>
              <a:defRPr/>
            </a:pPr>
            <a:endParaRPr lang="en-US" dirty="0">
              <a:ea typeface="+mn-ea"/>
            </a:endParaRPr>
          </a:p>
          <a:p>
            <a:pPr marL="0" indent="0" eaLnBrk="1" hangingPunct="1">
              <a:buNone/>
              <a:defRPr/>
            </a:pPr>
            <a:endParaRPr lang="en-US" dirty="0" smtClean="0">
              <a:ea typeface="+mn-ea"/>
            </a:endParaRPr>
          </a:p>
          <a:p>
            <a:pPr marL="0" indent="0" eaLnBrk="1" hangingPunct="1">
              <a:spcBef>
                <a:spcPts val="0"/>
              </a:spcBef>
              <a:buFontTx/>
              <a:buNone/>
              <a:defRPr/>
            </a:pPr>
            <a:r>
              <a:rPr lang="en-US" dirty="0">
                <a:ea typeface="+mn-ea"/>
              </a:rPr>
              <a:t> </a:t>
            </a:r>
            <a:r>
              <a:rPr lang="en-US" dirty="0" smtClean="0">
                <a:ea typeface="+mn-ea"/>
              </a:rPr>
              <a:t>      </a:t>
            </a:r>
            <a:endParaRPr lang="en-US" dirty="0">
              <a:ea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0"/>
            <a:ext cx="8458200" cy="857250"/>
          </a:xfrm>
        </p:spPr>
        <p:txBody>
          <a:bodyPr/>
          <a:lstStyle/>
          <a:p>
            <a:pPr eaLnBrk="1" hangingPunct="1"/>
            <a:r>
              <a:rPr lang="en-US" altLang="en-US" dirty="0" smtClean="0"/>
              <a:t>Subject Visit Tracking Log</a:t>
            </a:r>
          </a:p>
        </p:txBody>
      </p:sp>
      <p:sp>
        <p:nvSpPr>
          <p:cNvPr id="3" name="Content Placeholder 2"/>
          <p:cNvSpPr>
            <a:spLocks noGrp="1"/>
          </p:cNvSpPr>
          <p:nvPr>
            <p:ph idx="1"/>
          </p:nvPr>
        </p:nvSpPr>
        <p:spPr>
          <a:xfrm>
            <a:off x="685800" y="901700"/>
            <a:ext cx="8839200" cy="2057400"/>
          </a:xfrm>
        </p:spPr>
        <p:txBody>
          <a:bodyPr>
            <a:noAutofit/>
          </a:bodyPr>
          <a:lstStyle/>
          <a:p>
            <a:pPr eaLnBrk="1" hangingPunct="1">
              <a:spcBef>
                <a:spcPts val="0"/>
              </a:spcBef>
              <a:buFont typeface="Wingdings" charset="2"/>
              <a:buChar char="q"/>
              <a:defRPr/>
            </a:pPr>
            <a:r>
              <a:rPr lang="en-US" dirty="0" smtClean="0">
                <a:ea typeface="+mn-ea"/>
              </a:rPr>
              <a:t>   </a:t>
            </a:r>
            <a:r>
              <a:rPr lang="en-US" sz="2000" dirty="0" smtClean="0">
                <a:ea typeface="+mn-ea"/>
              </a:rPr>
              <a:t>Log all enrolled subject visits</a:t>
            </a:r>
          </a:p>
          <a:p>
            <a:pPr eaLnBrk="1" hangingPunct="1">
              <a:spcBef>
                <a:spcPts val="0"/>
              </a:spcBef>
              <a:buFont typeface="Wingdings" charset="2"/>
              <a:buChar char="q"/>
              <a:defRPr/>
            </a:pPr>
            <a:r>
              <a:rPr lang="en-US" sz="2000" dirty="0">
                <a:ea typeface="+mn-ea"/>
              </a:rPr>
              <a:t> </a:t>
            </a:r>
            <a:r>
              <a:rPr lang="en-US" sz="2000" dirty="0" smtClean="0">
                <a:ea typeface="+mn-ea"/>
              </a:rPr>
              <a:t>   Reasons for Early Termination (ET)</a:t>
            </a:r>
          </a:p>
          <a:p>
            <a:pPr eaLnBrk="1" hangingPunct="1">
              <a:spcBef>
                <a:spcPts val="0"/>
              </a:spcBef>
              <a:buFont typeface="Wingdings" charset="2"/>
              <a:buChar char="q"/>
              <a:defRPr/>
            </a:pPr>
            <a:r>
              <a:rPr lang="en-US" sz="2000" dirty="0">
                <a:ea typeface="+mn-ea"/>
              </a:rPr>
              <a:t> </a:t>
            </a:r>
            <a:r>
              <a:rPr lang="en-US" sz="2000" dirty="0" smtClean="0">
                <a:ea typeface="+mn-ea"/>
              </a:rPr>
              <a:t>   Tracks/keeps scheduled visits as per protocol</a:t>
            </a:r>
          </a:p>
          <a:p>
            <a:pPr eaLnBrk="1" hangingPunct="1">
              <a:spcBef>
                <a:spcPts val="0"/>
              </a:spcBef>
              <a:buFont typeface="Wingdings" charset="2"/>
              <a:buChar char="q"/>
              <a:defRPr/>
            </a:pPr>
            <a:r>
              <a:rPr lang="en-US" sz="2000" dirty="0"/>
              <a:t> </a:t>
            </a:r>
            <a:r>
              <a:rPr lang="en-US" sz="2000" dirty="0" smtClean="0"/>
              <a:t>   Electronic schedule log for optimum compliance in studies </a:t>
            </a:r>
          </a:p>
          <a:p>
            <a:pPr marL="0" indent="0" eaLnBrk="1" hangingPunct="1">
              <a:spcBef>
                <a:spcPts val="0"/>
              </a:spcBef>
              <a:buNone/>
              <a:defRPr/>
            </a:pPr>
            <a:r>
              <a:rPr lang="en-US" sz="2000" dirty="0"/>
              <a:t> </a:t>
            </a:r>
            <a:r>
              <a:rPr lang="en-US" sz="2000" dirty="0" smtClean="0"/>
              <a:t>      with specified appointment/procedure visit windows</a:t>
            </a:r>
            <a:endParaRPr lang="en-US" sz="2000" dirty="0" smtClean="0">
              <a:ea typeface="+mn-ea"/>
            </a:endParaRPr>
          </a:p>
          <a:p>
            <a:pPr marL="0" indent="0" eaLnBrk="1" hangingPunct="1">
              <a:spcBef>
                <a:spcPts val="0"/>
              </a:spcBef>
              <a:buFontTx/>
              <a:buNone/>
              <a:defRPr/>
            </a:pPr>
            <a:r>
              <a:rPr lang="en-US" dirty="0">
                <a:ea typeface="+mn-ea"/>
              </a:rPr>
              <a:t> </a:t>
            </a:r>
            <a:r>
              <a:rPr lang="en-US" dirty="0" smtClean="0">
                <a:ea typeface="+mn-ea"/>
              </a:rPr>
              <a:t>      </a:t>
            </a:r>
            <a:endParaRPr lang="en-US" dirty="0">
              <a:ea typeface="+mn-ea"/>
            </a:endParaRPr>
          </a:p>
        </p:txBody>
      </p:sp>
      <p:sp>
        <p:nvSpPr>
          <p:cNvPr id="5" name="Content Placeholder 2"/>
          <p:cNvSpPr txBox="1">
            <a:spLocks/>
          </p:cNvSpPr>
          <p:nvPr/>
        </p:nvSpPr>
        <p:spPr bwMode="auto">
          <a:xfrm>
            <a:off x="685800" y="3530600"/>
            <a:ext cx="8458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spcBef>
                <a:spcPts val="0"/>
              </a:spcBef>
              <a:buFont typeface="Wingdings" charset="2"/>
              <a:buChar char="q"/>
              <a:defRPr/>
            </a:pPr>
            <a:r>
              <a:rPr lang="en-US" sz="2000" kern="0" dirty="0" smtClean="0"/>
              <a:t>    Confidential list of subject names</a:t>
            </a:r>
          </a:p>
          <a:p>
            <a:pPr>
              <a:spcBef>
                <a:spcPts val="0"/>
              </a:spcBef>
              <a:buFont typeface="Wingdings" charset="2"/>
              <a:buChar char="q"/>
              <a:defRPr/>
            </a:pPr>
            <a:r>
              <a:rPr lang="en-US" sz="2000" kern="0" dirty="0"/>
              <a:t> </a:t>
            </a:r>
            <a:r>
              <a:rPr lang="en-US" sz="2000" kern="0" dirty="0" smtClean="0"/>
              <a:t>   Link between identity and study code to allow only the </a:t>
            </a:r>
            <a:r>
              <a:rPr lang="en-US" sz="2000" kern="0" dirty="0"/>
              <a:t> </a:t>
            </a:r>
            <a:r>
              <a:rPr lang="en-US" sz="2000" kern="0" dirty="0" smtClean="0"/>
              <a:t>            </a:t>
            </a:r>
          </a:p>
          <a:p>
            <a:pPr marL="0" indent="0">
              <a:spcBef>
                <a:spcPts val="0"/>
              </a:spcBef>
              <a:buFontTx/>
              <a:buNone/>
              <a:defRPr/>
            </a:pPr>
            <a:r>
              <a:rPr lang="en-US" sz="2000" kern="0" dirty="0"/>
              <a:t> </a:t>
            </a:r>
            <a:r>
              <a:rPr lang="en-US" sz="2000" kern="0" dirty="0" smtClean="0"/>
              <a:t>      Investigator to reveal identity of any subject</a:t>
            </a:r>
            <a:endParaRPr lang="en-US" sz="2000" kern="0" dirty="0"/>
          </a:p>
        </p:txBody>
      </p:sp>
      <p:sp>
        <p:nvSpPr>
          <p:cNvPr id="7" name="TextBox 6"/>
          <p:cNvSpPr txBox="1"/>
          <p:nvPr/>
        </p:nvSpPr>
        <p:spPr>
          <a:xfrm>
            <a:off x="1337468" y="2952750"/>
            <a:ext cx="6545263" cy="584200"/>
          </a:xfrm>
          <a:prstGeom prst="rect">
            <a:avLst/>
          </a:prstGeom>
          <a:noFill/>
        </p:spPr>
        <p:txBody>
          <a:bodyPr wrap="none">
            <a:spAutoFit/>
          </a:bodyPr>
          <a:lstStyle/>
          <a:p>
            <a:pPr algn="ctr" eaLnBrk="0" hangingPunct="0">
              <a:defRPr/>
            </a:pPr>
            <a:r>
              <a:rPr lang="en-US" sz="3200" b="1" dirty="0">
                <a:latin typeface="+mj-lt"/>
                <a:ea typeface="ＭＳ Ｐゴシック" charset="-128"/>
              </a:rPr>
              <a:t>Subject Identification Code List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9049"/>
            <a:ext cx="7772400" cy="990600"/>
          </a:xfrm>
        </p:spPr>
        <p:txBody>
          <a:bodyPr/>
          <a:lstStyle/>
          <a:p>
            <a:r>
              <a:rPr lang="en-US" dirty="0" smtClean="0"/>
              <a:t>Study Product Records</a:t>
            </a:r>
            <a:endParaRPr lang="en-US" dirty="0"/>
          </a:p>
        </p:txBody>
      </p:sp>
      <p:sp>
        <p:nvSpPr>
          <p:cNvPr id="3" name="Subtitle 2"/>
          <p:cNvSpPr>
            <a:spLocks noGrp="1"/>
          </p:cNvSpPr>
          <p:nvPr>
            <p:ph type="subTitle" idx="1"/>
          </p:nvPr>
        </p:nvSpPr>
        <p:spPr>
          <a:xfrm>
            <a:off x="190500" y="1200150"/>
            <a:ext cx="8915400" cy="3581400"/>
          </a:xfrm>
        </p:spPr>
        <p:txBody>
          <a:bodyPr>
            <a:noAutofit/>
          </a:bodyPr>
          <a:lstStyle/>
          <a:p>
            <a:pPr marL="342900" indent="-342900" algn="l">
              <a:buFont typeface="Wingdings" charset="2"/>
              <a:buChar char="q"/>
            </a:pPr>
            <a:r>
              <a:rPr lang="en-US" sz="2000" dirty="0" smtClean="0"/>
              <a:t>   Documentation of study product disposition</a:t>
            </a:r>
          </a:p>
          <a:p>
            <a:pPr marL="342900" indent="-342900" algn="l">
              <a:buFont typeface="Wingdings" charset="2"/>
              <a:buChar char="q"/>
            </a:pPr>
            <a:r>
              <a:rPr lang="en-US" sz="2000" dirty="0"/>
              <a:t> </a:t>
            </a:r>
            <a:r>
              <a:rPr lang="en-US" sz="2000" dirty="0" smtClean="0"/>
              <a:t>  Investigational Product Accountability Log: Stock Record</a:t>
            </a:r>
          </a:p>
          <a:p>
            <a:pPr marL="342900" indent="-342900" algn="l">
              <a:buFont typeface="Wingdings" charset="2"/>
              <a:buChar char="q"/>
            </a:pPr>
            <a:r>
              <a:rPr lang="en-US" sz="2000" dirty="0"/>
              <a:t> </a:t>
            </a:r>
            <a:r>
              <a:rPr lang="en-US" sz="2000" dirty="0" smtClean="0"/>
              <a:t>  </a:t>
            </a:r>
            <a:r>
              <a:rPr lang="en-US" sz="2000" dirty="0"/>
              <a:t>Investigational Product Accountability Log: </a:t>
            </a:r>
            <a:r>
              <a:rPr lang="en-US" sz="2000" dirty="0" smtClean="0"/>
              <a:t>Subject Dispense Record</a:t>
            </a:r>
          </a:p>
          <a:p>
            <a:pPr marL="342900" indent="-342900" algn="l">
              <a:buFont typeface="Wingdings" charset="2"/>
              <a:buChar char="q"/>
            </a:pPr>
            <a:r>
              <a:rPr lang="en-US" sz="2000" dirty="0"/>
              <a:t> </a:t>
            </a:r>
            <a:r>
              <a:rPr lang="en-US" sz="2000" dirty="0" smtClean="0"/>
              <a:t>  Investigational Drug Services (IDS) could maintain these records,   </a:t>
            </a:r>
          </a:p>
          <a:p>
            <a:pPr algn="l">
              <a:spcBef>
                <a:spcPts val="0"/>
              </a:spcBef>
            </a:pPr>
            <a:r>
              <a:rPr lang="en-US" sz="2000" dirty="0"/>
              <a:t> </a:t>
            </a:r>
            <a:r>
              <a:rPr lang="en-US" sz="2000" dirty="0" smtClean="0"/>
              <a:t>       especially if the study product is masked to the research team.  </a:t>
            </a:r>
          </a:p>
          <a:p>
            <a:pPr algn="l">
              <a:spcBef>
                <a:spcPts val="0"/>
              </a:spcBef>
            </a:pPr>
            <a:r>
              <a:rPr lang="en-US" sz="2000" dirty="0"/>
              <a:t> </a:t>
            </a:r>
            <a:r>
              <a:rPr lang="en-US" sz="2000" dirty="0" smtClean="0"/>
              <a:t>       Make Note To File in Regulatory Binder as to location of log documents </a:t>
            </a:r>
          </a:p>
          <a:p>
            <a:pPr algn="l">
              <a:spcBef>
                <a:spcPts val="0"/>
              </a:spcBef>
            </a:pPr>
            <a:r>
              <a:rPr lang="en-US" sz="2000" dirty="0"/>
              <a:t> </a:t>
            </a:r>
            <a:r>
              <a:rPr lang="en-US" sz="2000" dirty="0" smtClean="0"/>
              <a:t>       for monitor visits.</a:t>
            </a:r>
          </a:p>
          <a:p>
            <a:pPr algn="l">
              <a:spcBef>
                <a:spcPts val="0"/>
              </a:spcBef>
            </a:pPr>
            <a:endParaRPr lang="en-US" sz="2000" dirty="0"/>
          </a:p>
          <a:p>
            <a:pPr marL="342900" indent="-342900" algn="l">
              <a:spcBef>
                <a:spcPts val="0"/>
              </a:spcBef>
              <a:buFont typeface="Wingdings" panose="05000000000000000000" pitchFamily="2" charset="2"/>
              <a:buChar char="q"/>
            </a:pPr>
            <a:r>
              <a:rPr lang="en-US" sz="2000" dirty="0" smtClean="0"/>
              <a:t>   Product shipment communication, temperature logs and receipts.</a:t>
            </a:r>
          </a:p>
        </p:txBody>
      </p:sp>
    </p:spTree>
    <p:extLst>
      <p:ext uri="{BB962C8B-B14F-4D97-AF65-F5344CB8AC3E}">
        <p14:creationId xmlns:p14="http://schemas.microsoft.com/office/powerpoint/2010/main" val="747401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title"/>
          </p:nvPr>
        </p:nvSpPr>
        <p:spPr>
          <a:xfrm>
            <a:off x="381000" y="666750"/>
            <a:ext cx="8458200" cy="857250"/>
          </a:xfrm>
        </p:spPr>
        <p:txBody>
          <a:bodyPr/>
          <a:lstStyle/>
          <a:p>
            <a:pPr eaLnBrk="1" hangingPunct="1"/>
            <a:r>
              <a:rPr lang="en-US" altLang="en-US" dirty="0" smtClean="0"/>
              <a:t>Objectives</a:t>
            </a:r>
          </a:p>
        </p:txBody>
      </p:sp>
      <p:sp>
        <p:nvSpPr>
          <p:cNvPr id="6" name="Content Placeholder 5"/>
          <p:cNvSpPr>
            <a:spLocks noGrp="1"/>
          </p:cNvSpPr>
          <p:nvPr>
            <p:ph idx="1"/>
          </p:nvPr>
        </p:nvSpPr>
        <p:spPr>
          <a:xfrm>
            <a:off x="457200" y="1352550"/>
            <a:ext cx="8593137" cy="3638550"/>
          </a:xfrm>
        </p:spPr>
        <p:txBody>
          <a:bodyPr>
            <a:normAutofit fontScale="70000" lnSpcReduction="20000"/>
          </a:bodyPr>
          <a:lstStyle/>
          <a:p>
            <a:pPr eaLnBrk="1" hangingPunct="1">
              <a:defRPr/>
            </a:pPr>
            <a:r>
              <a:rPr lang="en-US" sz="2900" dirty="0" smtClean="0"/>
              <a:t>Documentation necessary to conduct quality clinical trials</a:t>
            </a:r>
          </a:p>
          <a:p>
            <a:pPr eaLnBrk="1" hangingPunct="1">
              <a:defRPr/>
            </a:pPr>
            <a:r>
              <a:rPr lang="en-US" sz="2900" dirty="0" smtClean="0"/>
              <a:t>Understanding Essential Documents and their relationship to regulatory guidelines and requirements   </a:t>
            </a:r>
            <a:endParaRPr lang="en-US" sz="2900" dirty="0"/>
          </a:p>
          <a:p>
            <a:pPr eaLnBrk="1" hangingPunct="1">
              <a:defRPr/>
            </a:pPr>
            <a:r>
              <a:rPr lang="en-US" sz="2900" dirty="0" smtClean="0"/>
              <a:t>Regulatory Binder Document Management  </a:t>
            </a:r>
          </a:p>
          <a:p>
            <a:pPr eaLnBrk="1" hangingPunct="1">
              <a:defRPr/>
            </a:pPr>
            <a:r>
              <a:rPr lang="en-US" sz="2900" dirty="0" smtClean="0"/>
              <a:t>Documentation &amp; Record Keeping</a:t>
            </a:r>
          </a:p>
          <a:p>
            <a:pPr eaLnBrk="1" hangingPunct="1">
              <a:defRPr/>
            </a:pPr>
            <a:r>
              <a:rPr lang="en-US" sz="2900" dirty="0" smtClean="0"/>
              <a:t>Toolkit of Resources</a:t>
            </a:r>
          </a:p>
          <a:p>
            <a:r>
              <a:rPr lang="en-US" sz="2900" dirty="0"/>
              <a:t>Source Document Tips and Tools</a:t>
            </a:r>
          </a:p>
          <a:p>
            <a:r>
              <a:rPr lang="en-US" sz="2900" dirty="0"/>
              <a:t>Electronic Documentation and Requirements </a:t>
            </a:r>
          </a:p>
          <a:p>
            <a:r>
              <a:rPr lang="en-US" sz="2900" dirty="0"/>
              <a:t>Lifecycle of the Data Management</a:t>
            </a:r>
          </a:p>
          <a:p>
            <a:pPr eaLnBrk="1" hangingPunct="1">
              <a:defRPr/>
            </a:pPr>
            <a:endParaRPr lang="en-US" dirty="0" smtClean="0">
              <a:ea typeface="+mn-ea"/>
            </a:endParaRPr>
          </a:p>
          <a:p>
            <a:pPr eaLnBrk="1" hangingPunct="1">
              <a:defRPr/>
            </a:pPr>
            <a:endParaRPr lang="en-US" dirty="0" smtClean="0">
              <a:ea typeface="+mn-ea"/>
            </a:endParaRPr>
          </a:p>
          <a:p>
            <a:pPr eaLnBrk="1" hangingPunct="1">
              <a:defRPr/>
            </a:pPr>
            <a:endParaRPr lang="en-US" dirty="0">
              <a:ea typeface="+mn-ea"/>
            </a:endParaRPr>
          </a:p>
        </p:txBody>
      </p:sp>
      <p:pic>
        <p:nvPicPr>
          <p:cNvPr id="41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0" y="2647950"/>
            <a:ext cx="2667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47800" y="133350"/>
            <a:ext cx="5943600" cy="954107"/>
          </a:xfrm>
          <a:prstGeom prst="rect">
            <a:avLst/>
          </a:prstGeom>
        </p:spPr>
        <p:txBody>
          <a:bodyPr wrap="square">
            <a:spAutoFit/>
          </a:bodyPr>
          <a:lstStyle/>
          <a:p>
            <a:pPr algn="ctr"/>
            <a:r>
              <a:rPr lang="en-US" sz="3200" b="1" kern="0" dirty="0">
                <a:solidFill>
                  <a:srgbClr val="000000"/>
                </a:solidFill>
                <a:latin typeface="Arial"/>
                <a:ea typeface="ＭＳ Ｐゴシック"/>
              </a:rPr>
              <a:t>DOCUMENTATION (Part 1)</a:t>
            </a:r>
            <a:r>
              <a:rPr lang="en-US" b="1" kern="0" dirty="0">
                <a:solidFill>
                  <a:srgbClr val="000000"/>
                </a:solidFill>
                <a:latin typeface="Arial"/>
                <a:ea typeface="ＭＳ Ｐゴシック"/>
              </a:rPr>
              <a:t/>
            </a:r>
            <a:br>
              <a:rPr lang="en-US" b="1" kern="0" dirty="0">
                <a:solidFill>
                  <a:srgbClr val="000000"/>
                </a:solidFill>
                <a:latin typeface="Arial"/>
                <a:ea typeface="ＭＳ Ｐゴシック"/>
              </a:rPr>
            </a:b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457200" y="782638"/>
            <a:ext cx="8534400" cy="722312"/>
          </a:xfrm>
        </p:spPr>
        <p:txBody>
          <a:bodyPr>
            <a:normAutofit/>
          </a:bodyPr>
          <a:lstStyle/>
          <a:p>
            <a:pPr eaLnBrk="1" hangingPunct="1"/>
            <a:r>
              <a:rPr lang="en-US" altLang="en-US" sz="2400" dirty="0" smtClean="0"/>
              <a:t>Local Clinical Lab Certificates/Reference Ranges</a:t>
            </a:r>
          </a:p>
        </p:txBody>
      </p:sp>
      <p:sp>
        <p:nvSpPr>
          <p:cNvPr id="38915" name="Subtitle 2"/>
          <p:cNvSpPr>
            <a:spLocks noGrp="1"/>
          </p:cNvSpPr>
          <p:nvPr>
            <p:ph type="subTitle" idx="1"/>
          </p:nvPr>
        </p:nvSpPr>
        <p:spPr>
          <a:xfrm>
            <a:off x="533400" y="1352550"/>
            <a:ext cx="8839200" cy="1295400"/>
          </a:xfrm>
        </p:spPr>
        <p:txBody>
          <a:bodyPr/>
          <a:lstStyle/>
          <a:p>
            <a:pPr marL="342900" indent="-342900" algn="l" eaLnBrk="1" hangingPunct="1">
              <a:spcBef>
                <a:spcPct val="0"/>
              </a:spcBef>
              <a:buFont typeface="Wingdings" pitchFamily="2" charset="2"/>
              <a:buChar char="q"/>
            </a:pPr>
            <a:r>
              <a:rPr lang="en-US" altLang="en-US" dirty="0" smtClean="0"/>
              <a:t>   Laboratory reference ranges</a:t>
            </a:r>
          </a:p>
          <a:p>
            <a:pPr marL="342900" indent="-342900" algn="l" eaLnBrk="1" hangingPunct="1">
              <a:spcBef>
                <a:spcPct val="0"/>
              </a:spcBef>
              <a:buFont typeface="Wingdings" pitchFamily="2" charset="2"/>
              <a:buChar char="q"/>
            </a:pPr>
            <a:r>
              <a:rPr lang="en-US" altLang="en-US" dirty="0" smtClean="0"/>
              <a:t>   Copy of laboratory certification and accreditations</a:t>
            </a:r>
          </a:p>
          <a:p>
            <a:pPr marL="342900" indent="-342900" algn="l" eaLnBrk="1" hangingPunct="1">
              <a:spcBef>
                <a:spcPct val="0"/>
              </a:spcBef>
              <a:buFont typeface="Wingdings" pitchFamily="2" charset="2"/>
              <a:buChar char="q"/>
            </a:pPr>
            <a:r>
              <a:rPr lang="en-US" altLang="en-US" dirty="0"/>
              <a:t> </a:t>
            </a:r>
            <a:r>
              <a:rPr lang="en-US" altLang="en-US" dirty="0" smtClean="0"/>
              <a:t>  PI review, sign and date all laboratory reports</a:t>
            </a:r>
          </a:p>
        </p:txBody>
      </p:sp>
      <p:sp>
        <p:nvSpPr>
          <p:cNvPr id="4" name="TextBox 3"/>
          <p:cNvSpPr txBox="1"/>
          <p:nvPr/>
        </p:nvSpPr>
        <p:spPr>
          <a:xfrm>
            <a:off x="685800" y="3105150"/>
            <a:ext cx="7239000" cy="461665"/>
          </a:xfrm>
          <a:prstGeom prst="rect">
            <a:avLst/>
          </a:prstGeom>
          <a:noFill/>
        </p:spPr>
        <p:txBody>
          <a:bodyPr>
            <a:spAutoFit/>
          </a:bodyPr>
          <a:lstStyle/>
          <a:p>
            <a:pPr eaLnBrk="0" hangingPunct="0">
              <a:defRPr/>
            </a:pPr>
            <a:r>
              <a:rPr lang="en-US" b="1" dirty="0">
                <a:latin typeface="+mj-lt"/>
                <a:ea typeface="ＭＳ Ｐゴシック" charset="-128"/>
              </a:rPr>
              <a:t>Lab Specimen Tracking Log</a:t>
            </a:r>
          </a:p>
        </p:txBody>
      </p:sp>
      <p:sp>
        <p:nvSpPr>
          <p:cNvPr id="38917" name="TextBox 4"/>
          <p:cNvSpPr txBox="1">
            <a:spLocks noChangeArrowheads="1"/>
          </p:cNvSpPr>
          <p:nvPr/>
        </p:nvSpPr>
        <p:spPr bwMode="auto">
          <a:xfrm>
            <a:off x="533400" y="3573463"/>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
                <a:srgbClr val="FFC000"/>
              </a:buClr>
              <a:buFont typeface="Wingdings" pitchFamily="2" charset="2"/>
              <a:buChar char="q"/>
            </a:pPr>
            <a:r>
              <a:rPr lang="en-US" altLang="en-US"/>
              <a:t>   Specimen sample log</a:t>
            </a:r>
          </a:p>
          <a:p>
            <a:pPr>
              <a:spcBef>
                <a:spcPct val="0"/>
              </a:spcBef>
              <a:buClr>
                <a:srgbClr val="FFC000"/>
              </a:buClr>
              <a:buFont typeface="Wingdings" pitchFamily="2" charset="2"/>
              <a:buChar char="q"/>
            </a:pPr>
            <a:r>
              <a:rPr lang="en-US" altLang="en-US"/>
              <a:t>   Shipping documentation</a:t>
            </a:r>
          </a:p>
          <a:p>
            <a:pPr>
              <a:spcBef>
                <a:spcPct val="0"/>
              </a:spcBef>
              <a:buClr>
                <a:srgbClr val="FFC000"/>
              </a:buClr>
              <a:buFont typeface="Wingdings" pitchFamily="2" charset="2"/>
              <a:buChar char="q"/>
            </a:pPr>
            <a:r>
              <a:rPr lang="en-US" altLang="en-US"/>
              <a:t>   Storage temperature logs </a:t>
            </a:r>
          </a:p>
        </p:txBody>
      </p:sp>
      <p:sp>
        <p:nvSpPr>
          <p:cNvPr id="2" name="Rectangle 1"/>
          <p:cNvSpPr/>
          <p:nvPr/>
        </p:nvSpPr>
        <p:spPr>
          <a:xfrm>
            <a:off x="685800" y="133350"/>
            <a:ext cx="7239000" cy="1077218"/>
          </a:xfrm>
          <a:prstGeom prst="rect">
            <a:avLst/>
          </a:prstGeom>
        </p:spPr>
        <p:txBody>
          <a:bodyPr wrap="square">
            <a:spAutoFit/>
          </a:bodyPr>
          <a:lstStyle/>
          <a:p>
            <a:r>
              <a:rPr lang="en-US" sz="3200" b="1" dirty="0" smtClean="0"/>
              <a:t>Clinical Laboratory Documentation</a:t>
            </a:r>
            <a:r>
              <a:rPr lang="en-US" sz="3200" b="1" dirty="0"/>
              <a:t/>
            </a:r>
            <a:br>
              <a:rPr lang="en-US" sz="3200" b="1" dirty="0"/>
            </a:br>
            <a:endParaRPr lang="en-US" sz="3200" b="1" dirty="0"/>
          </a:p>
        </p:txBody>
      </p:sp>
      <p:pic>
        <p:nvPicPr>
          <p:cNvPr id="7" name="Picture 5" descr="Screen Shot 2016-11-06 at 1.48.5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724150"/>
            <a:ext cx="3962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828800" y="455295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400"/>
              <a:t>https://www.medicine.uiowa.edu/pathology/research/pathology-clinical-trials-support-core</a:t>
            </a:r>
          </a:p>
        </p:txBody>
      </p:sp>
      <p:pic>
        <p:nvPicPr>
          <p:cNvPr id="39940" name="Picture 3" descr="Screen Shot 2016-11-06 at 2.37.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9144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p:cNvSpPr txBox="1">
            <a:spLocks noChangeArrowheads="1"/>
          </p:cNvSpPr>
          <p:nvPr/>
        </p:nvSpPr>
        <p:spPr bwMode="auto">
          <a:xfrm>
            <a:off x="541338" y="220663"/>
            <a:ext cx="367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dirty="0" smtClean="0"/>
              <a:t>Clinical </a:t>
            </a:r>
            <a:r>
              <a:rPr lang="en-US" altLang="en-US" b="1" dirty="0"/>
              <a:t>Lab Certificates</a:t>
            </a:r>
          </a:p>
        </p:txBody>
      </p:sp>
      <p:pic>
        <p:nvPicPr>
          <p:cNvPr id="39939" name="Picture 2" descr="Screen Shot 2016-11-06 at 2.38.3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95350"/>
            <a:ext cx="289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88938" y="590550"/>
            <a:ext cx="8458200" cy="857250"/>
          </a:xfrm>
        </p:spPr>
        <p:txBody>
          <a:bodyPr>
            <a:normAutofit/>
          </a:bodyPr>
          <a:lstStyle/>
          <a:p>
            <a:pPr eaLnBrk="1" hangingPunct="1"/>
            <a:r>
              <a:rPr lang="en-US" altLang="en-US" sz="2800" dirty="0" smtClean="0"/>
              <a:t>Serious Adverse Events (SAEs)</a:t>
            </a:r>
          </a:p>
        </p:txBody>
      </p:sp>
      <p:sp>
        <p:nvSpPr>
          <p:cNvPr id="3" name="Content Placeholder 2"/>
          <p:cNvSpPr>
            <a:spLocks noGrp="1"/>
          </p:cNvSpPr>
          <p:nvPr>
            <p:ph idx="1"/>
          </p:nvPr>
        </p:nvSpPr>
        <p:spPr>
          <a:xfrm>
            <a:off x="381000" y="1276350"/>
            <a:ext cx="8458200" cy="1295400"/>
          </a:xfrm>
        </p:spPr>
        <p:txBody>
          <a:bodyPr>
            <a:noAutofit/>
          </a:bodyPr>
          <a:lstStyle/>
          <a:p>
            <a:pPr eaLnBrk="1" hangingPunct="1">
              <a:spcBef>
                <a:spcPts val="0"/>
              </a:spcBef>
              <a:buFont typeface="Wingdings" charset="2"/>
              <a:buChar char="q"/>
              <a:defRPr/>
            </a:pPr>
            <a:r>
              <a:rPr lang="en-US" dirty="0" smtClean="0">
                <a:ea typeface="+mn-ea"/>
              </a:rPr>
              <a:t>    SAE forms or memos</a:t>
            </a:r>
          </a:p>
          <a:p>
            <a:pPr eaLnBrk="1" hangingPunct="1">
              <a:spcBef>
                <a:spcPts val="0"/>
              </a:spcBef>
              <a:buFont typeface="Wingdings" charset="2"/>
              <a:buChar char="q"/>
              <a:defRPr/>
            </a:pPr>
            <a:r>
              <a:rPr lang="en-US" dirty="0" smtClean="0">
                <a:ea typeface="+mn-ea"/>
              </a:rPr>
              <a:t>    Correspondence, copies and acknowledgement of   </a:t>
            </a:r>
          </a:p>
          <a:p>
            <a:pPr marL="0" indent="0" eaLnBrk="1" hangingPunct="1">
              <a:spcBef>
                <a:spcPts val="0"/>
              </a:spcBef>
              <a:buFontTx/>
              <a:buNone/>
              <a:defRPr/>
            </a:pPr>
            <a:r>
              <a:rPr lang="en-US" dirty="0">
                <a:ea typeface="+mn-ea"/>
              </a:rPr>
              <a:t> </a:t>
            </a:r>
            <a:r>
              <a:rPr lang="en-US" dirty="0" smtClean="0">
                <a:ea typeface="+mn-ea"/>
              </a:rPr>
              <a:t>      reports of internal AEs</a:t>
            </a:r>
          </a:p>
          <a:p>
            <a:pPr eaLnBrk="1" hangingPunct="1">
              <a:spcBef>
                <a:spcPts val="0"/>
              </a:spcBef>
              <a:buFont typeface="Wingdings" charset="2"/>
              <a:buChar char="q"/>
              <a:defRPr/>
            </a:pPr>
            <a:r>
              <a:rPr lang="en-US" dirty="0" smtClean="0">
                <a:ea typeface="+mn-ea"/>
              </a:rPr>
              <a:t>   </a:t>
            </a:r>
            <a:r>
              <a:rPr lang="en-US" dirty="0">
                <a:ea typeface="+mn-ea"/>
              </a:rPr>
              <a:t> </a:t>
            </a:r>
            <a:r>
              <a:rPr lang="en-US" dirty="0" smtClean="0">
                <a:ea typeface="+mn-ea"/>
              </a:rPr>
              <a:t>External reports </a:t>
            </a:r>
            <a:r>
              <a:rPr lang="en-US" dirty="0">
                <a:ea typeface="+mn-ea"/>
              </a:rPr>
              <a:t>to IRB, </a:t>
            </a:r>
            <a:r>
              <a:rPr lang="en-US" dirty="0" smtClean="0">
                <a:ea typeface="+mn-ea"/>
              </a:rPr>
              <a:t>Sponsor, regulatory authorities</a:t>
            </a:r>
            <a:endParaRPr lang="en-US" dirty="0">
              <a:ea typeface="+mn-ea"/>
            </a:endParaRPr>
          </a:p>
          <a:p>
            <a:pPr eaLnBrk="1" hangingPunct="1">
              <a:spcBef>
                <a:spcPts val="0"/>
              </a:spcBef>
              <a:buFont typeface="Wingdings" charset="2"/>
              <a:buChar char="q"/>
              <a:defRPr/>
            </a:pPr>
            <a:r>
              <a:rPr lang="en-US" dirty="0" smtClean="0">
                <a:ea typeface="+mn-ea"/>
              </a:rPr>
              <a:t>    IND Safety Reports</a:t>
            </a:r>
          </a:p>
          <a:p>
            <a:pPr eaLnBrk="1" hangingPunct="1">
              <a:spcBef>
                <a:spcPts val="0"/>
              </a:spcBef>
              <a:buFont typeface="Wingdings" charset="2"/>
              <a:buChar char="q"/>
              <a:defRPr/>
            </a:pPr>
            <a:r>
              <a:rPr lang="en-US" dirty="0">
                <a:ea typeface="+mn-ea"/>
              </a:rPr>
              <a:t> </a:t>
            </a:r>
            <a:r>
              <a:rPr lang="en-US" dirty="0" smtClean="0">
                <a:ea typeface="+mn-ea"/>
              </a:rPr>
              <a:t>   AE/SAE Log</a:t>
            </a:r>
          </a:p>
          <a:p>
            <a:pPr marL="0" indent="0" eaLnBrk="1" hangingPunct="1">
              <a:spcBef>
                <a:spcPts val="0"/>
              </a:spcBef>
              <a:buFontTx/>
              <a:buNone/>
              <a:defRPr/>
            </a:pPr>
            <a:r>
              <a:rPr lang="en-US" dirty="0">
                <a:ea typeface="+mn-ea"/>
              </a:rPr>
              <a:t> </a:t>
            </a:r>
            <a:r>
              <a:rPr lang="en-US" dirty="0" smtClean="0">
                <a:ea typeface="+mn-ea"/>
              </a:rPr>
              <a:t>      </a:t>
            </a:r>
            <a:endParaRPr lang="en-US" dirty="0">
              <a:ea typeface="+mn-ea"/>
            </a:endParaRPr>
          </a:p>
        </p:txBody>
      </p:sp>
      <p:sp>
        <p:nvSpPr>
          <p:cNvPr id="5" name="Content Placeholder 2"/>
          <p:cNvSpPr txBox="1">
            <a:spLocks/>
          </p:cNvSpPr>
          <p:nvPr/>
        </p:nvSpPr>
        <p:spPr bwMode="auto">
          <a:xfrm>
            <a:off x="381000" y="4019550"/>
            <a:ext cx="84582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buFont typeface="Wingdings" charset="2"/>
              <a:buChar char="q"/>
              <a:defRPr/>
            </a:pPr>
            <a:r>
              <a:rPr lang="en-US" kern="0" dirty="0" smtClean="0"/>
              <a:t>    Unanticipated Problems reports to IRB, Sponsor and    </a:t>
            </a:r>
          </a:p>
          <a:p>
            <a:pPr marL="0" indent="0">
              <a:spcBef>
                <a:spcPts val="0"/>
              </a:spcBef>
              <a:buFontTx/>
              <a:buNone/>
              <a:defRPr/>
            </a:pPr>
            <a:r>
              <a:rPr lang="en-US" kern="0" dirty="0"/>
              <a:t> </a:t>
            </a:r>
            <a:r>
              <a:rPr lang="en-US" kern="0" dirty="0" smtClean="0"/>
              <a:t>     </a:t>
            </a:r>
            <a:r>
              <a:rPr lang="en-US" kern="0" smtClean="0"/>
              <a:t> regulatory </a:t>
            </a:r>
            <a:r>
              <a:rPr lang="en-US" kern="0" dirty="0" smtClean="0"/>
              <a:t>authorities</a:t>
            </a:r>
            <a:endParaRPr lang="en-US" kern="0" dirty="0"/>
          </a:p>
        </p:txBody>
      </p:sp>
      <p:sp>
        <p:nvSpPr>
          <p:cNvPr id="7" name="TextBox 6"/>
          <p:cNvSpPr txBox="1"/>
          <p:nvPr/>
        </p:nvSpPr>
        <p:spPr>
          <a:xfrm>
            <a:off x="2497619" y="3562350"/>
            <a:ext cx="4299575" cy="523220"/>
          </a:xfrm>
          <a:prstGeom prst="rect">
            <a:avLst/>
          </a:prstGeom>
          <a:noFill/>
        </p:spPr>
        <p:txBody>
          <a:bodyPr wrap="none">
            <a:spAutoFit/>
          </a:bodyPr>
          <a:lstStyle/>
          <a:p>
            <a:pPr algn="ctr" eaLnBrk="0" hangingPunct="0">
              <a:defRPr/>
            </a:pPr>
            <a:r>
              <a:rPr lang="en-US" sz="2800" b="1" dirty="0">
                <a:latin typeface="+mj-lt"/>
                <a:ea typeface="ＭＳ Ｐゴシック" charset="-128"/>
              </a:rPr>
              <a:t>Unanticipated Problems</a:t>
            </a:r>
          </a:p>
        </p:txBody>
      </p:sp>
      <p:sp>
        <p:nvSpPr>
          <p:cNvPr id="2" name="Rectangle 1"/>
          <p:cNvSpPr/>
          <p:nvPr/>
        </p:nvSpPr>
        <p:spPr>
          <a:xfrm>
            <a:off x="1873861" y="44450"/>
            <a:ext cx="5421677" cy="584775"/>
          </a:xfrm>
          <a:prstGeom prst="rect">
            <a:avLst/>
          </a:prstGeom>
        </p:spPr>
        <p:txBody>
          <a:bodyPr wrap="none">
            <a:spAutoFit/>
          </a:bodyPr>
          <a:lstStyle/>
          <a:p>
            <a:r>
              <a:rPr lang="en-US" sz="3200" b="1" dirty="0"/>
              <a:t>Adverse Events Reporting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9"/>
          <p:cNvSpPr>
            <a:spLocks noGrp="1"/>
          </p:cNvSpPr>
          <p:nvPr>
            <p:ph type="title"/>
          </p:nvPr>
        </p:nvSpPr>
        <p:spPr>
          <a:xfrm>
            <a:off x="12700" y="-6350"/>
            <a:ext cx="8458200" cy="857250"/>
          </a:xfrm>
        </p:spPr>
        <p:txBody>
          <a:bodyPr/>
          <a:lstStyle/>
          <a:p>
            <a:pPr eaLnBrk="1" hangingPunct="1"/>
            <a:r>
              <a:rPr lang="en-US" altLang="en-US" dirty="0" smtClean="0"/>
              <a:t>Clinical Site Monitoring Visits</a:t>
            </a:r>
            <a:endParaRPr lang="en-US" altLang="en-US" sz="2400" dirty="0" smtClean="0"/>
          </a:p>
        </p:txBody>
      </p:sp>
      <p:sp>
        <p:nvSpPr>
          <p:cNvPr id="41987" name="Content Placeholder 12"/>
          <p:cNvSpPr>
            <a:spLocks noGrp="1"/>
          </p:cNvSpPr>
          <p:nvPr>
            <p:ph idx="1"/>
          </p:nvPr>
        </p:nvSpPr>
        <p:spPr>
          <a:xfrm>
            <a:off x="381000" y="895350"/>
            <a:ext cx="8458200" cy="4038600"/>
          </a:xfrm>
        </p:spPr>
        <p:txBody>
          <a:bodyPr>
            <a:normAutofit/>
          </a:bodyPr>
          <a:lstStyle/>
          <a:p>
            <a:pPr eaLnBrk="1" hangingPunct="1">
              <a:buFont typeface="Wingdings" pitchFamily="2" charset="2"/>
              <a:buChar char="q"/>
            </a:pPr>
            <a:r>
              <a:rPr lang="en-US" altLang="en-US" dirty="0" smtClean="0"/>
              <a:t>    </a:t>
            </a:r>
            <a:r>
              <a:rPr lang="en-US" altLang="en-US" sz="2000" dirty="0" smtClean="0"/>
              <a:t>Monitoring </a:t>
            </a:r>
            <a:r>
              <a:rPr lang="en-US" altLang="en-US" sz="2000" dirty="0" smtClean="0"/>
              <a:t>Signature Log/Visit Record </a:t>
            </a:r>
            <a:r>
              <a:rPr lang="en-US" altLang="en-US" sz="2000" dirty="0" smtClean="0"/>
              <a:t>signed and </a:t>
            </a:r>
            <a:r>
              <a:rPr lang="en-US" altLang="en-US" sz="2000" dirty="0" smtClean="0"/>
              <a:t>dated by </a:t>
            </a:r>
            <a:r>
              <a:rPr lang="en-US" altLang="en-US" sz="2000" dirty="0" smtClean="0"/>
              <a:t>both </a:t>
            </a:r>
            <a:r>
              <a:rPr lang="en-US" altLang="en-US" sz="2000" dirty="0" smtClean="0"/>
              <a:t>the   </a:t>
            </a:r>
          </a:p>
          <a:p>
            <a:pPr marL="0" indent="0">
              <a:spcBef>
                <a:spcPts val="0"/>
              </a:spcBef>
              <a:buNone/>
            </a:pPr>
            <a:r>
              <a:rPr lang="en-US" altLang="en-US" sz="2000" dirty="0"/>
              <a:t> </a:t>
            </a:r>
            <a:r>
              <a:rPr lang="en-US" altLang="en-US" sz="2000" dirty="0" smtClean="0"/>
              <a:t>       </a:t>
            </a:r>
            <a:r>
              <a:rPr lang="en-US" altLang="en-US" sz="2000" dirty="0" smtClean="0"/>
              <a:t>monitor </a:t>
            </a:r>
            <a:r>
              <a:rPr lang="en-US" altLang="en-US" sz="2000" dirty="0" smtClean="0"/>
              <a:t>and research team member involved </a:t>
            </a:r>
            <a:r>
              <a:rPr lang="en-US" altLang="en-US" sz="2000" dirty="0" smtClean="0"/>
              <a:t>with the </a:t>
            </a:r>
            <a:r>
              <a:rPr lang="en-US" altLang="en-US" sz="2000" dirty="0" smtClean="0"/>
              <a:t>site </a:t>
            </a:r>
            <a:r>
              <a:rPr lang="en-US" altLang="en-US" sz="2000" dirty="0" smtClean="0"/>
              <a:t>visit(s)</a:t>
            </a:r>
          </a:p>
          <a:p>
            <a:pPr lvl="2">
              <a:spcBef>
                <a:spcPts val="0"/>
              </a:spcBef>
              <a:buFont typeface="Arial" panose="020B0604020202020204" pitchFamily="34" charset="0"/>
              <a:buChar char="•"/>
            </a:pPr>
            <a:r>
              <a:rPr lang="en-US" altLang="en-US" sz="1400" dirty="0" smtClean="0"/>
              <a:t>Study Initiation Visit (SIV) </a:t>
            </a:r>
          </a:p>
          <a:p>
            <a:pPr lvl="2">
              <a:spcBef>
                <a:spcPts val="0"/>
              </a:spcBef>
              <a:buFont typeface="Arial" panose="020B0604020202020204" pitchFamily="34" charset="0"/>
              <a:buChar char="•"/>
            </a:pPr>
            <a:r>
              <a:rPr lang="en-US" altLang="en-US" sz="1400" dirty="0" smtClean="0"/>
              <a:t>Interim Monitoring Visit (IMV)</a:t>
            </a:r>
          </a:p>
          <a:p>
            <a:pPr lvl="2">
              <a:spcBef>
                <a:spcPts val="0"/>
              </a:spcBef>
              <a:buFont typeface="Arial" panose="020B0604020202020204" pitchFamily="34" charset="0"/>
              <a:buChar char="•"/>
            </a:pPr>
            <a:r>
              <a:rPr lang="en-US" altLang="en-US" sz="1400" dirty="0" smtClean="0"/>
              <a:t>Close-Out Visit</a:t>
            </a:r>
            <a:endParaRPr lang="en-US" altLang="en-US" sz="1400" dirty="0" smtClean="0"/>
          </a:p>
          <a:p>
            <a:pPr eaLnBrk="1" hangingPunct="1">
              <a:buFont typeface="Wingdings" pitchFamily="2" charset="2"/>
              <a:buChar char="q"/>
            </a:pPr>
            <a:r>
              <a:rPr lang="en-US" altLang="en-US" sz="2000" dirty="0"/>
              <a:t> </a:t>
            </a:r>
            <a:r>
              <a:rPr lang="en-US" altLang="en-US" sz="2000" dirty="0" smtClean="0"/>
              <a:t>   File original </a:t>
            </a:r>
            <a:r>
              <a:rPr lang="en-US" altLang="en-US" sz="2000" dirty="0" smtClean="0"/>
              <a:t>letter documenting the visit </a:t>
            </a:r>
            <a:r>
              <a:rPr lang="en-US" altLang="en-US" sz="2000" dirty="0" smtClean="0"/>
              <a:t>announcement</a:t>
            </a:r>
          </a:p>
          <a:p>
            <a:pPr eaLnBrk="1" hangingPunct="1">
              <a:buFont typeface="Wingdings" pitchFamily="2" charset="2"/>
              <a:buChar char="q"/>
            </a:pPr>
            <a:r>
              <a:rPr lang="en-US" altLang="en-US" sz="2000" dirty="0" smtClean="0"/>
              <a:t>    File each visit’s correspondence </a:t>
            </a:r>
          </a:p>
          <a:p>
            <a:pPr eaLnBrk="1" hangingPunct="1">
              <a:buFont typeface="Wingdings" pitchFamily="2" charset="2"/>
              <a:buChar char="q"/>
            </a:pPr>
            <a:r>
              <a:rPr lang="en-US" altLang="en-US" sz="2000" dirty="0" smtClean="0"/>
              <a:t>    Post visit follow up </a:t>
            </a:r>
            <a:r>
              <a:rPr lang="en-US" altLang="en-US" sz="2000" dirty="0" smtClean="0"/>
              <a:t>reports/letters documenting the findings </a:t>
            </a:r>
            <a:endParaRPr lang="en-US" altLang="en-US" sz="2000" dirty="0" smtClean="0"/>
          </a:p>
          <a:p>
            <a:pPr eaLnBrk="1" hangingPunct="1">
              <a:buFont typeface="Wingdings" pitchFamily="2" charset="2"/>
              <a:buChar char="q"/>
            </a:pPr>
            <a:r>
              <a:rPr lang="en-US" altLang="en-US" sz="2000" dirty="0"/>
              <a:t> </a:t>
            </a:r>
            <a:r>
              <a:rPr lang="en-US" altLang="en-US" sz="2000" dirty="0" smtClean="0"/>
              <a:t>   Completed Action Items from monitor </a:t>
            </a:r>
            <a:r>
              <a:rPr lang="en-US" altLang="en-US" sz="2000" dirty="0" smtClean="0"/>
              <a:t>visit to ensure any outstanding   </a:t>
            </a:r>
          </a:p>
          <a:p>
            <a:pPr marL="0" indent="0" eaLnBrk="1" hangingPunct="1">
              <a:spcBef>
                <a:spcPts val="0"/>
              </a:spcBef>
              <a:buNone/>
            </a:pPr>
            <a:r>
              <a:rPr lang="en-US" altLang="en-US" sz="2000" dirty="0"/>
              <a:t> </a:t>
            </a:r>
            <a:r>
              <a:rPr lang="en-US" altLang="en-US" sz="2000" dirty="0" smtClean="0"/>
              <a:t>       </a:t>
            </a:r>
            <a:r>
              <a:rPr lang="en-US" altLang="en-US" sz="2000" dirty="0" smtClean="0"/>
              <a:t>issues have been resolved</a:t>
            </a:r>
            <a:endParaRPr lang="en-US" altLang="en-US" sz="2000" dirty="0" smtClean="0"/>
          </a:p>
          <a:p>
            <a:pPr eaLnBrk="1" hangingPunct="1">
              <a:spcBef>
                <a:spcPct val="0"/>
              </a:spcBef>
              <a:buFontTx/>
              <a:buNone/>
            </a:pPr>
            <a:endParaRPr lang="en-US" altLang="en-US" sz="2000" dirty="0" smtClean="0"/>
          </a:p>
          <a:p>
            <a:pPr eaLnBrk="1" hangingPunct="1">
              <a:buFont typeface="Wingdings" pitchFamily="2" charset="2"/>
              <a:buChar char="q"/>
            </a:pPr>
            <a:endParaRPr lang="en-US" alt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0"/>
            <a:ext cx="8458200" cy="857250"/>
          </a:xfrm>
        </p:spPr>
        <p:txBody>
          <a:bodyPr>
            <a:normAutofit/>
          </a:bodyPr>
          <a:lstStyle/>
          <a:p>
            <a:r>
              <a:rPr lang="en-US" dirty="0" smtClean="0"/>
              <a:t>Study Communication</a:t>
            </a:r>
            <a:endParaRPr lang="en-US" sz="2400" dirty="0"/>
          </a:p>
        </p:txBody>
      </p:sp>
      <p:sp>
        <p:nvSpPr>
          <p:cNvPr id="13" name="Content Placeholder 12"/>
          <p:cNvSpPr>
            <a:spLocks noGrp="1"/>
          </p:cNvSpPr>
          <p:nvPr>
            <p:ph idx="1"/>
          </p:nvPr>
        </p:nvSpPr>
        <p:spPr>
          <a:xfrm>
            <a:off x="304800" y="819150"/>
            <a:ext cx="8746067" cy="4724400"/>
          </a:xfrm>
        </p:spPr>
        <p:txBody>
          <a:bodyPr>
            <a:normAutofit fontScale="32500" lnSpcReduction="20000"/>
          </a:bodyPr>
          <a:lstStyle/>
          <a:p>
            <a:pPr marL="0" indent="0">
              <a:buNone/>
            </a:pPr>
            <a:r>
              <a:rPr lang="en-US" dirty="0" smtClean="0"/>
              <a:t> </a:t>
            </a:r>
          </a:p>
          <a:p>
            <a:pPr>
              <a:buFont typeface="Wingdings" charset="2"/>
              <a:buChar char="q"/>
            </a:pPr>
            <a:r>
              <a:rPr lang="en-US" sz="3500" dirty="0"/>
              <a:t> </a:t>
            </a:r>
            <a:r>
              <a:rPr lang="en-US" sz="3500" dirty="0" smtClean="0"/>
              <a:t> </a:t>
            </a:r>
            <a:r>
              <a:rPr lang="en-US" sz="4300" dirty="0" smtClean="0"/>
              <a:t>Letter of Understanding/Confidentiality Agreement</a:t>
            </a:r>
          </a:p>
          <a:p>
            <a:pPr>
              <a:buFont typeface="Wingdings" charset="2"/>
              <a:buChar char="q"/>
            </a:pPr>
            <a:r>
              <a:rPr lang="en-US" sz="4300" dirty="0"/>
              <a:t> </a:t>
            </a:r>
            <a:r>
              <a:rPr lang="en-US" sz="4300" dirty="0" smtClean="0"/>
              <a:t> Data Sharing Agreement/Material Transfer Agreement</a:t>
            </a:r>
          </a:p>
          <a:p>
            <a:pPr>
              <a:buFont typeface="Wingdings" charset="2"/>
              <a:buChar char="q"/>
            </a:pPr>
            <a:r>
              <a:rPr lang="en-US" sz="4300" dirty="0" smtClean="0"/>
              <a:t>  Signed agreements between parties (i.e., sponsor/investigators)</a:t>
            </a:r>
            <a:endParaRPr lang="en-US" sz="4300" dirty="0"/>
          </a:p>
          <a:p>
            <a:pPr>
              <a:buFont typeface="Wingdings" charset="2"/>
              <a:buChar char="q"/>
            </a:pPr>
            <a:r>
              <a:rPr lang="en-US" sz="4300" dirty="0"/>
              <a:t>  </a:t>
            </a:r>
            <a:r>
              <a:rPr lang="en-US" sz="4300" dirty="0" smtClean="0"/>
              <a:t>Important decisions regarding study conduct, such as notes to the Study File Notes to File (NTF)</a:t>
            </a:r>
          </a:p>
          <a:p>
            <a:pPr marL="0" indent="0">
              <a:spcBef>
                <a:spcPts val="0"/>
              </a:spcBef>
              <a:buNone/>
            </a:pPr>
            <a:endParaRPr lang="en-US" sz="4300" dirty="0" smtClean="0"/>
          </a:p>
          <a:p>
            <a:pPr>
              <a:lnSpc>
                <a:spcPct val="120000"/>
              </a:lnSpc>
              <a:spcBef>
                <a:spcPts val="0"/>
              </a:spcBef>
              <a:buFont typeface="Wingdings" panose="05000000000000000000" pitchFamily="2" charset="2"/>
              <a:buChar char="q"/>
            </a:pPr>
            <a:r>
              <a:rPr lang="en-US" sz="4000" dirty="0" smtClean="0"/>
              <a:t>  </a:t>
            </a:r>
            <a:r>
              <a:rPr lang="en-US" sz="4300" dirty="0" smtClean="0"/>
              <a:t>All printed communication (i.e., emails) needs to be signed and dated by the individual printing </a:t>
            </a:r>
            <a:r>
              <a:rPr lang="en-US" sz="4300" dirty="0"/>
              <a:t>and   </a:t>
            </a:r>
            <a:endParaRPr lang="en-US" sz="4300" dirty="0" smtClean="0"/>
          </a:p>
          <a:p>
            <a:pPr marL="0" indent="0">
              <a:lnSpc>
                <a:spcPct val="120000"/>
              </a:lnSpc>
              <a:spcBef>
                <a:spcPts val="0"/>
              </a:spcBef>
              <a:buNone/>
            </a:pPr>
            <a:r>
              <a:rPr lang="en-US" sz="4300" dirty="0" smtClean="0"/>
              <a:t>       storing </a:t>
            </a:r>
            <a:r>
              <a:rPr lang="en-US" sz="4300" dirty="0" smtClean="0"/>
              <a:t>the document. Can be saved to a compact disc (CD) for electronic storage and </a:t>
            </a:r>
            <a:r>
              <a:rPr lang="en-US" sz="4300" dirty="0"/>
              <a:t>noted on </a:t>
            </a:r>
            <a:endParaRPr lang="en-US" sz="4300" dirty="0" smtClean="0"/>
          </a:p>
          <a:p>
            <a:pPr marL="0" indent="0">
              <a:lnSpc>
                <a:spcPct val="120000"/>
              </a:lnSpc>
              <a:spcBef>
                <a:spcPts val="0"/>
              </a:spcBef>
              <a:buNone/>
            </a:pPr>
            <a:r>
              <a:rPr lang="en-US" sz="4300" dirty="0" smtClean="0"/>
              <a:t>       Note </a:t>
            </a:r>
            <a:r>
              <a:rPr lang="en-US" sz="4300" dirty="0" smtClean="0"/>
              <a:t>To File.</a:t>
            </a:r>
          </a:p>
          <a:p>
            <a:pPr marL="0" indent="0">
              <a:spcBef>
                <a:spcPts val="0"/>
              </a:spcBef>
              <a:buNone/>
            </a:pPr>
            <a:endParaRPr lang="en-US" sz="4300" dirty="0" smtClean="0"/>
          </a:p>
          <a:p>
            <a:pPr>
              <a:lnSpc>
                <a:spcPct val="120000"/>
              </a:lnSpc>
              <a:spcBef>
                <a:spcPts val="0"/>
              </a:spcBef>
              <a:spcAft>
                <a:spcPts val="0"/>
              </a:spcAft>
              <a:buFont typeface="Wingdings" panose="05000000000000000000" pitchFamily="2" charset="2"/>
              <a:buChar char="q"/>
            </a:pPr>
            <a:r>
              <a:rPr lang="en-US" sz="4300" dirty="0"/>
              <a:t> </a:t>
            </a:r>
            <a:r>
              <a:rPr lang="en-US" sz="4300" dirty="0" smtClean="0"/>
              <a:t> Electronic media must be permanent media, and must be appropriately secured and approved </a:t>
            </a:r>
          </a:p>
          <a:p>
            <a:pPr marL="0" indent="0">
              <a:lnSpc>
                <a:spcPct val="120000"/>
              </a:lnSpc>
              <a:spcBef>
                <a:spcPts val="0"/>
              </a:spcBef>
              <a:spcAft>
                <a:spcPts val="0"/>
              </a:spcAft>
              <a:buNone/>
            </a:pPr>
            <a:r>
              <a:rPr lang="en-US" sz="4300" dirty="0" smtClean="0"/>
              <a:t>       (i.e., password protected).  Memo Note To File describing the types of electronic media, start </a:t>
            </a:r>
            <a:r>
              <a:rPr lang="en-US" sz="4300" dirty="0"/>
              <a:t>and     </a:t>
            </a:r>
            <a:endParaRPr lang="en-US" sz="4300" dirty="0" smtClean="0"/>
          </a:p>
          <a:p>
            <a:pPr marL="0" indent="0">
              <a:lnSpc>
                <a:spcPct val="120000"/>
              </a:lnSpc>
              <a:spcBef>
                <a:spcPts val="0"/>
              </a:spcBef>
              <a:spcAft>
                <a:spcPts val="0"/>
              </a:spcAft>
              <a:buNone/>
            </a:pPr>
            <a:r>
              <a:rPr lang="en-US" sz="4300" dirty="0" smtClean="0"/>
              <a:t>       stop </a:t>
            </a:r>
            <a:r>
              <a:rPr lang="en-US" sz="4300" dirty="0" smtClean="0"/>
              <a:t>dates of email correspondence, and the signature and date of the individual creating </a:t>
            </a:r>
            <a:r>
              <a:rPr lang="en-US" sz="4300" dirty="0"/>
              <a:t>the CD and    </a:t>
            </a:r>
            <a:endParaRPr lang="en-US" sz="4300" dirty="0" smtClean="0"/>
          </a:p>
          <a:p>
            <a:pPr marL="0" indent="0">
              <a:lnSpc>
                <a:spcPct val="120000"/>
              </a:lnSpc>
              <a:spcBef>
                <a:spcPts val="0"/>
              </a:spcBef>
              <a:spcAft>
                <a:spcPts val="0"/>
              </a:spcAft>
              <a:buNone/>
            </a:pPr>
            <a:r>
              <a:rPr lang="en-US" sz="4300" dirty="0" smtClean="0"/>
              <a:t>       writing </a:t>
            </a:r>
            <a:r>
              <a:rPr lang="en-US" sz="4300" dirty="0" smtClean="0"/>
              <a:t>the memo.  </a:t>
            </a:r>
          </a:p>
          <a:p>
            <a:pPr>
              <a:spcBef>
                <a:spcPts val="0"/>
              </a:spcBef>
              <a:buFont typeface="Wingdings" panose="05000000000000000000" pitchFamily="2" charset="2"/>
              <a:buChar char="q"/>
            </a:pPr>
            <a:endParaRPr lang="en-US" sz="4300" dirty="0"/>
          </a:p>
          <a:p>
            <a:pPr>
              <a:spcBef>
                <a:spcPts val="0"/>
              </a:spcBef>
              <a:buFont typeface="Wingdings" panose="05000000000000000000" pitchFamily="2" charset="2"/>
              <a:buChar char="q"/>
            </a:pPr>
            <a:r>
              <a:rPr lang="en-US" sz="4300" dirty="0" smtClean="0"/>
              <a:t>  Regulatory Document History Log</a:t>
            </a:r>
          </a:p>
          <a:p>
            <a:pPr>
              <a:spcBef>
                <a:spcPts val="0"/>
              </a:spcBef>
              <a:buFont typeface="Wingdings" panose="05000000000000000000" pitchFamily="2" charset="2"/>
              <a:buChar char="q"/>
            </a:pPr>
            <a:endParaRPr lang="en-US" sz="4300" dirty="0"/>
          </a:p>
          <a:p>
            <a:pPr>
              <a:spcBef>
                <a:spcPts val="0"/>
              </a:spcBef>
              <a:buFont typeface="Wingdings" panose="05000000000000000000" pitchFamily="2" charset="2"/>
              <a:buChar char="q"/>
            </a:pPr>
            <a:r>
              <a:rPr lang="en-US" sz="4300" dirty="0" smtClean="0"/>
              <a:t>  Document </a:t>
            </a:r>
            <a:r>
              <a:rPr lang="en-US" sz="4300" dirty="0" smtClean="0"/>
              <a:t>changes in electronic devices; Example: a </a:t>
            </a:r>
            <a:r>
              <a:rPr lang="en-US" sz="4300" dirty="0" smtClean="0"/>
              <a:t>study member receives a new computer or if a </a:t>
            </a:r>
            <a:r>
              <a:rPr lang="en-US" sz="4300" dirty="0" smtClean="0"/>
              <a:t> </a:t>
            </a:r>
          </a:p>
          <a:p>
            <a:pPr marL="0" indent="0">
              <a:spcBef>
                <a:spcPts val="0"/>
              </a:spcBef>
              <a:buNone/>
            </a:pPr>
            <a:r>
              <a:rPr lang="en-US" sz="4300" dirty="0"/>
              <a:t> </a:t>
            </a:r>
            <a:r>
              <a:rPr lang="en-US" sz="4300" dirty="0" smtClean="0"/>
              <a:t>      </a:t>
            </a:r>
            <a:r>
              <a:rPr lang="en-US" sz="4300" dirty="0" smtClean="0"/>
              <a:t>newer </a:t>
            </a:r>
            <a:r>
              <a:rPr lang="en-US" sz="4300" dirty="0" smtClean="0"/>
              <a:t>version of software.  </a:t>
            </a:r>
          </a:p>
          <a:p>
            <a:pPr>
              <a:spcBef>
                <a:spcPts val="0"/>
              </a:spcBef>
              <a:buFont typeface="Wingdings" panose="05000000000000000000" pitchFamily="2" charset="2"/>
              <a:buChar char="q"/>
            </a:pPr>
            <a:endParaRPr lang="en-US" sz="4300" dirty="0"/>
          </a:p>
          <a:p>
            <a:pPr marL="0" indent="0">
              <a:spcBef>
                <a:spcPts val="0"/>
              </a:spcBef>
              <a:buNone/>
            </a:pPr>
            <a:endParaRPr lang="en-US" sz="4300" dirty="0" smtClean="0"/>
          </a:p>
          <a:p>
            <a:pPr marL="0" indent="0">
              <a:spcBef>
                <a:spcPts val="0"/>
              </a:spcBef>
              <a:buNone/>
            </a:pPr>
            <a:endParaRPr lang="en-US" sz="4300" dirty="0" smtClean="0"/>
          </a:p>
          <a:p>
            <a:pPr>
              <a:buFont typeface="Wingdings" charset="2"/>
              <a:buChar char="q"/>
            </a:pPr>
            <a:endParaRPr lang="en-US" dirty="0"/>
          </a:p>
        </p:txBody>
      </p:sp>
    </p:spTree>
    <p:extLst>
      <p:ext uri="{BB962C8B-B14F-4D97-AF65-F5344CB8AC3E}">
        <p14:creationId xmlns:p14="http://schemas.microsoft.com/office/powerpoint/2010/main" val="1748001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66750"/>
            <a:ext cx="8458200" cy="857250"/>
          </a:xfrm>
        </p:spPr>
        <p:txBody>
          <a:bodyPr>
            <a:normAutofit/>
          </a:bodyPr>
          <a:lstStyle/>
          <a:p>
            <a:r>
              <a:rPr lang="en-US" sz="2400" dirty="0" smtClean="0"/>
              <a:t>Guideline for Writing Notes to File</a:t>
            </a:r>
            <a:endParaRPr lang="en-US" sz="2400" dirty="0"/>
          </a:p>
        </p:txBody>
      </p:sp>
      <p:sp>
        <p:nvSpPr>
          <p:cNvPr id="3" name="Content Placeholder 2"/>
          <p:cNvSpPr>
            <a:spLocks noGrp="1"/>
          </p:cNvSpPr>
          <p:nvPr>
            <p:ph idx="1"/>
          </p:nvPr>
        </p:nvSpPr>
        <p:spPr>
          <a:xfrm>
            <a:off x="381000" y="1352550"/>
            <a:ext cx="8458200" cy="3581400"/>
          </a:xfrm>
        </p:spPr>
        <p:txBody>
          <a:bodyPr>
            <a:normAutofit/>
          </a:bodyPr>
          <a:lstStyle/>
          <a:p>
            <a:pPr marL="0" indent="0">
              <a:buNone/>
            </a:pPr>
            <a:r>
              <a:rPr lang="en-US" sz="2000" b="1" dirty="0" smtClean="0"/>
              <a:t>Discrepancy </a:t>
            </a:r>
            <a:r>
              <a:rPr lang="en-US" sz="2000" b="1" dirty="0" smtClean="0"/>
              <a:t>or </a:t>
            </a:r>
            <a:r>
              <a:rPr lang="en-US" sz="2000" b="1" dirty="0" smtClean="0"/>
              <a:t>Problem:</a:t>
            </a:r>
            <a:endParaRPr lang="en-US" sz="2000" i="1" dirty="0" smtClean="0"/>
          </a:p>
          <a:p>
            <a:r>
              <a:rPr lang="en-US" sz="1800" dirty="0" smtClean="0"/>
              <a:t>Root cause of the identified problem</a:t>
            </a:r>
          </a:p>
          <a:p>
            <a:r>
              <a:rPr lang="en-US" sz="1800" dirty="0" smtClean="0"/>
              <a:t>Identify the corrective action taken to prevent recurrence of the problem</a:t>
            </a:r>
          </a:p>
          <a:p>
            <a:r>
              <a:rPr lang="en-US" sz="1800" dirty="0" smtClean="0"/>
              <a:t>Document that the corrective action has resolved the problem </a:t>
            </a:r>
          </a:p>
          <a:p>
            <a:r>
              <a:rPr lang="en-US" sz="1800" dirty="0" smtClean="0"/>
              <a:t>The note should be forward-looking and not seek to explain an error discovered </a:t>
            </a:r>
          </a:p>
          <a:p>
            <a:r>
              <a:rPr lang="en-US" sz="1800" dirty="0" smtClean="0"/>
              <a:t>Print on institution letterhead initiated and authored by an individual responsible for its content</a:t>
            </a:r>
          </a:p>
          <a:p>
            <a:endParaRPr lang="en-US" sz="1800" dirty="0" smtClean="0"/>
          </a:p>
          <a:p>
            <a:endParaRPr lang="en-US" dirty="0" smtClean="0"/>
          </a:p>
          <a:p>
            <a:endParaRPr lang="en-US" dirty="0"/>
          </a:p>
        </p:txBody>
      </p:sp>
      <p:sp>
        <p:nvSpPr>
          <p:cNvPr id="4" name="Rectangle 3"/>
          <p:cNvSpPr/>
          <p:nvPr/>
        </p:nvSpPr>
        <p:spPr>
          <a:xfrm>
            <a:off x="2667000" y="133350"/>
            <a:ext cx="3825086" cy="584775"/>
          </a:xfrm>
          <a:prstGeom prst="rect">
            <a:avLst/>
          </a:prstGeom>
        </p:spPr>
        <p:txBody>
          <a:bodyPr wrap="none">
            <a:spAutoFit/>
          </a:bodyPr>
          <a:lstStyle/>
          <a:p>
            <a:r>
              <a:rPr lang="en-US" sz="3200" b="1" dirty="0"/>
              <a:t>Notes to File (NTF)</a:t>
            </a:r>
          </a:p>
        </p:txBody>
      </p:sp>
    </p:spTree>
    <p:extLst>
      <p:ext uri="{BB962C8B-B14F-4D97-AF65-F5344CB8AC3E}">
        <p14:creationId xmlns:p14="http://schemas.microsoft.com/office/powerpoint/2010/main" val="2008338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0550"/>
            <a:ext cx="8458200" cy="870812"/>
          </a:xfrm>
        </p:spPr>
        <p:txBody>
          <a:bodyPr>
            <a:normAutofit/>
          </a:bodyPr>
          <a:lstStyle/>
          <a:p>
            <a:r>
              <a:rPr lang="en-US" sz="2400" dirty="0" smtClean="0"/>
              <a:t>Guideline for Writing Notes to File</a:t>
            </a:r>
            <a:endParaRPr lang="en-US" sz="2400" dirty="0"/>
          </a:p>
        </p:txBody>
      </p:sp>
      <p:sp>
        <p:nvSpPr>
          <p:cNvPr id="3" name="Content Placeholder 2"/>
          <p:cNvSpPr>
            <a:spLocks noGrp="1"/>
          </p:cNvSpPr>
          <p:nvPr>
            <p:ph idx="1"/>
          </p:nvPr>
        </p:nvSpPr>
        <p:spPr>
          <a:xfrm>
            <a:off x="304800" y="1428750"/>
            <a:ext cx="8458200" cy="3581400"/>
          </a:xfrm>
        </p:spPr>
        <p:txBody>
          <a:bodyPr>
            <a:normAutofit lnSpcReduction="10000"/>
          </a:bodyPr>
          <a:lstStyle/>
          <a:p>
            <a:pPr marL="0" indent="0">
              <a:buNone/>
            </a:pPr>
            <a:r>
              <a:rPr lang="en-US" sz="2000" b="1" dirty="0" smtClean="0"/>
              <a:t>Retention and Distribution:</a:t>
            </a:r>
            <a:endParaRPr lang="en-US" sz="2000" b="1" dirty="0"/>
          </a:p>
          <a:p>
            <a:r>
              <a:rPr lang="en-US" sz="1800" dirty="0" smtClean="0"/>
              <a:t>NTF should be kept on site in the site regulatory file</a:t>
            </a:r>
          </a:p>
          <a:p>
            <a:r>
              <a:rPr lang="en-US" sz="1800" dirty="0" smtClean="0"/>
              <a:t>Made available to the clinical site monitors reviewing the site’s documents and procedures.</a:t>
            </a:r>
          </a:p>
          <a:p>
            <a:r>
              <a:rPr lang="en-US" sz="1800" dirty="0" smtClean="0"/>
              <a:t>If applicable, send a scanned pdf to a </a:t>
            </a:r>
            <a:r>
              <a:rPr lang="en-US" sz="1800" dirty="0" smtClean="0"/>
              <a:t>Data </a:t>
            </a:r>
            <a:r>
              <a:rPr lang="en-US" sz="1800" dirty="0"/>
              <a:t>M</a:t>
            </a:r>
            <a:r>
              <a:rPr lang="en-US" sz="1800" dirty="0" smtClean="0"/>
              <a:t>anagement </a:t>
            </a:r>
            <a:r>
              <a:rPr lang="en-US" sz="1800" dirty="0"/>
              <a:t>C</a:t>
            </a:r>
            <a:r>
              <a:rPr lang="en-US" sz="1800" dirty="0" smtClean="0"/>
              <a:t>enter </a:t>
            </a:r>
            <a:r>
              <a:rPr lang="en-US" sz="1800" dirty="0" smtClean="0"/>
              <a:t>(DMC)</a:t>
            </a:r>
          </a:p>
          <a:p>
            <a:r>
              <a:rPr lang="en-US" sz="1800" dirty="0"/>
              <a:t>If the issue relates to PI responsibilities (e.g., </a:t>
            </a:r>
            <a:r>
              <a:rPr lang="en-US" sz="1800" i="1" dirty="0">
                <a:solidFill>
                  <a:srgbClr val="0070C0"/>
                </a:solidFill>
              </a:rPr>
              <a:t>human subject protection</a:t>
            </a:r>
            <a:r>
              <a:rPr lang="en-US" sz="1800" dirty="0"/>
              <a:t>, data </a:t>
            </a:r>
            <a:r>
              <a:rPr lang="en-US" sz="1800" i="1" dirty="0">
                <a:solidFill>
                  <a:srgbClr val="0070C0"/>
                </a:solidFill>
              </a:rPr>
              <a:t>integrity</a:t>
            </a:r>
            <a:r>
              <a:rPr lang="en-US" sz="1800" dirty="0"/>
              <a:t> at the site), the PI should write and sign the note to </a:t>
            </a:r>
            <a:r>
              <a:rPr lang="en-US" sz="1800" dirty="0" smtClean="0"/>
              <a:t>file</a:t>
            </a:r>
          </a:p>
          <a:p>
            <a:pPr lvl="0"/>
            <a:r>
              <a:rPr lang="en-US" sz="1800" dirty="0"/>
              <a:t>If the issue relates to actions taken by the sponsor or monitor (e.g., clarification of a protocol section), an appropriate credentialed individual from the sponsor should write and sign the note to file.</a:t>
            </a:r>
          </a:p>
          <a:p>
            <a:endParaRPr lang="en-US" sz="1800" dirty="0"/>
          </a:p>
        </p:txBody>
      </p:sp>
      <p:sp>
        <p:nvSpPr>
          <p:cNvPr id="4" name="Rectangle 3"/>
          <p:cNvSpPr/>
          <p:nvPr/>
        </p:nvSpPr>
        <p:spPr>
          <a:xfrm>
            <a:off x="2362200" y="133350"/>
            <a:ext cx="3825086" cy="584775"/>
          </a:xfrm>
          <a:prstGeom prst="rect">
            <a:avLst/>
          </a:prstGeom>
        </p:spPr>
        <p:txBody>
          <a:bodyPr wrap="none">
            <a:spAutoFit/>
          </a:bodyPr>
          <a:lstStyle/>
          <a:p>
            <a:r>
              <a:rPr lang="en-US" sz="3200" b="1" dirty="0"/>
              <a:t>Notes to File (NTF)</a:t>
            </a:r>
          </a:p>
        </p:txBody>
      </p:sp>
    </p:spTree>
    <p:extLst>
      <p:ext uri="{BB962C8B-B14F-4D97-AF65-F5344CB8AC3E}">
        <p14:creationId xmlns:p14="http://schemas.microsoft.com/office/powerpoint/2010/main" val="867788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p:cNvSpPr txBox="1">
            <a:spLocks noChangeArrowheads="1"/>
          </p:cNvSpPr>
          <p:nvPr/>
        </p:nvSpPr>
        <p:spPr bwMode="auto">
          <a:xfrm>
            <a:off x="304800" y="833438"/>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2800" b="1"/>
              <a:t>Key Definitions: </a:t>
            </a:r>
            <a:r>
              <a:rPr lang="en-US" altLang="en-US" sz="2800" b="1" i="1"/>
              <a:t>Documentation</a:t>
            </a:r>
          </a:p>
        </p:txBody>
      </p:sp>
      <p:sp>
        <p:nvSpPr>
          <p:cNvPr id="46083" name="TextBox 3"/>
          <p:cNvSpPr txBox="1">
            <a:spLocks noChangeArrowheads="1"/>
          </p:cNvSpPr>
          <p:nvPr/>
        </p:nvSpPr>
        <p:spPr bwMode="auto">
          <a:xfrm>
            <a:off x="254000" y="1392237"/>
            <a:ext cx="87630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lnSpc>
                <a:spcPct val="130000"/>
              </a:lnSpc>
              <a:spcBef>
                <a:spcPct val="0"/>
              </a:spcBef>
              <a:buClrTx/>
              <a:buFontTx/>
              <a:buAutoNum type="arabicPeriod"/>
            </a:pPr>
            <a:r>
              <a:rPr lang="en-US" altLang="en-US" sz="2000" b="1" dirty="0" smtClean="0"/>
              <a:t>Source </a:t>
            </a:r>
            <a:r>
              <a:rPr lang="en-US" altLang="en-US" sz="2000" b="1" dirty="0"/>
              <a:t>Documents </a:t>
            </a:r>
            <a:r>
              <a:rPr lang="en-US" altLang="en-US" sz="1800" dirty="0"/>
              <a:t>are original records and certified copies of original clinical findings and observations, or other activities in a clinical trial necessary for the reconstruction and evaluation of the trial. </a:t>
            </a:r>
            <a:r>
              <a:rPr lang="en-US" altLang="en-US" sz="1800" dirty="0">
                <a:solidFill>
                  <a:srgbClr val="0070C0"/>
                </a:solidFill>
              </a:rPr>
              <a:t>Section 1.51 ICH E6 GCP</a:t>
            </a:r>
          </a:p>
          <a:p>
            <a:pPr>
              <a:spcBef>
                <a:spcPct val="0"/>
              </a:spcBef>
              <a:buClrTx/>
              <a:buFontTx/>
              <a:buNone/>
            </a:pPr>
            <a:endParaRPr lang="en-US" altLang="en-US" sz="800" dirty="0">
              <a:solidFill>
                <a:srgbClr val="0070C0"/>
              </a:solidFill>
            </a:endParaRPr>
          </a:p>
          <a:p>
            <a:pPr>
              <a:lnSpc>
                <a:spcPct val="130000"/>
              </a:lnSpc>
              <a:spcBef>
                <a:spcPct val="0"/>
              </a:spcBef>
              <a:buClrTx/>
              <a:buFontTx/>
              <a:buAutoNum type="arabicPeriod" startAt="2"/>
            </a:pPr>
            <a:r>
              <a:rPr lang="en-US" altLang="en-US" sz="1800" b="1" dirty="0"/>
              <a:t> </a:t>
            </a:r>
            <a:r>
              <a:rPr lang="en-US" altLang="en-US" sz="2000" b="1" dirty="0" smtClean="0"/>
              <a:t>Case </a:t>
            </a:r>
            <a:r>
              <a:rPr lang="en-US" altLang="en-US" sz="2000" b="1" dirty="0"/>
              <a:t>Report Forms </a:t>
            </a:r>
            <a:r>
              <a:rPr lang="en-US" altLang="en-US" sz="1800" dirty="0"/>
              <a:t>(CRF’s) </a:t>
            </a:r>
            <a:r>
              <a:rPr lang="en-US" altLang="en-US" sz="1800" dirty="0" smtClean="0"/>
              <a:t> A </a:t>
            </a:r>
            <a:r>
              <a:rPr lang="en-US" altLang="en-US" sz="1800" dirty="0"/>
              <a:t>printed, optical, or electronic document                       </a:t>
            </a:r>
          </a:p>
          <a:p>
            <a:pPr>
              <a:lnSpc>
                <a:spcPct val="130000"/>
              </a:lnSpc>
              <a:spcBef>
                <a:spcPct val="0"/>
              </a:spcBef>
              <a:buClrTx/>
              <a:buFontTx/>
              <a:buNone/>
            </a:pPr>
            <a:r>
              <a:rPr lang="en-US" altLang="en-US" sz="1800" dirty="0"/>
              <a:t>        designed to record all of the protocol required information to be reported to the   </a:t>
            </a:r>
          </a:p>
          <a:p>
            <a:pPr>
              <a:lnSpc>
                <a:spcPct val="130000"/>
              </a:lnSpc>
              <a:spcBef>
                <a:spcPct val="0"/>
              </a:spcBef>
              <a:buClrTx/>
              <a:buFontTx/>
              <a:buNone/>
            </a:pPr>
            <a:r>
              <a:rPr lang="en-US" altLang="en-US" sz="1800" dirty="0"/>
              <a:t>        sponsor for each trial subject (</a:t>
            </a:r>
            <a:r>
              <a:rPr lang="en-US" altLang="en-US" sz="1800" dirty="0">
                <a:solidFill>
                  <a:srgbClr val="0070C0"/>
                </a:solidFill>
              </a:rPr>
              <a:t>Section 1.11 ICH E6 GCP</a:t>
            </a:r>
            <a:r>
              <a:rPr lang="en-US" altLang="en-US" sz="1800" dirty="0"/>
              <a:t>) to capture essential </a:t>
            </a:r>
          </a:p>
          <a:p>
            <a:pPr>
              <a:lnSpc>
                <a:spcPct val="130000"/>
              </a:lnSpc>
              <a:spcBef>
                <a:spcPct val="0"/>
              </a:spcBef>
              <a:buClrTx/>
              <a:buFontTx/>
              <a:buNone/>
            </a:pPr>
            <a:r>
              <a:rPr lang="en-US" altLang="en-US" sz="1800" dirty="0"/>
              <a:t>        source data about the subject for analysis to answer the hypothesis of a study.</a:t>
            </a:r>
          </a:p>
          <a:p>
            <a:pPr>
              <a:lnSpc>
                <a:spcPct val="150000"/>
              </a:lnSpc>
              <a:spcBef>
                <a:spcPct val="0"/>
              </a:spcBef>
              <a:buClrTx/>
              <a:buFontTx/>
              <a:buNone/>
            </a:pPr>
            <a:endParaRPr lang="en-US" altLang="en-US" sz="800" dirty="0"/>
          </a:p>
          <a:p>
            <a:pPr>
              <a:spcBef>
                <a:spcPct val="0"/>
              </a:spcBef>
              <a:buClrTx/>
              <a:buFontTx/>
              <a:buNone/>
            </a:pPr>
            <a:r>
              <a:rPr lang="en-US" altLang="en-US" sz="1600" b="1" i="1" dirty="0">
                <a:solidFill>
                  <a:srgbClr val="FF0000"/>
                </a:solidFill>
              </a:rPr>
              <a:t>**TIP: All Source must have a signature and date, original or electronic, by the person </a:t>
            </a:r>
          </a:p>
          <a:p>
            <a:pPr>
              <a:spcBef>
                <a:spcPct val="0"/>
              </a:spcBef>
              <a:buClrTx/>
              <a:buFontTx/>
              <a:buNone/>
            </a:pPr>
            <a:r>
              <a:rPr lang="en-US" altLang="en-US" sz="1600" b="1" i="1" dirty="0">
                <a:solidFill>
                  <a:srgbClr val="FF0000"/>
                </a:solidFill>
              </a:rPr>
              <a:t>          creating the source </a:t>
            </a:r>
            <a:endParaRPr lang="en-US" altLang="en-US" sz="1600" dirty="0"/>
          </a:p>
          <a:p>
            <a:pPr>
              <a:spcBef>
                <a:spcPct val="0"/>
              </a:spcBef>
              <a:buClrTx/>
              <a:buFontTx/>
              <a:buAutoNum type="arabicPeriod" startAt="2"/>
            </a:pPr>
            <a:endParaRPr lang="en-US" altLang="en-US" sz="1800" dirty="0"/>
          </a:p>
        </p:txBody>
      </p:sp>
      <p:sp>
        <p:nvSpPr>
          <p:cNvPr id="46084" name="TextBox 1"/>
          <p:cNvSpPr txBox="1">
            <a:spLocks noChangeArrowheads="1"/>
          </p:cNvSpPr>
          <p:nvPr/>
        </p:nvSpPr>
        <p:spPr bwMode="auto">
          <a:xfrm>
            <a:off x="1828800" y="133350"/>
            <a:ext cx="513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t>Research Documentation</a:t>
            </a:r>
            <a:endParaRPr lang="en-US" altLang="en-US" sz="32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47" y="833795"/>
            <a:ext cx="8037778" cy="523220"/>
          </a:xfrm>
          <a:prstGeom prst="rect">
            <a:avLst/>
          </a:prstGeom>
          <a:noFill/>
        </p:spPr>
        <p:txBody>
          <a:bodyPr wrap="none" rtlCol="0">
            <a:spAutoFit/>
          </a:bodyPr>
          <a:lstStyle/>
          <a:p>
            <a:r>
              <a:rPr lang="en-US" sz="2800" b="1" dirty="0" smtClean="0"/>
              <a:t>Definitions Key to the Data Management Plan</a:t>
            </a:r>
            <a:endParaRPr lang="en-US" sz="2800" b="1" dirty="0"/>
          </a:p>
        </p:txBody>
      </p:sp>
      <p:sp>
        <p:nvSpPr>
          <p:cNvPr id="4" name="TextBox 3"/>
          <p:cNvSpPr txBox="1"/>
          <p:nvPr/>
        </p:nvSpPr>
        <p:spPr>
          <a:xfrm>
            <a:off x="228600" y="1504950"/>
            <a:ext cx="8763000" cy="3754874"/>
          </a:xfrm>
          <a:prstGeom prst="rect">
            <a:avLst/>
          </a:prstGeom>
          <a:noFill/>
        </p:spPr>
        <p:txBody>
          <a:bodyPr wrap="square" rtlCol="0">
            <a:spAutoFit/>
          </a:bodyPr>
          <a:lstStyle/>
          <a:p>
            <a:pPr marL="457200" indent="-457200">
              <a:buFont typeface="+mj-lt"/>
              <a:buAutoNum type="arabicPeriod"/>
            </a:pPr>
            <a:r>
              <a:rPr lang="en-US" sz="2000" b="1" dirty="0" smtClean="0"/>
              <a:t>Data Management:  </a:t>
            </a:r>
            <a:r>
              <a:rPr lang="en-US" sz="1800" dirty="0" smtClean="0"/>
              <a:t>Is the responsibility of the research staff and a host of other IT professionals related to collecting, entering, securing, and preserving data as a valuable, and reproducible resources for the outcome of the study.</a:t>
            </a:r>
          </a:p>
          <a:p>
            <a:pPr marL="457200" indent="-457200">
              <a:buFont typeface="+mj-lt"/>
              <a:buAutoNum type="arabicPeriod"/>
            </a:pPr>
            <a:endParaRPr lang="en-US" sz="1800" b="1" dirty="0" smtClean="0"/>
          </a:p>
          <a:p>
            <a:pPr marL="457200" indent="-457200">
              <a:buFont typeface="+mj-lt"/>
              <a:buAutoNum type="arabicPeriod"/>
            </a:pPr>
            <a:r>
              <a:rPr lang="en-US" sz="2000" b="1" dirty="0" smtClean="0"/>
              <a:t>Data Integrity:  </a:t>
            </a:r>
            <a:r>
              <a:rPr lang="en-US" sz="1800" dirty="0" smtClean="0"/>
              <a:t>Includes the development of policies and ethical practices for consistent procedures that properly manage the full data lifecycle needs for the outcome of the clinical trial.  The principal investigator (PI) is the person responsible for data integrity, but must rely on the team of research professional in IT and the research coordinator to uphold the policies. </a:t>
            </a:r>
          </a:p>
          <a:p>
            <a:endParaRPr lang="en-US" sz="1800" dirty="0" smtClean="0"/>
          </a:p>
          <a:p>
            <a:r>
              <a:rPr lang="en-US" sz="1800" b="1" i="1" dirty="0" smtClean="0">
                <a:solidFill>
                  <a:srgbClr val="FF0000"/>
                </a:solidFill>
              </a:rPr>
              <a:t>TIP</a:t>
            </a:r>
            <a:r>
              <a:rPr lang="en-US" sz="1800" b="1" i="1" dirty="0">
                <a:solidFill>
                  <a:srgbClr val="FF0000"/>
                </a:solidFill>
              </a:rPr>
              <a:t>: All Source must have a signature, original or electronic</a:t>
            </a:r>
            <a:r>
              <a:rPr lang="en-US" sz="1800" b="1" i="1" dirty="0" smtClean="0">
                <a:solidFill>
                  <a:srgbClr val="FF0000"/>
                </a:solidFill>
              </a:rPr>
              <a:t>, by </a:t>
            </a:r>
            <a:r>
              <a:rPr lang="en-US" sz="1800" b="1" i="1" dirty="0">
                <a:solidFill>
                  <a:srgbClr val="FF0000"/>
                </a:solidFill>
              </a:rPr>
              <a:t>the person creating the source </a:t>
            </a:r>
          </a:p>
          <a:p>
            <a:pPr marL="342900" indent="-342900">
              <a:buAutoNum type="arabicPeriod" startAt="2"/>
            </a:pPr>
            <a:endParaRPr lang="en-US" sz="1800" dirty="0" smtClean="0"/>
          </a:p>
        </p:txBody>
      </p:sp>
      <p:sp>
        <p:nvSpPr>
          <p:cNvPr id="2" name="Rectangle 1"/>
          <p:cNvSpPr/>
          <p:nvPr/>
        </p:nvSpPr>
        <p:spPr>
          <a:xfrm>
            <a:off x="1752600" y="139700"/>
            <a:ext cx="5125121" cy="584775"/>
          </a:xfrm>
          <a:prstGeom prst="rect">
            <a:avLst/>
          </a:prstGeom>
        </p:spPr>
        <p:txBody>
          <a:bodyPr wrap="none">
            <a:spAutoFit/>
          </a:bodyPr>
          <a:lstStyle/>
          <a:p>
            <a:r>
              <a:rPr lang="en-US" altLang="en-US" sz="3200" b="1" dirty="0"/>
              <a:t>Research Documentation</a:t>
            </a:r>
            <a:endParaRPr lang="en-US" altLang="en-US" sz="3200" dirty="0"/>
          </a:p>
        </p:txBody>
      </p:sp>
    </p:spTree>
    <p:extLst>
      <p:ext uri="{BB962C8B-B14F-4D97-AF65-F5344CB8AC3E}">
        <p14:creationId xmlns:p14="http://schemas.microsoft.com/office/powerpoint/2010/main" val="744033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742950"/>
            <a:ext cx="8458200" cy="857250"/>
          </a:xfrm>
        </p:spPr>
        <p:txBody>
          <a:bodyPr>
            <a:normAutofit fontScale="90000"/>
          </a:bodyPr>
          <a:lstStyle/>
          <a:p>
            <a:pPr eaLnBrk="1" hangingPunct="1"/>
            <a:r>
              <a:rPr lang="en-US" altLang="en-US" sz="2800" dirty="0" smtClean="0"/>
              <a:t> Key Members for Source Data Lifecycle to</a:t>
            </a:r>
            <a:br>
              <a:rPr lang="en-US" altLang="en-US" sz="2800" dirty="0" smtClean="0"/>
            </a:br>
            <a:r>
              <a:rPr lang="en-US" altLang="en-US" sz="2800" dirty="0" smtClean="0"/>
              <a:t>Achieve Data Integrity</a:t>
            </a:r>
          </a:p>
        </p:txBody>
      </p:sp>
      <p:sp>
        <p:nvSpPr>
          <p:cNvPr id="48131" name="TextBox 3"/>
          <p:cNvSpPr txBox="1">
            <a:spLocks noChangeArrowheads="1"/>
          </p:cNvSpPr>
          <p:nvPr/>
        </p:nvSpPr>
        <p:spPr bwMode="auto">
          <a:xfrm>
            <a:off x="152400" y="1657350"/>
            <a:ext cx="86868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800" b="1" dirty="0">
                <a:solidFill>
                  <a:srgbClr val="333333"/>
                </a:solidFill>
                <a:latin typeface="Arial-BoldMT" charset="0"/>
              </a:rPr>
              <a:t>It involves many different research members!</a:t>
            </a:r>
          </a:p>
          <a:p>
            <a:pPr>
              <a:spcBef>
                <a:spcPct val="0"/>
              </a:spcBef>
              <a:buClrTx/>
              <a:buFontTx/>
              <a:buNone/>
            </a:pPr>
            <a:endParaRPr lang="en-US" altLang="en-US" sz="800" b="1" dirty="0">
              <a:solidFill>
                <a:srgbClr val="333333"/>
              </a:solidFill>
              <a:latin typeface="Arial-BoldMT" charset="0"/>
            </a:endParaRPr>
          </a:p>
          <a:p>
            <a:pPr>
              <a:lnSpc>
                <a:spcPct val="120000"/>
              </a:lnSpc>
              <a:spcBef>
                <a:spcPct val="0"/>
              </a:spcBef>
              <a:buClrTx/>
              <a:buFontTx/>
              <a:buNone/>
            </a:pPr>
            <a:r>
              <a:rPr lang="en-US" altLang="en-US" sz="1800" dirty="0">
                <a:solidFill>
                  <a:srgbClr val="333333"/>
                </a:solidFill>
                <a:latin typeface="ArialMT" charset="0"/>
              </a:rPr>
              <a:t>    •   Clinicians, </a:t>
            </a:r>
            <a:r>
              <a:rPr lang="en-US" altLang="en-US" sz="1800" dirty="0" smtClean="0">
                <a:solidFill>
                  <a:srgbClr val="333333"/>
                </a:solidFill>
                <a:latin typeface="ArialMT" charset="0"/>
              </a:rPr>
              <a:t>Nurses, Ancillary Staff </a:t>
            </a:r>
            <a:r>
              <a:rPr lang="en-US" altLang="en-US" sz="1800" dirty="0">
                <a:solidFill>
                  <a:srgbClr val="333333"/>
                </a:solidFill>
                <a:latin typeface="ArialMT" charset="0"/>
              </a:rPr>
              <a:t>and Clinical Research Coordinators (Site)</a:t>
            </a:r>
          </a:p>
          <a:p>
            <a:pPr>
              <a:lnSpc>
                <a:spcPct val="120000"/>
              </a:lnSpc>
              <a:spcBef>
                <a:spcPct val="0"/>
              </a:spcBef>
              <a:buClrTx/>
              <a:buFontTx/>
              <a:buNone/>
            </a:pPr>
            <a:r>
              <a:rPr lang="en-US" altLang="en-US" sz="1800" dirty="0">
                <a:solidFill>
                  <a:srgbClr val="333333"/>
                </a:solidFill>
                <a:latin typeface="ArialMT" charset="0"/>
              </a:rPr>
              <a:t>    •   Clinical Research Associates or CRA Monitors (Industry)</a:t>
            </a:r>
          </a:p>
          <a:p>
            <a:pPr>
              <a:lnSpc>
                <a:spcPct val="120000"/>
              </a:lnSpc>
              <a:spcBef>
                <a:spcPct val="0"/>
              </a:spcBef>
              <a:buClrTx/>
              <a:buFontTx/>
              <a:buNone/>
            </a:pPr>
            <a:r>
              <a:rPr lang="en-US" altLang="en-US" sz="1800" dirty="0">
                <a:solidFill>
                  <a:srgbClr val="333333"/>
                </a:solidFill>
                <a:latin typeface="ArialMT" charset="0"/>
              </a:rPr>
              <a:t>    •   Data Safety Committee (DSC) monitors</a:t>
            </a:r>
          </a:p>
          <a:p>
            <a:pPr>
              <a:lnSpc>
                <a:spcPct val="120000"/>
              </a:lnSpc>
              <a:spcBef>
                <a:spcPct val="0"/>
              </a:spcBef>
              <a:buClrTx/>
              <a:buFontTx/>
              <a:buNone/>
            </a:pPr>
            <a:r>
              <a:rPr lang="en-US" altLang="en-US" sz="1800" dirty="0">
                <a:solidFill>
                  <a:srgbClr val="333333"/>
                </a:solidFill>
                <a:latin typeface="ArialMT" charset="0"/>
              </a:rPr>
              <a:t>    •   Data Offices (Industry)</a:t>
            </a:r>
          </a:p>
          <a:p>
            <a:pPr>
              <a:lnSpc>
                <a:spcPct val="120000"/>
              </a:lnSpc>
              <a:spcBef>
                <a:spcPct val="0"/>
              </a:spcBef>
              <a:buClrTx/>
              <a:buFontTx/>
              <a:buNone/>
            </a:pPr>
            <a:r>
              <a:rPr lang="en-US" altLang="en-US" sz="1800" dirty="0">
                <a:solidFill>
                  <a:srgbClr val="333333"/>
                </a:solidFill>
                <a:latin typeface="ArialMT" charset="0"/>
              </a:rPr>
              <a:t>    •   Database Managers</a:t>
            </a:r>
          </a:p>
          <a:p>
            <a:pPr>
              <a:lnSpc>
                <a:spcPct val="120000"/>
              </a:lnSpc>
              <a:spcBef>
                <a:spcPct val="0"/>
              </a:spcBef>
              <a:buClrTx/>
              <a:buFontTx/>
              <a:buNone/>
            </a:pPr>
            <a:r>
              <a:rPr lang="en-US" altLang="en-US" sz="1800" dirty="0">
                <a:solidFill>
                  <a:srgbClr val="333333"/>
                </a:solidFill>
                <a:latin typeface="ArialMT" charset="0"/>
              </a:rPr>
              <a:t>    •   Biostatisticians (Site or Industry)</a:t>
            </a:r>
          </a:p>
          <a:p>
            <a:pPr>
              <a:lnSpc>
                <a:spcPct val="120000"/>
              </a:lnSpc>
              <a:spcBef>
                <a:spcPct val="0"/>
              </a:spcBef>
              <a:buClrTx/>
              <a:buFontTx/>
              <a:buNone/>
            </a:pPr>
            <a:r>
              <a:rPr lang="en-US" altLang="en-US" sz="1800" dirty="0">
                <a:solidFill>
                  <a:srgbClr val="333333"/>
                </a:solidFill>
                <a:latin typeface="ArialMT" charset="0"/>
              </a:rPr>
              <a:t>    •   Nurses, Doctors who manage safety offices for drug manufacturers(Industry)</a:t>
            </a:r>
          </a:p>
          <a:p>
            <a:pPr>
              <a:spcBef>
                <a:spcPct val="0"/>
              </a:spcBef>
              <a:buClrTx/>
              <a:buFontTx/>
              <a:buNone/>
            </a:pPr>
            <a:endParaRPr lang="en-US" altLang="en-US" sz="800" dirty="0">
              <a:solidFill>
                <a:srgbClr val="333333"/>
              </a:solidFill>
              <a:latin typeface="ArialMT" charset="0"/>
            </a:endParaRPr>
          </a:p>
          <a:p>
            <a:pPr>
              <a:spcBef>
                <a:spcPct val="0"/>
              </a:spcBef>
              <a:buClrTx/>
              <a:buFontTx/>
              <a:buNone/>
            </a:pPr>
            <a:r>
              <a:rPr lang="en-US" altLang="en-US" sz="1800" b="1" i="1" dirty="0">
                <a:solidFill>
                  <a:srgbClr val="FF0000"/>
                </a:solidFill>
                <a:latin typeface="Arial-BoldMT" charset="0"/>
              </a:rPr>
              <a:t>  * *TIP: The Investigator is the custodian of the Data Chain at the site level</a:t>
            </a:r>
            <a:endParaRPr lang="en-US" altLang="en-US" sz="1800" i="1" dirty="0">
              <a:solidFill>
                <a:srgbClr val="FF0000"/>
              </a:solidFill>
            </a:endParaRPr>
          </a:p>
        </p:txBody>
      </p:sp>
      <p:pic>
        <p:nvPicPr>
          <p:cNvPr id="48132" name="Picture 2" descr="Screen Shot 2016-11-05 at 3.17.0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495550"/>
            <a:ext cx="2362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3239" y="133350"/>
            <a:ext cx="5125121" cy="584775"/>
          </a:xfrm>
          <a:prstGeom prst="rect">
            <a:avLst/>
          </a:prstGeom>
        </p:spPr>
        <p:txBody>
          <a:bodyPr wrap="none">
            <a:spAutoFit/>
          </a:bodyPr>
          <a:lstStyle/>
          <a:p>
            <a:r>
              <a:rPr lang="en-US" altLang="en-US" sz="3200" b="1" dirty="0"/>
              <a:t>Research Documentation</a:t>
            </a:r>
            <a:endParaRPr lang="en-US" alt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983" y="895350"/>
            <a:ext cx="8848017" cy="4093428"/>
          </a:xfrm>
          <a:prstGeom prst="rect">
            <a:avLst/>
          </a:prstGeom>
          <a:noFill/>
        </p:spPr>
        <p:txBody>
          <a:bodyPr wrap="square" rtlCol="0">
            <a:spAutoFit/>
          </a:bodyPr>
          <a:lstStyle/>
          <a:p>
            <a:pPr algn="ctr"/>
            <a:r>
              <a:rPr lang="en-US" sz="2800" b="1" dirty="0" smtClean="0"/>
              <a:t>Elements of a Quality </a:t>
            </a:r>
            <a:r>
              <a:rPr lang="en-US" sz="2800" b="1" dirty="0"/>
              <a:t>C</a:t>
            </a:r>
            <a:r>
              <a:rPr lang="en-US" sz="2800" b="1" dirty="0" smtClean="0"/>
              <a:t>linical </a:t>
            </a:r>
            <a:r>
              <a:rPr lang="en-US" sz="2800" b="1" dirty="0"/>
              <a:t>S</a:t>
            </a:r>
            <a:r>
              <a:rPr lang="en-US" sz="2800" b="1" dirty="0" smtClean="0"/>
              <a:t>tudy </a:t>
            </a:r>
          </a:p>
          <a:p>
            <a:pPr algn="ctr"/>
            <a:endParaRPr lang="en-US" sz="1600" b="1" dirty="0" smtClean="0"/>
          </a:p>
          <a:p>
            <a:pPr marL="342900" indent="-342900">
              <a:lnSpc>
                <a:spcPct val="150000"/>
              </a:lnSpc>
              <a:buFont typeface="Arial" charset="0"/>
              <a:buChar char="•"/>
            </a:pPr>
            <a:r>
              <a:rPr lang="en-US" dirty="0" smtClean="0"/>
              <a:t>Scientifically valid and ethically sound experimental design</a:t>
            </a:r>
          </a:p>
          <a:p>
            <a:pPr marL="342900" indent="-342900">
              <a:lnSpc>
                <a:spcPct val="150000"/>
              </a:lnSpc>
              <a:buFont typeface="Arial" charset="0"/>
              <a:buChar char="•"/>
            </a:pPr>
            <a:r>
              <a:rPr lang="en-US" dirty="0" smtClean="0"/>
              <a:t>Adequate protection of subjects </a:t>
            </a:r>
            <a:r>
              <a:rPr lang="en-US" b="1" i="1" dirty="0" smtClean="0">
                <a:solidFill>
                  <a:srgbClr val="0070C0"/>
                </a:solidFill>
              </a:rPr>
              <a:t>right, safety, and welfare</a:t>
            </a:r>
          </a:p>
          <a:p>
            <a:pPr marL="342900" indent="-342900">
              <a:lnSpc>
                <a:spcPct val="150000"/>
              </a:lnSpc>
              <a:buFont typeface="Arial" charset="0"/>
              <a:buChar char="•"/>
            </a:pPr>
            <a:r>
              <a:rPr lang="en-US" dirty="0" smtClean="0"/>
              <a:t>Qualified personnel</a:t>
            </a:r>
          </a:p>
          <a:p>
            <a:pPr marL="342900" indent="-342900">
              <a:lnSpc>
                <a:spcPct val="150000"/>
              </a:lnSpc>
              <a:buFont typeface="Arial" charset="0"/>
              <a:buChar char="•"/>
            </a:pPr>
            <a:r>
              <a:rPr lang="en-US" dirty="0" smtClean="0"/>
              <a:t>Adequate monitoring</a:t>
            </a:r>
          </a:p>
          <a:p>
            <a:pPr marL="342900" indent="-342900">
              <a:lnSpc>
                <a:spcPct val="150000"/>
              </a:lnSpc>
              <a:buFont typeface="Arial" charset="0"/>
              <a:buChar char="•"/>
            </a:pPr>
            <a:r>
              <a:rPr lang="en-US" dirty="0" smtClean="0"/>
              <a:t>Current, complete and accurate data collection </a:t>
            </a:r>
          </a:p>
          <a:p>
            <a:pPr marL="342900" indent="-342900">
              <a:lnSpc>
                <a:spcPct val="150000"/>
              </a:lnSpc>
              <a:buFont typeface="Arial" charset="0"/>
              <a:buChar char="•"/>
            </a:pPr>
            <a:r>
              <a:rPr lang="en-US" dirty="0" smtClean="0"/>
              <a:t>Document management    </a:t>
            </a:r>
            <a:endParaRPr lang="en-US" dirty="0"/>
          </a:p>
        </p:txBody>
      </p:sp>
      <p:sp>
        <p:nvSpPr>
          <p:cNvPr id="3" name="Rectangle 2"/>
          <p:cNvSpPr/>
          <p:nvPr/>
        </p:nvSpPr>
        <p:spPr>
          <a:xfrm>
            <a:off x="2819400" y="203200"/>
            <a:ext cx="3200400" cy="584775"/>
          </a:xfrm>
          <a:prstGeom prst="rect">
            <a:avLst/>
          </a:prstGeom>
        </p:spPr>
        <p:txBody>
          <a:bodyPr wrap="square">
            <a:spAutoFit/>
          </a:bodyPr>
          <a:lstStyle/>
          <a:p>
            <a:pPr algn="ctr"/>
            <a:r>
              <a:rPr lang="en-US" sz="3200" b="1" dirty="0"/>
              <a:t>BACKGROUND</a:t>
            </a:r>
          </a:p>
        </p:txBody>
      </p:sp>
    </p:spTree>
    <p:extLst>
      <p:ext uri="{BB962C8B-B14F-4D97-AF65-F5344CB8AC3E}">
        <p14:creationId xmlns:p14="http://schemas.microsoft.com/office/powerpoint/2010/main" val="484653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92715588"/>
              </p:ext>
            </p:extLst>
          </p:nvPr>
        </p:nvGraphicFramePr>
        <p:xfrm>
          <a:off x="-457200" y="1327150"/>
          <a:ext cx="9906000" cy="398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362200" y="1008762"/>
            <a:ext cx="6781800" cy="545086"/>
          </a:xfrm>
          <a:prstGeom prst="rect">
            <a:avLst/>
          </a:prstGeom>
          <a:noFill/>
        </p:spPr>
        <p:txBody>
          <a:bodyPr wrap="square" rtlCol="0">
            <a:spAutoFit/>
          </a:bodyPr>
          <a:lstStyle/>
          <a:p>
            <a:pPr algn="ctr">
              <a:lnSpc>
                <a:spcPct val="120000"/>
              </a:lnSpc>
            </a:pPr>
            <a:r>
              <a:rPr lang="en-US" sz="2700" b="1" dirty="0" smtClean="0"/>
              <a:t>What Does Data Integrity Look Like?</a:t>
            </a:r>
            <a:endParaRPr lang="en-US" sz="2700" b="1" dirty="0"/>
          </a:p>
        </p:txBody>
      </p:sp>
      <p:sp>
        <p:nvSpPr>
          <p:cNvPr id="2" name="Rectangle 1"/>
          <p:cNvSpPr/>
          <p:nvPr/>
        </p:nvSpPr>
        <p:spPr>
          <a:xfrm>
            <a:off x="1905000" y="145094"/>
            <a:ext cx="5125121" cy="584775"/>
          </a:xfrm>
          <a:prstGeom prst="rect">
            <a:avLst/>
          </a:prstGeom>
        </p:spPr>
        <p:txBody>
          <a:bodyPr wrap="none">
            <a:spAutoFit/>
          </a:bodyPr>
          <a:lstStyle/>
          <a:p>
            <a:r>
              <a:rPr lang="en-US" altLang="en-US" sz="3200" b="1" dirty="0"/>
              <a:t>Research Documentation</a:t>
            </a:r>
            <a:endParaRPr lang="en-US" altLang="en-US" sz="3200" dirty="0"/>
          </a:p>
        </p:txBody>
      </p:sp>
    </p:spTree>
    <p:extLst>
      <p:ext uri="{BB962C8B-B14F-4D97-AF65-F5344CB8AC3E}">
        <p14:creationId xmlns:p14="http://schemas.microsoft.com/office/powerpoint/2010/main" val="3140636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819150"/>
            <a:ext cx="6858000" cy="857250"/>
          </a:xfrm>
        </p:spPr>
        <p:txBody>
          <a:bodyPr/>
          <a:lstStyle/>
          <a:p>
            <a:pPr algn="l" eaLnBrk="1" hangingPunct="1"/>
            <a:r>
              <a:rPr lang="en-US" altLang="en-US" sz="2800" dirty="0" smtClean="0"/>
              <a:t>Documentation</a:t>
            </a:r>
          </a:p>
        </p:txBody>
      </p:sp>
      <p:sp>
        <p:nvSpPr>
          <p:cNvPr id="51203" name="Content Placeholder 2"/>
          <p:cNvSpPr>
            <a:spLocks noGrp="1"/>
          </p:cNvSpPr>
          <p:nvPr>
            <p:ph idx="1"/>
          </p:nvPr>
        </p:nvSpPr>
        <p:spPr>
          <a:xfrm>
            <a:off x="381000" y="1504950"/>
            <a:ext cx="8458200" cy="2895600"/>
          </a:xfrm>
        </p:spPr>
        <p:txBody>
          <a:bodyPr>
            <a:noAutofit/>
          </a:bodyPr>
          <a:lstStyle/>
          <a:p>
            <a:pPr eaLnBrk="1" hangingPunct="1">
              <a:lnSpc>
                <a:spcPct val="80000"/>
              </a:lnSpc>
              <a:spcAft>
                <a:spcPts val="600"/>
              </a:spcAft>
            </a:pPr>
            <a:r>
              <a:rPr lang="en-US" altLang="en-US" dirty="0" smtClean="0">
                <a:latin typeface="Calibri" pitchFamily="34" charset="0"/>
              </a:rPr>
              <a:t>Standards by which accurate and complete study </a:t>
            </a:r>
          </a:p>
          <a:p>
            <a:pPr eaLnBrk="1" hangingPunct="1">
              <a:lnSpc>
                <a:spcPct val="80000"/>
              </a:lnSpc>
              <a:spcAft>
                <a:spcPts val="600"/>
              </a:spcAft>
            </a:pPr>
            <a:r>
              <a:rPr lang="en-US" altLang="en-US" dirty="0" smtClean="0">
                <a:latin typeface="Calibri" pitchFamily="34" charset="0"/>
              </a:rPr>
              <a:t>Documents are created and maintained.</a:t>
            </a:r>
          </a:p>
          <a:p>
            <a:pPr eaLnBrk="1" hangingPunct="1">
              <a:lnSpc>
                <a:spcPct val="80000"/>
              </a:lnSpc>
            </a:pPr>
            <a:r>
              <a:rPr lang="en-US" altLang="en-US" dirty="0" smtClean="0">
                <a:latin typeface="Calibri" pitchFamily="34" charset="0"/>
              </a:rPr>
              <a:t>Study documents and data collection forms record the details of the study for that participant.  </a:t>
            </a:r>
          </a:p>
          <a:p>
            <a:pPr eaLnBrk="1" hangingPunct="1">
              <a:lnSpc>
                <a:spcPct val="80000"/>
              </a:lnSpc>
            </a:pPr>
            <a:r>
              <a:rPr lang="en-US" altLang="en-US" dirty="0" smtClean="0">
                <a:latin typeface="Calibri" pitchFamily="34" charset="0"/>
              </a:rPr>
              <a:t>“</a:t>
            </a:r>
            <a:r>
              <a:rPr lang="en-US" altLang="en-US" i="1" dirty="0" smtClean="0">
                <a:latin typeface="Calibri" pitchFamily="34" charset="0"/>
              </a:rPr>
              <a:t>Tells the story</a:t>
            </a:r>
            <a:r>
              <a:rPr lang="en-US" altLang="en-US" dirty="0" smtClean="0">
                <a:latin typeface="Calibri" pitchFamily="34" charset="0"/>
              </a:rPr>
              <a:t>” of the participant in the study.</a:t>
            </a:r>
          </a:p>
          <a:p>
            <a:pPr eaLnBrk="1" hangingPunct="1">
              <a:lnSpc>
                <a:spcPct val="80000"/>
              </a:lnSpc>
            </a:pPr>
            <a:r>
              <a:rPr lang="en-US" altLang="en-US" dirty="0" smtClean="0">
                <a:latin typeface="Calibri" pitchFamily="34" charset="0"/>
              </a:rPr>
              <a:t>Complete and accurate study documentation supports the fundamental principle of protection of study participant’s safety, rights, and well-being.</a:t>
            </a:r>
          </a:p>
          <a:p>
            <a:pPr eaLnBrk="1" hangingPunct="1">
              <a:lnSpc>
                <a:spcPct val="80000"/>
              </a:lnSpc>
              <a:spcAft>
                <a:spcPts val="600"/>
              </a:spcAft>
            </a:pPr>
            <a:endParaRPr lang="en-US" altLang="en-US" dirty="0" smtClean="0">
              <a:latin typeface="Calibri" pitchFamily="34" charset="0"/>
            </a:endParaRPr>
          </a:p>
        </p:txBody>
      </p:sp>
      <p:sp>
        <p:nvSpPr>
          <p:cNvPr id="51204" name="TextBox 3"/>
          <p:cNvSpPr txBox="1">
            <a:spLocks noChangeArrowheads="1"/>
          </p:cNvSpPr>
          <p:nvPr/>
        </p:nvSpPr>
        <p:spPr bwMode="auto">
          <a:xfrm>
            <a:off x="228600" y="133350"/>
            <a:ext cx="7343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dirty="0"/>
              <a:t>Good Documentation Practice (GDP)</a:t>
            </a:r>
          </a:p>
          <a:p>
            <a:pPr>
              <a:spcBef>
                <a:spcPct val="0"/>
              </a:spcBef>
              <a:buClrTx/>
              <a:buFontTx/>
              <a:buNone/>
            </a:pPr>
            <a:endParaRPr lang="en-US"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a:xfrm>
            <a:off x="457200" y="590550"/>
            <a:ext cx="8458200" cy="850900"/>
          </a:xfrm>
        </p:spPr>
        <p:txBody>
          <a:bodyPr>
            <a:normAutofit/>
          </a:bodyPr>
          <a:lstStyle/>
          <a:p>
            <a:pPr algn="l" eaLnBrk="1" hangingPunct="1"/>
            <a:r>
              <a:rPr lang="en-US" altLang="en-US" sz="2400" dirty="0" smtClean="0"/>
              <a:t>Source Documentation</a:t>
            </a:r>
          </a:p>
        </p:txBody>
      </p:sp>
      <p:sp>
        <p:nvSpPr>
          <p:cNvPr id="6" name="Content Placeholder 5"/>
          <p:cNvSpPr>
            <a:spLocks noGrp="1"/>
          </p:cNvSpPr>
          <p:nvPr>
            <p:ph idx="1"/>
          </p:nvPr>
        </p:nvSpPr>
        <p:spPr>
          <a:xfrm>
            <a:off x="381000" y="1333500"/>
            <a:ext cx="8458200" cy="3810000"/>
          </a:xfrm>
        </p:spPr>
        <p:txBody>
          <a:bodyPr>
            <a:normAutofit fontScale="70000" lnSpcReduction="20000"/>
          </a:bodyPr>
          <a:lstStyle/>
          <a:p>
            <a:pPr eaLnBrk="1" hangingPunct="1">
              <a:defRPr/>
            </a:pPr>
            <a:r>
              <a:rPr lang="en-US" sz="2900" dirty="0" smtClean="0">
                <a:ea typeface="+mn-ea"/>
              </a:rPr>
              <a:t>Original paper clinical visit note by a clinical licensed professional (i.e., nurse, physician, ARNP)</a:t>
            </a:r>
          </a:p>
          <a:p>
            <a:pPr eaLnBrk="1" hangingPunct="1">
              <a:defRPr/>
            </a:pPr>
            <a:r>
              <a:rPr lang="en-US" sz="2900" dirty="0" smtClean="0">
                <a:ea typeface="+mn-ea"/>
              </a:rPr>
              <a:t>Electronic Medical Record (EMR) notes or reports scanned into the EMR from outside medical offices.</a:t>
            </a:r>
          </a:p>
          <a:p>
            <a:pPr eaLnBrk="1" hangingPunct="1">
              <a:defRPr/>
            </a:pPr>
            <a:r>
              <a:rPr lang="en-US" sz="2900" dirty="0" smtClean="0">
                <a:ea typeface="+mn-ea"/>
              </a:rPr>
              <a:t>Test results printed from an institutional EMR</a:t>
            </a:r>
          </a:p>
          <a:p>
            <a:pPr eaLnBrk="1" hangingPunct="1">
              <a:defRPr/>
            </a:pPr>
            <a:r>
              <a:rPr lang="en-US" sz="2900" dirty="0" smtClean="0">
                <a:ea typeface="+mn-ea"/>
              </a:rPr>
              <a:t>Pathology reports and/or procedure(s) results</a:t>
            </a:r>
          </a:p>
          <a:p>
            <a:pPr eaLnBrk="1" hangingPunct="1">
              <a:defRPr/>
            </a:pPr>
            <a:r>
              <a:rPr lang="en-US" sz="2900" dirty="0" smtClean="0">
                <a:ea typeface="+mn-ea"/>
              </a:rPr>
              <a:t>Specific form created by the CRU for the study to record a mandatory process required by the protocol (i.e. PK sample statement log, patient drug diary, procedure orders)</a:t>
            </a:r>
          </a:p>
          <a:p>
            <a:pPr marL="0" indent="0" eaLnBrk="1" hangingPunct="1">
              <a:buFontTx/>
              <a:buNone/>
              <a:defRPr/>
            </a:pPr>
            <a:endParaRPr lang="en-US" sz="1100" dirty="0" smtClean="0">
              <a:ea typeface="+mn-ea"/>
            </a:endParaRPr>
          </a:p>
          <a:p>
            <a:pPr marL="0" indent="0" eaLnBrk="1" hangingPunct="1">
              <a:buFontTx/>
              <a:buNone/>
              <a:defRPr/>
            </a:pPr>
            <a:r>
              <a:rPr lang="en-US" b="1" i="1" dirty="0" smtClean="0">
                <a:solidFill>
                  <a:srgbClr val="FF0000"/>
                </a:solidFill>
                <a:ea typeface="+mn-ea"/>
              </a:rPr>
              <a:t>**TIP</a:t>
            </a:r>
            <a:r>
              <a:rPr lang="en-US" b="1" i="1" dirty="0">
                <a:solidFill>
                  <a:srgbClr val="FF0000"/>
                </a:solidFill>
                <a:ea typeface="+mn-ea"/>
              </a:rPr>
              <a:t>: All Source </a:t>
            </a:r>
            <a:r>
              <a:rPr lang="en-US" b="1" i="1" dirty="0" smtClean="0">
                <a:solidFill>
                  <a:srgbClr val="FF0000"/>
                </a:solidFill>
                <a:ea typeface="+mn-ea"/>
              </a:rPr>
              <a:t>Documents - </a:t>
            </a:r>
            <a:r>
              <a:rPr lang="en-US" b="1" i="1" dirty="0">
                <a:solidFill>
                  <a:srgbClr val="FF0000"/>
                </a:solidFill>
                <a:ea typeface="+mn-ea"/>
              </a:rPr>
              <a:t>original or </a:t>
            </a:r>
            <a:r>
              <a:rPr lang="en-US" b="1" i="1" dirty="0" smtClean="0">
                <a:solidFill>
                  <a:srgbClr val="FF0000"/>
                </a:solidFill>
                <a:ea typeface="+mn-ea"/>
              </a:rPr>
              <a:t>electronic - </a:t>
            </a:r>
            <a:r>
              <a:rPr lang="en-US" b="1" i="1" dirty="0">
                <a:solidFill>
                  <a:srgbClr val="FF0000"/>
                </a:solidFill>
                <a:ea typeface="+mn-ea"/>
              </a:rPr>
              <a:t>must have a </a:t>
            </a:r>
            <a:r>
              <a:rPr lang="en-US" b="1" i="1" dirty="0" smtClean="0">
                <a:solidFill>
                  <a:srgbClr val="FF0000"/>
                </a:solidFill>
                <a:ea typeface="+mn-ea"/>
              </a:rPr>
              <a:t>signature and date, by </a:t>
            </a:r>
            <a:r>
              <a:rPr lang="en-US" b="1" i="1" dirty="0">
                <a:solidFill>
                  <a:srgbClr val="FF0000"/>
                </a:solidFill>
                <a:ea typeface="+mn-ea"/>
              </a:rPr>
              <a:t>the person creating the </a:t>
            </a:r>
            <a:r>
              <a:rPr lang="en-US" b="1" i="1" dirty="0" smtClean="0">
                <a:solidFill>
                  <a:srgbClr val="FF0000"/>
                </a:solidFill>
                <a:ea typeface="+mn-ea"/>
              </a:rPr>
              <a:t>source. When applicable the PI.</a:t>
            </a:r>
          </a:p>
          <a:p>
            <a:pPr eaLnBrk="1" hangingPunct="1">
              <a:defRPr/>
            </a:pPr>
            <a:endParaRPr lang="en-US" dirty="0" smtClean="0">
              <a:ea typeface="+mn-ea"/>
            </a:endParaRPr>
          </a:p>
          <a:p>
            <a:pPr eaLnBrk="1" hangingPunct="1">
              <a:defRPr/>
            </a:pPr>
            <a:endParaRPr lang="en-US" dirty="0">
              <a:ea typeface="+mn-ea"/>
            </a:endParaRPr>
          </a:p>
        </p:txBody>
      </p:sp>
      <p:sp>
        <p:nvSpPr>
          <p:cNvPr id="52228" name="TextBox 1"/>
          <p:cNvSpPr txBox="1">
            <a:spLocks noChangeArrowheads="1"/>
          </p:cNvSpPr>
          <p:nvPr/>
        </p:nvSpPr>
        <p:spPr bwMode="auto">
          <a:xfrm>
            <a:off x="1371600" y="133350"/>
            <a:ext cx="606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t>Good Documentation Practice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81000" y="666750"/>
            <a:ext cx="8458200" cy="857250"/>
          </a:xfrm>
        </p:spPr>
        <p:txBody>
          <a:bodyPr>
            <a:normAutofit/>
          </a:bodyPr>
          <a:lstStyle/>
          <a:p>
            <a:pPr eaLnBrk="1" hangingPunct="1"/>
            <a:r>
              <a:rPr lang="en-US" altLang="en-US" sz="2800" dirty="0" smtClean="0">
                <a:solidFill>
                  <a:srgbClr val="213955"/>
                </a:solidFill>
                <a:latin typeface="Calibri" pitchFamily="34" charset="0"/>
              </a:rPr>
              <a:t>Capturing </a:t>
            </a:r>
            <a:r>
              <a:rPr lang="en-US" altLang="en-US" sz="2800" dirty="0" smtClean="0">
                <a:solidFill>
                  <a:srgbClr val="213955"/>
                </a:solidFill>
              </a:rPr>
              <a:t>Study</a:t>
            </a:r>
            <a:r>
              <a:rPr lang="en-US" altLang="en-US" sz="2800" dirty="0" smtClean="0">
                <a:solidFill>
                  <a:srgbClr val="213955"/>
                </a:solidFill>
                <a:latin typeface="Calibri" pitchFamily="34" charset="0"/>
              </a:rPr>
              <a:t> Information</a:t>
            </a:r>
            <a:endParaRPr lang="en-US" altLang="en-US" sz="2800" dirty="0" smtClean="0"/>
          </a:p>
        </p:txBody>
      </p:sp>
      <p:sp>
        <p:nvSpPr>
          <p:cNvPr id="56323" name="Content Placeholder 2"/>
          <p:cNvSpPr>
            <a:spLocks noGrp="1"/>
          </p:cNvSpPr>
          <p:nvPr>
            <p:ph idx="1"/>
          </p:nvPr>
        </p:nvSpPr>
        <p:spPr>
          <a:xfrm>
            <a:off x="457200" y="1504950"/>
            <a:ext cx="8458200" cy="3086100"/>
          </a:xfrm>
        </p:spPr>
        <p:txBody>
          <a:bodyPr/>
          <a:lstStyle/>
          <a:p>
            <a:pPr>
              <a:spcBef>
                <a:spcPts val="600"/>
              </a:spcBef>
              <a:spcAft>
                <a:spcPts val="600"/>
              </a:spcAft>
            </a:pPr>
            <a:r>
              <a:rPr lang="en-US" altLang="en-US" dirty="0" smtClean="0">
                <a:latin typeface="Calibri" pitchFamily="34" charset="0"/>
              </a:rPr>
              <a:t>Document </a:t>
            </a:r>
            <a:r>
              <a:rPr lang="en-US" altLang="en-US" b="1" i="1" dirty="0" smtClean="0">
                <a:latin typeface="Calibri" pitchFamily="34" charset="0"/>
              </a:rPr>
              <a:t>what is </a:t>
            </a:r>
            <a:r>
              <a:rPr lang="en-US" altLang="en-US" dirty="0" smtClean="0">
                <a:latin typeface="Calibri" pitchFamily="34" charset="0"/>
              </a:rPr>
              <a:t>- and </a:t>
            </a:r>
            <a:r>
              <a:rPr lang="en-US" altLang="en-US" b="1" i="1" dirty="0" smtClean="0">
                <a:latin typeface="Calibri" pitchFamily="34" charset="0"/>
              </a:rPr>
              <a:t>what is not </a:t>
            </a:r>
            <a:r>
              <a:rPr lang="en-US" altLang="en-US" dirty="0" smtClean="0">
                <a:latin typeface="Calibri" pitchFamily="34" charset="0"/>
              </a:rPr>
              <a:t>– </a:t>
            </a:r>
            <a:r>
              <a:rPr lang="en-US" altLang="en-US" b="1" i="1" dirty="0" smtClean="0">
                <a:latin typeface="Calibri" pitchFamily="34" charset="0"/>
              </a:rPr>
              <a:t>done</a:t>
            </a:r>
            <a:r>
              <a:rPr lang="en-US" altLang="en-US" dirty="0" smtClean="0">
                <a:latin typeface="Calibri" pitchFamily="34" charset="0"/>
              </a:rPr>
              <a:t>.                    </a:t>
            </a:r>
            <a:endParaRPr lang="en-US" altLang="en-US" dirty="0" smtClean="0">
              <a:latin typeface="Calibri" pitchFamily="34" charset="0"/>
            </a:endParaRPr>
          </a:p>
          <a:p>
            <a:pPr>
              <a:spcBef>
                <a:spcPts val="600"/>
              </a:spcBef>
              <a:spcAft>
                <a:spcPts val="600"/>
              </a:spcAft>
            </a:pPr>
            <a:r>
              <a:rPr lang="en-US" altLang="en-US" dirty="0" smtClean="0">
                <a:latin typeface="Calibri" pitchFamily="34" charset="0"/>
              </a:rPr>
              <a:t>Include </a:t>
            </a:r>
            <a:r>
              <a:rPr lang="en-US" altLang="en-US" dirty="0" smtClean="0">
                <a:latin typeface="Calibri" pitchFamily="34" charset="0"/>
              </a:rPr>
              <a:t>reasons </a:t>
            </a:r>
            <a:r>
              <a:rPr lang="en-US" altLang="en-US" dirty="0">
                <a:latin typeface="Calibri" pitchFamily="34" charset="0"/>
              </a:rPr>
              <a:t>for any </a:t>
            </a:r>
            <a:r>
              <a:rPr lang="en-US" altLang="en-US" dirty="0" smtClean="0">
                <a:latin typeface="Calibri" pitchFamily="34" charset="0"/>
              </a:rPr>
              <a:t>missed information.</a:t>
            </a:r>
          </a:p>
          <a:p>
            <a:pPr eaLnBrk="1" hangingPunct="1">
              <a:spcBef>
                <a:spcPts val="600"/>
              </a:spcBef>
              <a:spcAft>
                <a:spcPts val="600"/>
              </a:spcAft>
            </a:pPr>
            <a:r>
              <a:rPr lang="en-US" altLang="en-US" dirty="0" smtClean="0">
                <a:latin typeface="Calibri" pitchFamily="34" charset="0"/>
              </a:rPr>
              <a:t>Use of indelible </a:t>
            </a:r>
            <a:r>
              <a:rPr lang="en-US" altLang="en-US" b="1" dirty="0" smtClean="0">
                <a:solidFill>
                  <a:srgbClr val="0070C0"/>
                </a:solidFill>
                <a:latin typeface="Calibri" pitchFamily="34" charset="0"/>
              </a:rPr>
              <a:t>blue </a:t>
            </a:r>
            <a:r>
              <a:rPr lang="en-US" altLang="en-US" dirty="0" smtClean="0">
                <a:latin typeface="Calibri" pitchFamily="34" charset="0"/>
              </a:rPr>
              <a:t>or </a:t>
            </a:r>
            <a:r>
              <a:rPr lang="en-US" altLang="en-US" b="1" dirty="0" smtClean="0">
                <a:latin typeface="Calibri" pitchFamily="34" charset="0"/>
              </a:rPr>
              <a:t>black</a:t>
            </a:r>
            <a:r>
              <a:rPr lang="en-US" altLang="en-US" dirty="0" smtClean="0">
                <a:latin typeface="Calibri" pitchFamily="34" charset="0"/>
              </a:rPr>
              <a:t> ink on paper forms.</a:t>
            </a:r>
          </a:p>
          <a:p>
            <a:pPr lvl="1" eaLnBrk="1" hangingPunct="1">
              <a:spcBef>
                <a:spcPct val="0"/>
              </a:spcBef>
            </a:pPr>
            <a:r>
              <a:rPr lang="en-US" altLang="en-US" dirty="0" smtClean="0">
                <a:latin typeface="Calibri" pitchFamily="34" charset="0"/>
              </a:rPr>
              <a:t>Reduces fading over time or smudging </a:t>
            </a:r>
          </a:p>
          <a:p>
            <a:pPr lvl="1" eaLnBrk="1" hangingPunct="1">
              <a:spcBef>
                <a:spcPct val="0"/>
              </a:spcBef>
            </a:pPr>
            <a:r>
              <a:rPr lang="en-US" altLang="en-US" dirty="0" smtClean="0">
                <a:latin typeface="Calibri" pitchFamily="34" charset="0"/>
              </a:rPr>
              <a:t>No pencils, felt-tipped markers or white-out</a:t>
            </a:r>
          </a:p>
          <a:p>
            <a:pPr eaLnBrk="1" hangingPunct="1">
              <a:spcBef>
                <a:spcPts val="600"/>
              </a:spcBef>
              <a:spcAft>
                <a:spcPts val="600"/>
              </a:spcAft>
            </a:pPr>
            <a:r>
              <a:rPr lang="en-US" altLang="en-US" dirty="0" smtClean="0">
                <a:latin typeface="Calibri" pitchFamily="34" charset="0"/>
              </a:rPr>
              <a:t>No back or future dating – use of current date when entries are made.</a:t>
            </a:r>
          </a:p>
          <a:p>
            <a:pPr eaLnBrk="1" hangingPunct="1"/>
            <a:endParaRPr lang="en-US" altLang="en-US" dirty="0" smtClean="0"/>
          </a:p>
        </p:txBody>
      </p:sp>
      <p:sp>
        <p:nvSpPr>
          <p:cNvPr id="4" name="TextBox 3"/>
          <p:cNvSpPr txBox="1"/>
          <p:nvPr/>
        </p:nvSpPr>
        <p:spPr>
          <a:xfrm>
            <a:off x="1143000" y="33338"/>
            <a:ext cx="6096000" cy="954087"/>
          </a:xfrm>
          <a:prstGeom prst="rect">
            <a:avLst/>
          </a:prstGeom>
          <a:noFill/>
        </p:spPr>
        <p:txBody>
          <a:bodyPr>
            <a:spAutoFit/>
          </a:bodyPr>
          <a:lstStyle/>
          <a:p>
            <a:pPr eaLnBrk="0" hangingPunct="0">
              <a:defRPr/>
            </a:pPr>
            <a:r>
              <a:rPr lang="en-US" sz="3200" b="1" dirty="0">
                <a:solidFill>
                  <a:srgbClr val="000000"/>
                </a:solidFill>
                <a:latin typeface="+mj-lt"/>
                <a:ea typeface="ＭＳ Ｐゴシック"/>
              </a:rPr>
              <a:t>Good Documentation Practice </a:t>
            </a:r>
          </a:p>
          <a:p>
            <a:pPr eaLnBrk="0" hangingPunct="0">
              <a:defRPr/>
            </a:pPr>
            <a:endParaRPr lang="en-US" dirty="0">
              <a:ea typeface="ＭＳ Ｐゴシック"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066800" y="800100"/>
            <a:ext cx="6400800" cy="857250"/>
          </a:xfrm>
        </p:spPr>
        <p:txBody>
          <a:bodyPr/>
          <a:lstStyle/>
          <a:p>
            <a:pPr eaLnBrk="1" hangingPunct="1"/>
            <a:r>
              <a:rPr lang="en-US" altLang="en-US" sz="2800" dirty="0" smtClean="0">
                <a:solidFill>
                  <a:srgbClr val="213955"/>
                </a:solidFill>
                <a:latin typeface="Calibri" pitchFamily="34" charset="0"/>
              </a:rPr>
              <a:t>Capturing Study Information</a:t>
            </a:r>
            <a:endParaRPr lang="en-US" altLang="en-US" sz="2800" dirty="0" smtClean="0"/>
          </a:p>
        </p:txBody>
      </p:sp>
      <p:sp>
        <p:nvSpPr>
          <p:cNvPr id="57347" name="Content Placeholder 2"/>
          <p:cNvSpPr>
            <a:spLocks noGrp="1"/>
          </p:cNvSpPr>
          <p:nvPr>
            <p:ph idx="1"/>
          </p:nvPr>
        </p:nvSpPr>
        <p:spPr>
          <a:xfrm>
            <a:off x="381000" y="1828800"/>
            <a:ext cx="8458200" cy="2876550"/>
          </a:xfrm>
        </p:spPr>
        <p:txBody>
          <a:bodyPr>
            <a:normAutofit lnSpcReduction="10000"/>
          </a:bodyPr>
          <a:lstStyle/>
          <a:p>
            <a:pPr eaLnBrk="1" hangingPunct="1"/>
            <a:r>
              <a:rPr lang="en-US" altLang="en-US" dirty="0" smtClean="0">
                <a:latin typeface="Calibri" pitchFamily="34" charset="0"/>
              </a:rPr>
              <a:t>Discourage use of </a:t>
            </a:r>
            <a:r>
              <a:rPr lang="en-US" altLang="en-US" dirty="0" smtClean="0">
                <a:latin typeface="Calibri" pitchFamily="34" charset="0"/>
              </a:rPr>
              <a:t>“ditto” </a:t>
            </a:r>
            <a:r>
              <a:rPr lang="en-US" altLang="en-US" dirty="0" smtClean="0">
                <a:latin typeface="Calibri" pitchFamily="34" charset="0"/>
              </a:rPr>
              <a:t>marks for repetitive data.</a:t>
            </a:r>
          </a:p>
          <a:p>
            <a:pPr eaLnBrk="1" hangingPunct="1"/>
            <a:r>
              <a:rPr lang="en-US" altLang="en-US" dirty="0" smtClean="0">
                <a:latin typeface="Calibri" pitchFamily="34" charset="0"/>
              </a:rPr>
              <a:t>For any instrument printouts, adhere printout to chart with clear adhesive tape and include initials and date where the printout is attached.</a:t>
            </a:r>
          </a:p>
          <a:p>
            <a:pPr eaLnBrk="1" hangingPunct="1"/>
            <a:r>
              <a:rPr lang="en-US" altLang="en-US" dirty="0" smtClean="0">
                <a:latin typeface="Calibri" pitchFamily="34" charset="0"/>
              </a:rPr>
              <a:t>Any printouts sent for data purposes need to be coded and de-identified of subject’s health information.  Maintain original source document.</a:t>
            </a:r>
            <a:endParaRPr lang="en-US" altLang="en-US" dirty="0" smtClean="0"/>
          </a:p>
        </p:txBody>
      </p:sp>
      <p:sp>
        <p:nvSpPr>
          <p:cNvPr id="57348" name="TextBox 3"/>
          <p:cNvSpPr txBox="1">
            <a:spLocks noChangeArrowheads="1"/>
          </p:cNvSpPr>
          <p:nvPr/>
        </p:nvSpPr>
        <p:spPr bwMode="auto">
          <a:xfrm>
            <a:off x="1219200" y="133350"/>
            <a:ext cx="6067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solidFill>
                  <a:srgbClr val="000000"/>
                </a:solidFill>
              </a:rPr>
              <a:t>Good Documentation Practice </a:t>
            </a:r>
          </a:p>
          <a:p>
            <a:pPr>
              <a:spcBef>
                <a:spcPct val="0"/>
              </a:spcBef>
              <a:buClrTx/>
              <a:buFontTx/>
              <a:buNone/>
            </a:pPr>
            <a:endParaRPr lang="en-US"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81000" y="666750"/>
            <a:ext cx="8458200" cy="704850"/>
          </a:xfrm>
        </p:spPr>
        <p:txBody>
          <a:bodyPr/>
          <a:lstStyle/>
          <a:p>
            <a:pPr eaLnBrk="1" hangingPunct="1"/>
            <a:r>
              <a:rPr lang="en-US" altLang="en-US" sz="2800" dirty="0" smtClean="0"/>
              <a:t>Study Documentation</a:t>
            </a:r>
          </a:p>
        </p:txBody>
      </p:sp>
      <p:sp>
        <p:nvSpPr>
          <p:cNvPr id="3" name="Content Placeholder 2"/>
          <p:cNvSpPr>
            <a:spLocks noGrp="1"/>
          </p:cNvSpPr>
          <p:nvPr>
            <p:ph idx="1"/>
          </p:nvPr>
        </p:nvSpPr>
        <p:spPr>
          <a:xfrm>
            <a:off x="228600" y="1276350"/>
            <a:ext cx="8839200" cy="4114800"/>
          </a:xfrm>
        </p:spPr>
        <p:txBody>
          <a:bodyPr>
            <a:normAutofit fontScale="85000" lnSpcReduction="10000"/>
          </a:bodyPr>
          <a:lstStyle/>
          <a:p>
            <a:pPr eaLnBrk="1" hangingPunct="1">
              <a:defRPr/>
            </a:pPr>
            <a:r>
              <a:rPr lang="en-US" altLang="en-US" sz="2600" dirty="0">
                <a:latin typeface="Calibri" charset="0"/>
                <a:ea typeface="Calibri" charset="0"/>
                <a:cs typeface="Calibri" charset="0"/>
              </a:rPr>
              <a:t>Documentation should follow the course of the participant in the study: </a:t>
            </a:r>
            <a:endParaRPr lang="en-US" altLang="en-US" sz="2600" dirty="0" smtClean="0">
              <a:latin typeface="Calibri" charset="0"/>
              <a:ea typeface="Calibri" charset="0"/>
              <a:cs typeface="Calibri" charset="0"/>
            </a:endParaRPr>
          </a:p>
          <a:p>
            <a:pPr marL="0" indent="0" eaLnBrk="1" hangingPunct="1">
              <a:buNone/>
              <a:defRPr/>
            </a:pPr>
            <a:r>
              <a:rPr lang="en-US" altLang="en-US" sz="3100" dirty="0">
                <a:latin typeface="Calibri" charset="0"/>
                <a:ea typeface="Calibri" charset="0"/>
                <a:cs typeface="Calibri" charset="0"/>
              </a:rPr>
              <a:t>C</a:t>
            </a:r>
            <a:r>
              <a:rPr lang="en-US" altLang="en-US" sz="3100" dirty="0" smtClean="0">
                <a:latin typeface="Calibri" charset="0"/>
                <a:ea typeface="Calibri" charset="0"/>
                <a:cs typeface="Calibri" charset="0"/>
              </a:rPr>
              <a:t>onsent </a:t>
            </a:r>
            <a:r>
              <a:rPr lang="en-US" altLang="en-US" sz="3100" dirty="0">
                <a:latin typeface="Calibri" charset="0"/>
                <a:ea typeface="Calibri" charset="0"/>
                <a:cs typeface="Calibri" charset="0"/>
              </a:rPr>
              <a:t>P</a:t>
            </a:r>
            <a:r>
              <a:rPr lang="en-US" altLang="en-US" sz="3100" dirty="0" smtClean="0">
                <a:latin typeface="Calibri" charset="0"/>
                <a:ea typeface="Calibri" charset="0"/>
                <a:cs typeface="Calibri" charset="0"/>
              </a:rPr>
              <a:t>rocess</a:t>
            </a:r>
            <a:r>
              <a:rPr lang="en-US" altLang="en-US" sz="2600" dirty="0" smtClean="0">
                <a:latin typeface="Calibri" charset="0"/>
                <a:ea typeface="Calibri" charset="0"/>
                <a:cs typeface="Calibri" charset="0"/>
              </a:rPr>
              <a:t> </a:t>
            </a:r>
            <a:r>
              <a:rPr lang="en-US" altLang="en-US" sz="2600" dirty="0">
                <a:latin typeface="Calibri" charset="0"/>
                <a:ea typeface="Calibri" charset="0"/>
                <a:cs typeface="Calibri" charset="0"/>
                <a:sym typeface="Wingdings" charset="2"/>
              </a:rPr>
              <a:t></a:t>
            </a:r>
            <a:r>
              <a:rPr lang="en-US" altLang="en-US" sz="2600" dirty="0">
                <a:latin typeface="Calibri" charset="0"/>
                <a:ea typeface="Calibri" charset="0"/>
                <a:cs typeface="Calibri" charset="0"/>
              </a:rPr>
              <a:t> </a:t>
            </a:r>
            <a:r>
              <a:rPr lang="en-US" altLang="en-US" sz="3100" dirty="0" smtClean="0">
                <a:latin typeface="Calibri" charset="0"/>
                <a:ea typeface="Calibri" charset="0"/>
                <a:cs typeface="Calibri" charset="0"/>
              </a:rPr>
              <a:t>Study </a:t>
            </a:r>
            <a:r>
              <a:rPr lang="en-US" altLang="en-US" sz="3100" dirty="0">
                <a:latin typeface="Calibri" charset="0"/>
                <a:ea typeface="Calibri" charset="0"/>
                <a:cs typeface="Calibri" charset="0"/>
              </a:rPr>
              <a:t>V</a:t>
            </a:r>
            <a:r>
              <a:rPr lang="en-US" altLang="en-US" sz="3100" dirty="0" smtClean="0">
                <a:latin typeface="Calibri" charset="0"/>
                <a:ea typeface="Calibri" charset="0"/>
                <a:cs typeface="Calibri" charset="0"/>
              </a:rPr>
              <a:t>isits </a:t>
            </a:r>
            <a:r>
              <a:rPr lang="en-US" altLang="en-US" sz="2600" dirty="0">
                <a:latin typeface="Calibri" charset="0"/>
                <a:ea typeface="Calibri" charset="0"/>
                <a:cs typeface="Calibri" charset="0"/>
                <a:sym typeface="Wingdings" charset="2"/>
              </a:rPr>
              <a:t></a:t>
            </a:r>
            <a:r>
              <a:rPr lang="en-US" altLang="en-US" sz="2600" dirty="0">
                <a:latin typeface="Calibri" charset="0"/>
                <a:ea typeface="Calibri" charset="0"/>
                <a:cs typeface="Calibri" charset="0"/>
              </a:rPr>
              <a:t> </a:t>
            </a:r>
            <a:r>
              <a:rPr lang="en-US" altLang="en-US" sz="3100" dirty="0" smtClean="0">
                <a:latin typeface="Calibri" charset="0"/>
                <a:ea typeface="Calibri" charset="0"/>
                <a:cs typeface="Calibri" charset="0"/>
              </a:rPr>
              <a:t>Completion/</a:t>
            </a:r>
            <a:r>
              <a:rPr lang="en-US" altLang="en-US" sz="2600" dirty="0" smtClean="0">
                <a:latin typeface="Calibri" charset="0"/>
                <a:ea typeface="Calibri" charset="0"/>
                <a:cs typeface="Calibri" charset="0"/>
              </a:rPr>
              <a:t>or </a:t>
            </a:r>
            <a:r>
              <a:rPr lang="en-US" altLang="en-US" sz="2800" dirty="0" smtClean="0">
                <a:latin typeface="Calibri" charset="0"/>
                <a:ea typeface="Calibri" charset="0"/>
                <a:cs typeface="Calibri" charset="0"/>
              </a:rPr>
              <a:t>Discontinuation </a:t>
            </a:r>
          </a:p>
          <a:p>
            <a:pPr marL="0" indent="0" eaLnBrk="1" hangingPunct="1">
              <a:buNone/>
              <a:defRPr/>
            </a:pPr>
            <a:r>
              <a:rPr lang="en-US" altLang="en-US" sz="2600" dirty="0" smtClean="0">
                <a:latin typeface="Calibri" charset="0"/>
                <a:ea typeface="Calibri" charset="0"/>
                <a:cs typeface="Calibri" charset="0"/>
              </a:rPr>
              <a:t>Examples </a:t>
            </a:r>
            <a:r>
              <a:rPr lang="en-US" altLang="en-US" sz="2600" dirty="0">
                <a:latin typeface="Calibri" charset="0"/>
                <a:ea typeface="Calibri" charset="0"/>
                <a:cs typeface="Calibri" charset="0"/>
              </a:rPr>
              <a:t>of </a:t>
            </a:r>
            <a:r>
              <a:rPr lang="en-US" altLang="en-US" sz="2600" dirty="0" smtClean="0">
                <a:latin typeface="Calibri" charset="0"/>
                <a:ea typeface="Calibri" charset="0"/>
                <a:cs typeface="Calibri" charset="0"/>
              </a:rPr>
              <a:t>Source </a:t>
            </a:r>
            <a:r>
              <a:rPr lang="en-US" altLang="en-US" sz="2600" dirty="0">
                <a:latin typeface="Calibri" charset="0"/>
                <a:ea typeface="Calibri" charset="0"/>
                <a:cs typeface="Calibri" charset="0"/>
              </a:rPr>
              <a:t>D</a:t>
            </a:r>
            <a:r>
              <a:rPr lang="en-US" altLang="en-US" sz="2600" dirty="0" smtClean="0">
                <a:latin typeface="Calibri" charset="0"/>
                <a:ea typeface="Calibri" charset="0"/>
                <a:cs typeface="Calibri" charset="0"/>
              </a:rPr>
              <a:t>ocuments </a:t>
            </a:r>
            <a:r>
              <a:rPr lang="en-US" altLang="en-US" sz="2600" dirty="0">
                <a:latin typeface="Calibri" charset="0"/>
                <a:ea typeface="Calibri" charset="0"/>
                <a:cs typeface="Calibri" charset="0"/>
              </a:rPr>
              <a:t>can include:  </a:t>
            </a:r>
          </a:p>
          <a:p>
            <a:pPr lvl="1" eaLnBrk="1" hangingPunct="1">
              <a:lnSpc>
                <a:spcPct val="120000"/>
              </a:lnSpc>
              <a:spcBef>
                <a:spcPts val="0"/>
              </a:spcBef>
              <a:defRPr/>
            </a:pPr>
            <a:r>
              <a:rPr lang="en-US" altLang="en-US" sz="2600" dirty="0">
                <a:latin typeface="Calibri" charset="0"/>
                <a:ea typeface="Calibri" charset="0"/>
                <a:cs typeface="Calibri" charset="0"/>
              </a:rPr>
              <a:t>T</a:t>
            </a:r>
            <a:r>
              <a:rPr lang="en-US" altLang="en-US" sz="2600" dirty="0" smtClean="0">
                <a:latin typeface="Calibri" charset="0"/>
                <a:ea typeface="Calibri" charset="0"/>
                <a:cs typeface="Calibri" charset="0"/>
              </a:rPr>
              <a:t>racking </a:t>
            </a:r>
            <a:r>
              <a:rPr lang="en-US" altLang="en-US" sz="2600" dirty="0">
                <a:latin typeface="Calibri" charset="0"/>
                <a:ea typeface="Calibri" charset="0"/>
                <a:cs typeface="Calibri" charset="0"/>
              </a:rPr>
              <a:t>database</a:t>
            </a:r>
          </a:p>
          <a:p>
            <a:pPr lvl="1" eaLnBrk="1" hangingPunct="1">
              <a:lnSpc>
                <a:spcPct val="120000"/>
              </a:lnSpc>
              <a:spcBef>
                <a:spcPts val="0"/>
              </a:spcBef>
              <a:defRPr/>
            </a:pPr>
            <a:r>
              <a:rPr lang="en-US" altLang="en-US" sz="2600" dirty="0" smtClean="0">
                <a:latin typeface="Calibri" charset="0"/>
                <a:ea typeface="Calibri" charset="0"/>
                <a:cs typeface="Calibri" charset="0"/>
              </a:rPr>
              <a:t>Electronic medical records, clinic notes </a:t>
            </a:r>
            <a:r>
              <a:rPr lang="en-US" altLang="en-US" sz="2600" dirty="0">
                <a:latin typeface="Calibri" charset="0"/>
                <a:ea typeface="Calibri" charset="0"/>
                <a:cs typeface="Calibri" charset="0"/>
              </a:rPr>
              <a:t>and research charts</a:t>
            </a:r>
          </a:p>
          <a:p>
            <a:pPr lvl="1" eaLnBrk="1" hangingPunct="1">
              <a:lnSpc>
                <a:spcPct val="120000"/>
              </a:lnSpc>
              <a:spcBef>
                <a:spcPts val="0"/>
              </a:spcBef>
              <a:defRPr/>
            </a:pPr>
            <a:r>
              <a:rPr lang="en-US" altLang="en-US" sz="2600" dirty="0" smtClean="0">
                <a:latin typeface="Calibri" charset="0"/>
                <a:ea typeface="Calibri" charset="0"/>
                <a:cs typeface="Calibri" charset="0"/>
              </a:rPr>
              <a:t>Lab, imaging and </a:t>
            </a:r>
            <a:r>
              <a:rPr lang="en-US" altLang="en-US" sz="2600" dirty="0">
                <a:latin typeface="Calibri" charset="0"/>
                <a:ea typeface="Calibri" charset="0"/>
                <a:cs typeface="Calibri" charset="0"/>
              </a:rPr>
              <a:t>radiography reports</a:t>
            </a:r>
          </a:p>
          <a:p>
            <a:pPr lvl="1" eaLnBrk="1" hangingPunct="1">
              <a:lnSpc>
                <a:spcPct val="120000"/>
              </a:lnSpc>
              <a:spcBef>
                <a:spcPts val="0"/>
              </a:spcBef>
              <a:defRPr/>
            </a:pPr>
            <a:r>
              <a:rPr lang="en-US" altLang="en-US" sz="2600" dirty="0">
                <a:latin typeface="Calibri" charset="0"/>
                <a:ea typeface="Calibri" charset="0"/>
                <a:cs typeface="Calibri" charset="0"/>
              </a:rPr>
              <a:t>C</a:t>
            </a:r>
            <a:r>
              <a:rPr lang="en-US" altLang="en-US" sz="2600" dirty="0" smtClean="0">
                <a:latin typeface="Calibri" charset="0"/>
                <a:ea typeface="Calibri" charset="0"/>
                <a:cs typeface="Calibri" charset="0"/>
              </a:rPr>
              <a:t>onsent </a:t>
            </a:r>
            <a:r>
              <a:rPr lang="en-US" altLang="en-US" sz="2600" dirty="0">
                <a:latin typeface="Calibri" charset="0"/>
                <a:ea typeface="Calibri" charset="0"/>
                <a:cs typeface="Calibri" charset="0"/>
              </a:rPr>
              <a:t>documents and process documentation</a:t>
            </a:r>
          </a:p>
          <a:p>
            <a:pPr lvl="1" eaLnBrk="1" hangingPunct="1">
              <a:lnSpc>
                <a:spcPct val="120000"/>
              </a:lnSpc>
              <a:spcBef>
                <a:spcPts val="0"/>
              </a:spcBef>
              <a:defRPr/>
            </a:pPr>
            <a:r>
              <a:rPr lang="en-US" altLang="en-US" sz="2600" dirty="0">
                <a:latin typeface="Calibri" charset="0"/>
                <a:ea typeface="Calibri" charset="0"/>
                <a:cs typeface="Calibri" charset="0"/>
              </a:rPr>
              <a:t>V</a:t>
            </a:r>
            <a:r>
              <a:rPr lang="en-US" altLang="en-US" sz="2600" dirty="0" smtClean="0">
                <a:latin typeface="Calibri" charset="0"/>
                <a:ea typeface="Calibri" charset="0"/>
                <a:cs typeface="Calibri" charset="0"/>
              </a:rPr>
              <a:t>isit </a:t>
            </a:r>
            <a:r>
              <a:rPr lang="en-US" altLang="en-US" sz="2600" dirty="0">
                <a:latin typeface="Calibri" charset="0"/>
                <a:ea typeface="Calibri" charset="0"/>
                <a:cs typeface="Calibri" charset="0"/>
              </a:rPr>
              <a:t>checklists</a:t>
            </a:r>
          </a:p>
          <a:p>
            <a:pPr lvl="1" eaLnBrk="1" hangingPunct="1">
              <a:lnSpc>
                <a:spcPct val="120000"/>
              </a:lnSpc>
              <a:spcBef>
                <a:spcPts val="0"/>
              </a:spcBef>
              <a:defRPr/>
            </a:pPr>
            <a:r>
              <a:rPr lang="en-US" altLang="en-US" sz="2600" dirty="0">
                <a:latin typeface="Calibri" charset="0"/>
                <a:ea typeface="Calibri" charset="0"/>
                <a:cs typeface="Calibri" charset="0"/>
              </a:rPr>
              <a:t>P</a:t>
            </a:r>
            <a:r>
              <a:rPr lang="en-US" altLang="en-US" sz="2600" dirty="0" smtClean="0">
                <a:latin typeface="Calibri" charset="0"/>
                <a:ea typeface="Calibri" charset="0"/>
                <a:cs typeface="Calibri" charset="0"/>
              </a:rPr>
              <a:t>articipant </a:t>
            </a:r>
            <a:r>
              <a:rPr lang="en-US" altLang="en-US" sz="2600" dirty="0">
                <a:latin typeface="Calibri" charset="0"/>
                <a:ea typeface="Calibri" charset="0"/>
                <a:cs typeface="Calibri" charset="0"/>
              </a:rPr>
              <a:t>questionnaires, participant diaries</a:t>
            </a:r>
          </a:p>
          <a:p>
            <a:pPr lvl="1" eaLnBrk="1" hangingPunct="1">
              <a:lnSpc>
                <a:spcPct val="120000"/>
              </a:lnSpc>
              <a:spcBef>
                <a:spcPts val="0"/>
              </a:spcBef>
              <a:defRPr/>
            </a:pPr>
            <a:r>
              <a:rPr lang="en-US" altLang="en-US" sz="2600" dirty="0">
                <a:latin typeface="Calibri" charset="0"/>
                <a:ea typeface="Calibri" charset="0"/>
                <a:cs typeface="Calibri" charset="0"/>
              </a:rPr>
              <a:t>M</a:t>
            </a:r>
            <a:r>
              <a:rPr lang="en-US" altLang="en-US" sz="2600" dirty="0" smtClean="0">
                <a:latin typeface="Calibri" charset="0"/>
                <a:ea typeface="Calibri" charset="0"/>
                <a:cs typeface="Calibri" charset="0"/>
              </a:rPr>
              <a:t>edication </a:t>
            </a:r>
            <a:r>
              <a:rPr lang="en-US" altLang="en-US" sz="2600" dirty="0">
                <a:latin typeface="Calibri" charset="0"/>
                <a:ea typeface="Calibri" charset="0"/>
                <a:cs typeface="Calibri" charset="0"/>
              </a:rPr>
              <a:t>lists, pharmacy records</a:t>
            </a:r>
            <a:endParaRPr lang="en-US" altLang="en-US" sz="2600" dirty="0">
              <a:latin typeface="Calibri" charset="0"/>
              <a:ea typeface="+mn-ea"/>
            </a:endParaRPr>
          </a:p>
          <a:p>
            <a:pPr eaLnBrk="1" hangingPunct="1">
              <a:defRPr/>
            </a:pPr>
            <a:endParaRPr lang="en-US" dirty="0">
              <a:ea typeface="+mn-ea"/>
            </a:endParaRPr>
          </a:p>
        </p:txBody>
      </p:sp>
      <p:sp>
        <p:nvSpPr>
          <p:cNvPr id="53252" name="TextBox 3"/>
          <p:cNvSpPr txBox="1">
            <a:spLocks noChangeArrowheads="1"/>
          </p:cNvSpPr>
          <p:nvPr/>
        </p:nvSpPr>
        <p:spPr bwMode="auto">
          <a:xfrm>
            <a:off x="1219200" y="133350"/>
            <a:ext cx="606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t>Good Documentation Practice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1000" y="800100"/>
            <a:ext cx="8458200" cy="704850"/>
          </a:xfrm>
        </p:spPr>
        <p:txBody>
          <a:bodyPr/>
          <a:lstStyle/>
          <a:p>
            <a:pPr eaLnBrk="1" hangingPunct="1"/>
            <a:r>
              <a:rPr lang="en-US" altLang="en-US" smtClean="0">
                <a:solidFill>
                  <a:srgbClr val="213955"/>
                </a:solidFill>
                <a:latin typeface="Calibri" pitchFamily="34" charset="0"/>
              </a:rPr>
              <a:t>Attributes of GDP:  “ALCOA”</a:t>
            </a:r>
            <a:endParaRPr lang="en-US" altLang="en-US" smtClean="0"/>
          </a:p>
        </p:txBody>
      </p:sp>
      <p:sp>
        <p:nvSpPr>
          <p:cNvPr id="54275" name="Content Placeholder 2"/>
          <p:cNvSpPr>
            <a:spLocks noGrp="1"/>
          </p:cNvSpPr>
          <p:nvPr>
            <p:ph idx="1"/>
          </p:nvPr>
        </p:nvSpPr>
        <p:spPr>
          <a:xfrm>
            <a:off x="381000" y="1417638"/>
            <a:ext cx="8458200" cy="3735387"/>
          </a:xfrm>
        </p:spPr>
        <p:txBody>
          <a:bodyPr>
            <a:normAutofit/>
          </a:bodyPr>
          <a:lstStyle/>
          <a:p>
            <a:pPr eaLnBrk="1" hangingPunct="1">
              <a:lnSpc>
                <a:spcPct val="80000"/>
              </a:lnSpc>
              <a:spcBef>
                <a:spcPts val="600"/>
              </a:spcBef>
              <a:spcAft>
                <a:spcPts val="600"/>
              </a:spcAft>
            </a:pPr>
            <a:r>
              <a:rPr lang="en-US" altLang="en-US" sz="2800" b="1" u="sng" dirty="0" smtClean="0">
                <a:latin typeface="Calibri" pitchFamily="34" charset="0"/>
              </a:rPr>
              <a:t>A</a:t>
            </a:r>
            <a:r>
              <a:rPr lang="en-US" altLang="en-US" u="sng" dirty="0" smtClean="0">
                <a:latin typeface="Calibri" pitchFamily="34" charset="0"/>
              </a:rPr>
              <a:t>ttributable</a:t>
            </a:r>
            <a:r>
              <a:rPr lang="en-US" altLang="en-US" sz="2200" u="sng" dirty="0" smtClean="0">
                <a:latin typeface="Calibri" pitchFamily="34" charset="0"/>
              </a:rPr>
              <a:t> </a:t>
            </a:r>
            <a:r>
              <a:rPr lang="en-US" altLang="en-US" sz="2200" dirty="0" smtClean="0">
                <a:latin typeface="Calibri" pitchFamily="34" charset="0"/>
              </a:rPr>
              <a:t>- it should be clear who has documented the data.</a:t>
            </a:r>
          </a:p>
          <a:p>
            <a:pPr eaLnBrk="1" hangingPunct="1">
              <a:lnSpc>
                <a:spcPct val="80000"/>
              </a:lnSpc>
              <a:spcBef>
                <a:spcPts val="600"/>
              </a:spcBef>
              <a:spcAft>
                <a:spcPts val="600"/>
              </a:spcAft>
            </a:pPr>
            <a:r>
              <a:rPr lang="en-US" altLang="en-US" sz="2800" b="1" u="sng" dirty="0" smtClean="0">
                <a:latin typeface="Calibri" pitchFamily="34" charset="0"/>
              </a:rPr>
              <a:t>L</a:t>
            </a:r>
            <a:r>
              <a:rPr lang="en-US" altLang="en-US" u="sng" dirty="0" smtClean="0">
                <a:latin typeface="Calibri" pitchFamily="34" charset="0"/>
              </a:rPr>
              <a:t>egible</a:t>
            </a:r>
            <a:r>
              <a:rPr lang="en-US" altLang="en-US" sz="2200" dirty="0" smtClean="0">
                <a:latin typeface="Calibri" pitchFamily="34" charset="0"/>
              </a:rPr>
              <a:t> -  readable and signatures identifiable.</a:t>
            </a:r>
          </a:p>
          <a:p>
            <a:pPr eaLnBrk="1" hangingPunct="1">
              <a:lnSpc>
                <a:spcPct val="80000"/>
              </a:lnSpc>
              <a:spcBef>
                <a:spcPts val="600"/>
              </a:spcBef>
              <a:spcAft>
                <a:spcPts val="600"/>
              </a:spcAft>
            </a:pPr>
            <a:r>
              <a:rPr lang="en-US" altLang="en-US" sz="2800" b="1" u="sng" dirty="0" smtClean="0">
                <a:latin typeface="Calibri" pitchFamily="34" charset="0"/>
              </a:rPr>
              <a:t>C</a:t>
            </a:r>
            <a:r>
              <a:rPr lang="en-US" altLang="en-US" u="sng" dirty="0" smtClean="0">
                <a:latin typeface="Calibri" pitchFamily="34" charset="0"/>
              </a:rPr>
              <a:t>ontemporaneous</a:t>
            </a:r>
            <a:r>
              <a:rPr lang="en-US" altLang="en-US" sz="2200" dirty="0" smtClean="0">
                <a:latin typeface="Calibri" pitchFamily="34" charset="0"/>
              </a:rPr>
              <a:t> - the information should be documented in the correct time frame along with the flow of events.</a:t>
            </a:r>
          </a:p>
          <a:p>
            <a:pPr eaLnBrk="1" hangingPunct="1">
              <a:lnSpc>
                <a:spcPct val="80000"/>
              </a:lnSpc>
              <a:spcBef>
                <a:spcPts val="600"/>
              </a:spcBef>
              <a:spcAft>
                <a:spcPts val="600"/>
              </a:spcAft>
            </a:pPr>
            <a:r>
              <a:rPr lang="en-US" altLang="en-US" sz="2800" b="1" u="sng" dirty="0" smtClean="0">
                <a:latin typeface="Calibri" pitchFamily="34" charset="0"/>
              </a:rPr>
              <a:t>O</a:t>
            </a:r>
            <a:r>
              <a:rPr lang="en-US" altLang="en-US" u="sng" dirty="0" smtClean="0">
                <a:latin typeface="Calibri" pitchFamily="34" charset="0"/>
              </a:rPr>
              <a:t>riginal</a:t>
            </a:r>
            <a:r>
              <a:rPr lang="en-US" altLang="en-US" sz="2200" dirty="0" smtClean="0">
                <a:latin typeface="Calibri" pitchFamily="34" charset="0"/>
              </a:rPr>
              <a:t> – original or exact copy (photocopy preferred over 2</a:t>
            </a:r>
            <a:r>
              <a:rPr lang="en-US" altLang="en-US" sz="2200" baseline="30000" dirty="0" smtClean="0">
                <a:latin typeface="Calibri" pitchFamily="34" charset="0"/>
              </a:rPr>
              <a:t>nd</a:t>
            </a:r>
            <a:r>
              <a:rPr lang="en-US" altLang="en-US" sz="2200" dirty="0" smtClean="0">
                <a:latin typeface="Calibri" pitchFamily="34" charset="0"/>
              </a:rPr>
              <a:t> original); the first record made by the appropriate person. Originals maintained at satellite locations during the study with copy to PI.  Originals filed with PI at conclusion of study for records retention.</a:t>
            </a:r>
          </a:p>
          <a:p>
            <a:pPr eaLnBrk="1" hangingPunct="1">
              <a:lnSpc>
                <a:spcPct val="80000"/>
              </a:lnSpc>
              <a:spcBef>
                <a:spcPts val="0"/>
              </a:spcBef>
              <a:spcAft>
                <a:spcPts val="0"/>
              </a:spcAft>
            </a:pPr>
            <a:r>
              <a:rPr lang="en-US" altLang="en-US" sz="2800" b="1" u="sng" dirty="0" smtClean="0">
                <a:latin typeface="Calibri" pitchFamily="34" charset="0"/>
              </a:rPr>
              <a:t>A</a:t>
            </a:r>
            <a:r>
              <a:rPr lang="en-US" altLang="en-US" u="sng" dirty="0" smtClean="0">
                <a:latin typeface="Calibri" pitchFamily="34" charset="0"/>
              </a:rPr>
              <a:t>ccurate</a:t>
            </a:r>
            <a:r>
              <a:rPr lang="en-US" altLang="en-US" sz="2200" dirty="0" smtClean="0">
                <a:latin typeface="Calibri" pitchFamily="34" charset="0"/>
              </a:rPr>
              <a:t> - accurate, consistent and real representation of facts.</a:t>
            </a:r>
          </a:p>
          <a:p>
            <a:pPr marL="0" indent="0" algn="r">
              <a:lnSpc>
                <a:spcPct val="80000"/>
              </a:lnSpc>
              <a:spcBef>
                <a:spcPts val="0"/>
              </a:spcBef>
              <a:spcAft>
                <a:spcPts val="0"/>
              </a:spcAft>
              <a:buNone/>
            </a:pPr>
            <a:r>
              <a:rPr lang="en-US" altLang="en-US" sz="1600" dirty="0" smtClean="0"/>
              <a:t>21 </a:t>
            </a:r>
            <a:r>
              <a:rPr lang="en-US" altLang="en-US" sz="1600" dirty="0"/>
              <a:t>CFR 58.130 (e)</a:t>
            </a:r>
          </a:p>
          <a:p>
            <a:pPr eaLnBrk="1" hangingPunct="1">
              <a:lnSpc>
                <a:spcPct val="80000"/>
              </a:lnSpc>
            </a:pPr>
            <a:endParaRPr lang="en-US" altLang="en-US" sz="2200" dirty="0" smtClean="0"/>
          </a:p>
        </p:txBody>
      </p:sp>
      <p:sp>
        <p:nvSpPr>
          <p:cNvPr id="54276" name="TextBox 3"/>
          <p:cNvSpPr txBox="1">
            <a:spLocks noChangeArrowheads="1"/>
          </p:cNvSpPr>
          <p:nvPr/>
        </p:nvSpPr>
        <p:spPr bwMode="auto">
          <a:xfrm>
            <a:off x="990600" y="209548"/>
            <a:ext cx="6308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dirty="0"/>
              <a:t>Good Documentation Practice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creen Shot 2016-11-06 at 2.49.1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0030"/>
            <a:ext cx="7238206" cy="44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2"/>
          <p:cNvSpPr txBox="1">
            <a:spLocks noChangeArrowheads="1"/>
          </p:cNvSpPr>
          <p:nvPr/>
        </p:nvSpPr>
        <p:spPr bwMode="auto">
          <a:xfrm>
            <a:off x="7297738" y="20320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endParaRPr lang="en-US" altLang="en-US"/>
          </a:p>
        </p:txBody>
      </p:sp>
      <p:sp>
        <p:nvSpPr>
          <p:cNvPr id="55300" name="TextBox 4"/>
          <p:cNvSpPr txBox="1">
            <a:spLocks noChangeArrowheads="1"/>
          </p:cNvSpPr>
          <p:nvPr/>
        </p:nvSpPr>
        <p:spPr bwMode="auto">
          <a:xfrm>
            <a:off x="4483100" y="4705350"/>
            <a:ext cx="4660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000"/>
              <a:t>http://www.imarcresearch.com/blog/alcoa-the-best-way-to-document-your-work</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81000" y="514350"/>
            <a:ext cx="8458200" cy="857250"/>
          </a:xfrm>
        </p:spPr>
        <p:txBody>
          <a:bodyPr/>
          <a:lstStyle/>
          <a:p>
            <a:pPr eaLnBrk="1" hangingPunct="1"/>
            <a:r>
              <a:rPr lang="en-US" altLang="en-US" sz="2800" smtClean="0">
                <a:solidFill>
                  <a:srgbClr val="213955"/>
                </a:solidFill>
                <a:latin typeface="Calibri" pitchFamily="34" charset="0"/>
              </a:rPr>
              <a:t>Correcting Study Information</a:t>
            </a:r>
            <a:endParaRPr lang="en-US" altLang="en-US" sz="2800" smtClean="0"/>
          </a:p>
        </p:txBody>
      </p:sp>
      <p:sp>
        <p:nvSpPr>
          <p:cNvPr id="3" name="Content Placeholder 2"/>
          <p:cNvSpPr>
            <a:spLocks noGrp="1"/>
          </p:cNvSpPr>
          <p:nvPr>
            <p:ph idx="1"/>
          </p:nvPr>
        </p:nvSpPr>
        <p:spPr>
          <a:xfrm>
            <a:off x="228600" y="1276350"/>
            <a:ext cx="8618538" cy="3581400"/>
          </a:xfrm>
        </p:spPr>
        <p:txBody>
          <a:bodyPr>
            <a:normAutofit lnSpcReduction="10000"/>
          </a:bodyPr>
          <a:lstStyle/>
          <a:p>
            <a:pPr eaLnBrk="1" hangingPunct="1">
              <a:spcBef>
                <a:spcPts val="600"/>
              </a:spcBef>
              <a:spcAft>
                <a:spcPts val="600"/>
              </a:spcAft>
              <a:defRPr/>
            </a:pPr>
            <a:r>
              <a:rPr lang="en-US" altLang="en-US" sz="2100" dirty="0">
                <a:latin typeface="Calibri" charset="0"/>
                <a:ea typeface="Calibri" charset="0"/>
                <a:cs typeface="Calibri" charset="0"/>
              </a:rPr>
              <a:t>Corrections are expected!</a:t>
            </a:r>
          </a:p>
          <a:p>
            <a:pPr eaLnBrk="1" hangingPunct="1">
              <a:spcBef>
                <a:spcPts val="600"/>
              </a:spcBef>
              <a:spcAft>
                <a:spcPts val="600"/>
              </a:spcAft>
              <a:defRPr/>
            </a:pPr>
            <a:r>
              <a:rPr lang="en-US" altLang="en-US" sz="2100" strike="sngStrike" dirty="0">
                <a:latin typeface="Calibri" charset="0"/>
                <a:ea typeface="Calibri" charset="0"/>
                <a:cs typeface="Calibri" charset="0"/>
              </a:rPr>
              <a:t>Single line through incorrect information,</a:t>
            </a:r>
            <a:r>
              <a:rPr lang="en-US" altLang="en-US" sz="2100" dirty="0">
                <a:latin typeface="Calibri" charset="0"/>
                <a:ea typeface="Calibri" charset="0"/>
                <a:cs typeface="Calibri" charset="0"/>
              </a:rPr>
              <a:t> making sure not to obscure the original data</a:t>
            </a:r>
          </a:p>
          <a:p>
            <a:pPr eaLnBrk="1" hangingPunct="1">
              <a:spcBef>
                <a:spcPts val="600"/>
              </a:spcBef>
              <a:spcAft>
                <a:spcPts val="600"/>
              </a:spcAft>
              <a:defRPr/>
            </a:pPr>
            <a:r>
              <a:rPr lang="en-US" altLang="en-US" sz="2100" dirty="0">
                <a:latin typeface="Calibri" charset="0"/>
                <a:ea typeface="Calibri" charset="0"/>
                <a:cs typeface="Calibri" charset="0"/>
              </a:rPr>
              <a:t>No white out or writing over data (e.g. turning a 0 into a 9) because it hides the original data</a:t>
            </a:r>
          </a:p>
          <a:p>
            <a:pPr eaLnBrk="1" hangingPunct="1">
              <a:spcBef>
                <a:spcPts val="600"/>
              </a:spcBef>
              <a:spcAft>
                <a:spcPts val="600"/>
              </a:spcAft>
              <a:defRPr/>
            </a:pPr>
            <a:r>
              <a:rPr lang="en-US" altLang="en-US" sz="2100" dirty="0">
                <a:latin typeface="Calibri" charset="0"/>
                <a:ea typeface="Calibri" charset="0"/>
                <a:cs typeface="Calibri" charset="0"/>
              </a:rPr>
              <a:t>Enter the </a:t>
            </a:r>
            <a:r>
              <a:rPr lang="en-US" altLang="en-US" sz="2100" b="1" dirty="0">
                <a:latin typeface="Calibri" charset="0"/>
                <a:ea typeface="Calibri" charset="0"/>
                <a:cs typeface="Calibri" charset="0"/>
              </a:rPr>
              <a:t>correct </a:t>
            </a:r>
            <a:r>
              <a:rPr lang="en-US" altLang="en-US" sz="2100" dirty="0">
                <a:latin typeface="Calibri" charset="0"/>
                <a:ea typeface="Calibri" charset="0"/>
                <a:cs typeface="Calibri" charset="0"/>
              </a:rPr>
              <a:t>information</a:t>
            </a:r>
          </a:p>
          <a:p>
            <a:pPr eaLnBrk="1" hangingPunct="1">
              <a:spcBef>
                <a:spcPts val="600"/>
              </a:spcBef>
              <a:spcAft>
                <a:spcPts val="600"/>
              </a:spcAft>
              <a:defRPr/>
            </a:pPr>
            <a:r>
              <a:rPr lang="en-US" altLang="en-US" sz="2100" dirty="0">
                <a:latin typeface="Calibri" charset="0"/>
                <a:ea typeface="Calibri" charset="0"/>
                <a:cs typeface="Calibri" charset="0"/>
              </a:rPr>
              <a:t>Initial and date when the corrections were made</a:t>
            </a:r>
          </a:p>
          <a:p>
            <a:pPr eaLnBrk="1" hangingPunct="1">
              <a:spcBef>
                <a:spcPts val="600"/>
              </a:spcBef>
              <a:spcAft>
                <a:spcPts val="600"/>
              </a:spcAft>
              <a:defRPr/>
            </a:pPr>
            <a:r>
              <a:rPr lang="en-US" altLang="en-US" sz="2100" dirty="0">
                <a:latin typeface="Calibri" charset="0"/>
                <a:ea typeface="Calibri" charset="0"/>
                <a:cs typeface="Calibri" charset="0"/>
              </a:rPr>
              <a:t>Entries on study documents and changes to those entries should be made by study team members with the authority to do so as delegated by the PI.</a:t>
            </a:r>
            <a:endParaRPr lang="en-US" altLang="en-US" sz="2100" dirty="0">
              <a:latin typeface="Calibri" charset="0"/>
              <a:ea typeface="+mn-ea"/>
            </a:endParaRPr>
          </a:p>
          <a:p>
            <a:pPr eaLnBrk="1" hangingPunct="1">
              <a:defRPr/>
            </a:pPr>
            <a:endParaRPr lang="en-US" dirty="0">
              <a:ea typeface="+mn-ea"/>
            </a:endParaRPr>
          </a:p>
        </p:txBody>
      </p:sp>
      <p:sp>
        <p:nvSpPr>
          <p:cNvPr id="58372" name="TextBox 3"/>
          <p:cNvSpPr txBox="1">
            <a:spLocks noChangeArrowheads="1"/>
          </p:cNvSpPr>
          <p:nvPr/>
        </p:nvSpPr>
        <p:spPr bwMode="auto">
          <a:xfrm>
            <a:off x="1066800" y="133350"/>
            <a:ext cx="606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solidFill>
                  <a:srgbClr val="000000"/>
                </a:solidFill>
              </a:rPr>
              <a:t>Good Documentation Practice </a:t>
            </a:r>
          </a:p>
        </p:txBody>
      </p:sp>
      <p:pic>
        <p:nvPicPr>
          <p:cNvPr id="1026" name="Picture 2" descr="C:\Users\sinkeyc\AppData\Local\Microsoft\Windows\Temporary Internet Files\Content.IE5\TIYY11UZ\white_ou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149" y="2876550"/>
            <a:ext cx="1259702" cy="1128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09550"/>
            <a:ext cx="9067800" cy="4780796"/>
          </a:xfrm>
          <a:prstGeom prst="rect">
            <a:avLst/>
          </a:prstGeom>
          <a:noFill/>
        </p:spPr>
        <p:txBody>
          <a:bodyPr>
            <a:spAutoFit/>
          </a:bodyPr>
          <a:lstStyle/>
          <a:p>
            <a:pPr algn="ctr" eaLnBrk="0" hangingPunct="0">
              <a:defRPr/>
            </a:pPr>
            <a:r>
              <a:rPr lang="en-US" sz="2800" b="1" dirty="0">
                <a:ea typeface="ＭＳ Ｐゴシック" charset="-128"/>
              </a:rPr>
              <a:t>Source Documentation</a:t>
            </a:r>
          </a:p>
          <a:p>
            <a:pPr algn="ctr" eaLnBrk="0" hangingPunct="0">
              <a:defRPr/>
            </a:pPr>
            <a:endParaRPr lang="en-US" sz="1000" b="1" dirty="0">
              <a:ea typeface="ＭＳ Ｐゴシック" charset="-128"/>
            </a:endParaRPr>
          </a:p>
          <a:p>
            <a:pPr marL="342900" indent="-342900" eaLnBrk="0" hangingPunct="0">
              <a:spcBef>
                <a:spcPts val="400"/>
              </a:spcBef>
              <a:spcAft>
                <a:spcPts val="400"/>
              </a:spcAft>
              <a:buFont typeface="Wingdings" charset="2"/>
              <a:buChar char="ü"/>
              <a:defRPr/>
            </a:pPr>
            <a:r>
              <a:rPr lang="en-US" sz="2000" dirty="0">
                <a:ea typeface="ＭＳ Ｐゴシック" charset="-128"/>
              </a:rPr>
              <a:t>If it is not documented it did not happen!</a:t>
            </a:r>
          </a:p>
          <a:p>
            <a:pPr marL="160020" indent="-342900" eaLnBrk="0" hangingPunct="0">
              <a:spcBef>
                <a:spcPts val="400"/>
              </a:spcBef>
              <a:spcAft>
                <a:spcPts val="400"/>
              </a:spcAft>
              <a:buFont typeface="Wingdings" charset="2"/>
              <a:buChar char="ü"/>
              <a:defRPr/>
            </a:pPr>
            <a:r>
              <a:rPr lang="en-US" sz="2000" b="1" dirty="0">
                <a:ea typeface="ＭＳ Ｐゴシック" charset="-128"/>
              </a:rPr>
              <a:t>ALCOA</a:t>
            </a:r>
            <a:r>
              <a:rPr lang="en-US" sz="2000" dirty="0">
                <a:ea typeface="ＭＳ Ｐゴシック" charset="-128"/>
              </a:rPr>
              <a:t> =</a:t>
            </a:r>
          </a:p>
          <a:p>
            <a:pPr eaLnBrk="0" hangingPunct="0">
              <a:spcBef>
                <a:spcPts val="400"/>
              </a:spcBef>
              <a:spcAft>
                <a:spcPts val="400"/>
              </a:spcAft>
              <a:defRPr/>
            </a:pPr>
            <a:r>
              <a:rPr lang="en-US" sz="2800" dirty="0">
                <a:ea typeface="ＭＳ Ｐゴシック" charset="-128"/>
              </a:rPr>
              <a:t>       </a:t>
            </a:r>
            <a:r>
              <a:rPr lang="en-US" sz="2800" b="1" u="sng" dirty="0">
                <a:ea typeface="ＭＳ Ｐゴシック" charset="-128"/>
              </a:rPr>
              <a:t>A</a:t>
            </a:r>
            <a:r>
              <a:rPr lang="en-US" dirty="0">
                <a:ea typeface="ＭＳ Ｐゴシック" charset="-128"/>
              </a:rPr>
              <a:t>ttributable-</a:t>
            </a:r>
            <a:r>
              <a:rPr lang="en-US" sz="2800" b="1" u="sng" dirty="0">
                <a:ea typeface="ＭＳ Ｐゴシック" charset="-128"/>
              </a:rPr>
              <a:t>L</a:t>
            </a:r>
            <a:r>
              <a:rPr lang="en-US" dirty="0">
                <a:ea typeface="ＭＳ Ｐゴシック" charset="-128"/>
              </a:rPr>
              <a:t>egible-</a:t>
            </a:r>
            <a:r>
              <a:rPr lang="en-US" sz="2800" b="1" u="sng" dirty="0">
                <a:ea typeface="ＭＳ Ｐゴシック" charset="-128"/>
              </a:rPr>
              <a:t>C</a:t>
            </a:r>
            <a:r>
              <a:rPr lang="en-US" dirty="0">
                <a:ea typeface="ＭＳ Ｐゴシック" charset="-128"/>
              </a:rPr>
              <a:t>ontemporaneous-</a:t>
            </a:r>
            <a:r>
              <a:rPr lang="en-US" sz="2800" b="1" u="sng" dirty="0">
                <a:ea typeface="ＭＳ Ｐゴシック" charset="-128"/>
              </a:rPr>
              <a:t>O</a:t>
            </a:r>
            <a:r>
              <a:rPr lang="en-US" dirty="0">
                <a:ea typeface="ＭＳ Ｐゴシック" charset="-128"/>
              </a:rPr>
              <a:t>riginal-</a:t>
            </a:r>
            <a:r>
              <a:rPr lang="en-US" sz="2800" b="1" u="sng" dirty="0">
                <a:ea typeface="ＭＳ Ｐゴシック" charset="-128"/>
              </a:rPr>
              <a:t>A</a:t>
            </a:r>
            <a:r>
              <a:rPr lang="en-US" dirty="0">
                <a:ea typeface="ＭＳ Ｐゴシック" charset="-128"/>
              </a:rPr>
              <a:t>ccurate</a:t>
            </a:r>
          </a:p>
          <a:p>
            <a:pPr marL="342900" indent="-342900" eaLnBrk="0" hangingPunct="0">
              <a:spcBef>
                <a:spcPts val="400"/>
              </a:spcBef>
              <a:spcAft>
                <a:spcPts val="400"/>
              </a:spcAft>
              <a:buFont typeface="Wingdings" charset="2"/>
              <a:buChar char="ü"/>
              <a:defRPr/>
            </a:pPr>
            <a:r>
              <a:rPr lang="en-US" sz="2000" dirty="0">
                <a:ea typeface="ＭＳ Ｐゴシック" charset="-128"/>
              </a:rPr>
              <a:t>No white out if paper</a:t>
            </a:r>
          </a:p>
          <a:p>
            <a:pPr marL="342900" indent="-342900" eaLnBrk="0" hangingPunct="0">
              <a:spcBef>
                <a:spcPts val="400"/>
              </a:spcBef>
              <a:spcAft>
                <a:spcPts val="400"/>
              </a:spcAft>
              <a:buFont typeface="Wingdings" charset="2"/>
              <a:buChar char="ü"/>
              <a:defRPr/>
            </a:pPr>
            <a:r>
              <a:rPr lang="en-US" sz="2000" dirty="0">
                <a:ea typeface="ＭＳ Ｐゴシック" charset="-128"/>
              </a:rPr>
              <a:t>Single Line </a:t>
            </a:r>
            <a:r>
              <a:rPr lang="en-US" sz="2000" strike="sngStrike" dirty="0">
                <a:ea typeface="ＭＳ Ｐゴシック" charset="-128"/>
              </a:rPr>
              <a:t>through incorrect data</a:t>
            </a:r>
            <a:r>
              <a:rPr lang="en-US" sz="2000" dirty="0">
                <a:ea typeface="ＭＳ Ｐゴシック" charset="-128"/>
              </a:rPr>
              <a:t>, must be legible</a:t>
            </a:r>
          </a:p>
          <a:p>
            <a:pPr marL="342900" indent="-342900" eaLnBrk="0" hangingPunct="0">
              <a:spcBef>
                <a:spcPts val="400"/>
              </a:spcBef>
              <a:spcAft>
                <a:spcPts val="400"/>
              </a:spcAft>
              <a:buFont typeface="Wingdings" charset="2"/>
              <a:buChar char="ü"/>
              <a:defRPr/>
            </a:pPr>
            <a:r>
              <a:rPr lang="en-US" sz="2000" dirty="0">
                <a:ea typeface="ＭＳ Ｐゴシック" charset="-128"/>
              </a:rPr>
              <a:t>Date and initial changes any additions by appropriate research staff person</a:t>
            </a:r>
          </a:p>
          <a:p>
            <a:pPr marL="342900" indent="-342900" eaLnBrk="0" hangingPunct="0">
              <a:spcBef>
                <a:spcPts val="400"/>
              </a:spcBef>
              <a:spcAft>
                <a:spcPts val="400"/>
              </a:spcAft>
              <a:buFont typeface="Wingdings" charset="2"/>
              <a:buChar char="ü"/>
              <a:defRPr/>
            </a:pPr>
            <a:r>
              <a:rPr lang="en-US" sz="2000" dirty="0">
                <a:ea typeface="ＭＳ Ｐゴシック" charset="-128"/>
              </a:rPr>
              <a:t>Electronic Medical Records present security, and other legal challenges; know your institutional regulations at UIHC</a:t>
            </a:r>
          </a:p>
          <a:p>
            <a:pPr eaLnBrk="0" hangingPunct="0">
              <a:spcBef>
                <a:spcPts val="400"/>
              </a:spcBef>
              <a:spcAft>
                <a:spcPts val="400"/>
              </a:spcAft>
              <a:defRPr/>
            </a:pPr>
            <a:endParaRPr lang="en-US" sz="2000" dirty="0">
              <a:ea typeface="ＭＳ Ｐゴシック" charset="-128"/>
            </a:endParaRPr>
          </a:p>
          <a:p>
            <a:pPr eaLnBrk="0" hangingPunct="0">
              <a:spcBef>
                <a:spcPts val="400"/>
              </a:spcBef>
              <a:spcAft>
                <a:spcPts val="400"/>
              </a:spcAft>
              <a:defRPr/>
            </a:pPr>
            <a:r>
              <a:rPr lang="en-US" sz="2200" b="1" i="1" dirty="0">
                <a:solidFill>
                  <a:srgbClr val="FF0000"/>
                </a:solidFill>
                <a:ea typeface="ＭＳ Ｐゴシック" charset="-128"/>
              </a:rPr>
              <a:t>TIPS: Always follow research documentation guidelines per SOP!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9550"/>
            <a:ext cx="7543799" cy="503636"/>
          </a:xfrm>
        </p:spPr>
        <p:txBody>
          <a:bodyPr>
            <a:noAutofit/>
          </a:bodyPr>
          <a:lstStyle/>
          <a:p>
            <a:pPr algn="ctr"/>
            <a:r>
              <a:rPr lang="en-US" sz="3200" dirty="0" smtClean="0"/>
              <a:t>BACKGROUND </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34760536"/>
              </p:ext>
            </p:extLst>
          </p:nvPr>
        </p:nvGraphicFramePr>
        <p:xfrm>
          <a:off x="3575050" y="849313"/>
          <a:ext cx="5111750"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half" idx="2"/>
          </p:nvPr>
        </p:nvSpPr>
        <p:spPr>
          <a:xfrm>
            <a:off x="152400" y="2038350"/>
            <a:ext cx="3008313" cy="1479947"/>
          </a:xfrm>
        </p:spPr>
        <p:txBody>
          <a:bodyPr>
            <a:normAutofit fontScale="85000" lnSpcReduction="20000"/>
          </a:bodyPr>
          <a:lstStyle/>
          <a:p>
            <a:pPr algn="ctr"/>
            <a:r>
              <a:rPr lang="en-US" sz="2800" b="1" dirty="0" smtClean="0"/>
              <a:t>Funding </a:t>
            </a:r>
          </a:p>
          <a:p>
            <a:pPr algn="ctr"/>
            <a:r>
              <a:rPr lang="en-US" sz="2800" b="1" dirty="0" smtClean="0"/>
              <a:t>Key </a:t>
            </a:r>
            <a:endParaRPr lang="en-US" sz="2800" b="1" dirty="0" smtClean="0"/>
          </a:p>
          <a:p>
            <a:pPr algn="ctr"/>
            <a:r>
              <a:rPr lang="en-US" sz="2800" b="1" dirty="0" smtClean="0"/>
              <a:t>Component  </a:t>
            </a:r>
          </a:p>
        </p:txBody>
      </p:sp>
      <p:graphicFrame>
        <p:nvGraphicFramePr>
          <p:cNvPr id="9" name="Diagram 8"/>
          <p:cNvGraphicFramePr/>
          <p:nvPr>
            <p:extLst>
              <p:ext uri="{D42A27DB-BD31-4B8C-83A1-F6EECF244321}">
                <p14:modId xmlns:p14="http://schemas.microsoft.com/office/powerpoint/2010/main" val="1974900956"/>
              </p:ext>
            </p:extLst>
          </p:nvPr>
        </p:nvGraphicFramePr>
        <p:xfrm>
          <a:off x="3276600" y="1047750"/>
          <a:ext cx="5543550" cy="36385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43306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6"/>
          <p:cNvSpPr>
            <a:spLocks noGrp="1"/>
          </p:cNvSpPr>
          <p:nvPr>
            <p:ph type="title" idx="4294967295"/>
          </p:nvPr>
        </p:nvSpPr>
        <p:spPr>
          <a:xfrm>
            <a:off x="1219200" y="819150"/>
            <a:ext cx="6019800" cy="628650"/>
          </a:xfrm>
        </p:spPr>
        <p:txBody>
          <a:bodyPr/>
          <a:lstStyle/>
          <a:p>
            <a:pPr eaLnBrk="1" hangingPunct="1"/>
            <a:r>
              <a:rPr lang="en-US" altLang="en-US" sz="2800" smtClean="0"/>
              <a:t>Optimize Documents</a:t>
            </a:r>
          </a:p>
        </p:txBody>
      </p:sp>
      <p:sp>
        <p:nvSpPr>
          <p:cNvPr id="60419" name="Content Placeholder 7"/>
          <p:cNvSpPr>
            <a:spLocks noGrp="1"/>
          </p:cNvSpPr>
          <p:nvPr>
            <p:ph idx="4294967295"/>
          </p:nvPr>
        </p:nvSpPr>
        <p:spPr>
          <a:xfrm>
            <a:off x="381000" y="1460500"/>
            <a:ext cx="8763000" cy="3549650"/>
          </a:xfrm>
        </p:spPr>
        <p:txBody>
          <a:bodyPr/>
          <a:lstStyle/>
          <a:p>
            <a:pPr marL="0" indent="0" eaLnBrk="1" hangingPunct="1">
              <a:lnSpc>
                <a:spcPct val="90000"/>
              </a:lnSpc>
              <a:buFontTx/>
              <a:buNone/>
            </a:pPr>
            <a:r>
              <a:rPr lang="en-US" altLang="en-US" dirty="0" smtClean="0"/>
              <a:t>   - Minimize impact by collecting only Essential </a:t>
            </a:r>
            <a:r>
              <a:rPr lang="en-US" altLang="en-US" dirty="0"/>
              <a:t>D</a:t>
            </a:r>
            <a:r>
              <a:rPr lang="en-US" altLang="en-US" dirty="0" smtClean="0"/>
              <a:t>ata</a:t>
            </a:r>
          </a:p>
          <a:p>
            <a:pPr marL="0" indent="0" eaLnBrk="1" hangingPunct="1">
              <a:lnSpc>
                <a:spcPct val="140000"/>
              </a:lnSpc>
              <a:spcBef>
                <a:spcPct val="0"/>
              </a:spcBef>
              <a:buFontTx/>
              <a:buNone/>
            </a:pPr>
            <a:r>
              <a:rPr lang="en-US" altLang="en-US" dirty="0" smtClean="0"/>
              <a:t>   - Relevant and critical to </a:t>
            </a:r>
            <a:r>
              <a:rPr lang="en-US" altLang="en-US" b="1" i="1" dirty="0" smtClean="0">
                <a:solidFill>
                  <a:srgbClr val="46CDF0"/>
                </a:solidFill>
              </a:rPr>
              <a:t>safety </a:t>
            </a:r>
            <a:r>
              <a:rPr lang="en-US" altLang="en-US" dirty="0" smtClean="0"/>
              <a:t>and effectiveness endpoints   </a:t>
            </a:r>
          </a:p>
          <a:p>
            <a:pPr marL="0" indent="0" eaLnBrk="1" hangingPunct="1">
              <a:lnSpc>
                <a:spcPct val="140000"/>
              </a:lnSpc>
              <a:spcBef>
                <a:spcPct val="0"/>
              </a:spcBef>
              <a:buFontTx/>
              <a:buNone/>
            </a:pPr>
            <a:r>
              <a:rPr lang="en-US" altLang="en-US" dirty="0" smtClean="0"/>
              <a:t>   - Meet all guidance recommendations, where applicable</a:t>
            </a:r>
          </a:p>
          <a:p>
            <a:pPr marL="0" indent="0" eaLnBrk="1" hangingPunct="1">
              <a:lnSpc>
                <a:spcPct val="140000"/>
              </a:lnSpc>
              <a:spcBef>
                <a:spcPct val="0"/>
              </a:spcBef>
              <a:buFontTx/>
              <a:buNone/>
            </a:pPr>
            <a:r>
              <a:rPr lang="en-US" altLang="en-US" dirty="0" smtClean="0"/>
              <a:t>   - Capture via checklist, limit to numbers, and or to a few</a:t>
            </a:r>
          </a:p>
          <a:p>
            <a:pPr marL="0" indent="0" eaLnBrk="1" hangingPunct="1">
              <a:lnSpc>
                <a:spcPct val="140000"/>
              </a:lnSpc>
              <a:spcBef>
                <a:spcPct val="0"/>
              </a:spcBef>
              <a:buFontTx/>
              <a:buNone/>
            </a:pPr>
            <a:r>
              <a:rPr lang="en-US" altLang="en-US" dirty="0" smtClean="0"/>
              <a:t>     descriptive words</a:t>
            </a:r>
          </a:p>
          <a:p>
            <a:pPr marL="0" indent="0" eaLnBrk="1" hangingPunct="1">
              <a:lnSpc>
                <a:spcPct val="140000"/>
              </a:lnSpc>
              <a:spcBef>
                <a:spcPct val="0"/>
              </a:spcBef>
              <a:buFontTx/>
              <a:buNone/>
            </a:pPr>
            <a:r>
              <a:rPr lang="en-US" altLang="en-US" dirty="0" smtClean="0"/>
              <a:t>   - “</a:t>
            </a:r>
            <a:r>
              <a:rPr lang="en-US" altLang="ja-JP" b="1" i="1" dirty="0" smtClean="0"/>
              <a:t>Less can be more</a:t>
            </a:r>
            <a:r>
              <a:rPr lang="en-US" altLang="en-US" dirty="0" smtClean="0"/>
              <a:t>”</a:t>
            </a:r>
            <a:r>
              <a:rPr lang="en-US" altLang="ja-JP" dirty="0" smtClean="0"/>
              <a:t> – avoid duplicate copies   </a:t>
            </a:r>
          </a:p>
          <a:p>
            <a:pPr marL="0" indent="0" algn="ctr" eaLnBrk="1" hangingPunct="1">
              <a:lnSpc>
                <a:spcPct val="90000"/>
              </a:lnSpc>
              <a:buFontTx/>
              <a:buNone/>
            </a:pPr>
            <a:r>
              <a:rPr lang="en-US" altLang="en-US" i="1" dirty="0" smtClean="0"/>
              <a:t>Errors happen</a:t>
            </a:r>
            <a:r>
              <a:rPr lang="en-US" altLang="en-US" dirty="0" smtClean="0"/>
              <a:t>! </a:t>
            </a:r>
          </a:p>
          <a:p>
            <a:pPr marL="0" indent="0" eaLnBrk="1" hangingPunct="1">
              <a:lnSpc>
                <a:spcPct val="90000"/>
              </a:lnSpc>
              <a:buFontTx/>
              <a:buNone/>
            </a:pPr>
            <a:endParaRPr lang="en-US" altLang="en-US" dirty="0" smtClean="0"/>
          </a:p>
          <a:p>
            <a:pPr marL="0" indent="0" eaLnBrk="1" hangingPunct="1">
              <a:lnSpc>
                <a:spcPct val="90000"/>
              </a:lnSpc>
              <a:buFontTx/>
              <a:buNone/>
            </a:pPr>
            <a:endParaRPr lang="en-US" altLang="en-US" dirty="0" smtClean="0"/>
          </a:p>
          <a:p>
            <a:pPr marL="0" indent="0" eaLnBrk="1" hangingPunct="1">
              <a:lnSpc>
                <a:spcPct val="90000"/>
              </a:lnSpc>
              <a:buFontTx/>
              <a:buNone/>
            </a:pPr>
            <a:endParaRPr lang="en-US" altLang="en-US" dirty="0" smtClean="0"/>
          </a:p>
        </p:txBody>
      </p:sp>
      <p:sp>
        <p:nvSpPr>
          <p:cNvPr id="60420" name="TextBox 1"/>
          <p:cNvSpPr txBox="1">
            <a:spLocks noChangeArrowheads="1"/>
          </p:cNvSpPr>
          <p:nvPr/>
        </p:nvSpPr>
        <p:spPr bwMode="auto">
          <a:xfrm>
            <a:off x="1143000" y="133350"/>
            <a:ext cx="6067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solidFill>
                  <a:srgbClr val="000000"/>
                </a:solidFill>
              </a:rPr>
              <a:t>Good Documentation Practice </a:t>
            </a:r>
          </a:p>
          <a:p>
            <a:pPr>
              <a:spcBef>
                <a:spcPct val="0"/>
              </a:spcBef>
              <a:buClrTx/>
              <a:buFontTx/>
              <a:buNone/>
            </a:pPr>
            <a:endParaRPr lang="en-US"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819150"/>
            <a:ext cx="8839200" cy="4216539"/>
          </a:xfrm>
          <a:prstGeom prst="rect">
            <a:avLst/>
          </a:prstGeom>
        </p:spPr>
        <p:txBody>
          <a:bodyPr wrap="square">
            <a:spAutoFit/>
          </a:bodyPr>
          <a:lstStyle/>
          <a:p>
            <a:pPr algn="just"/>
            <a:r>
              <a:rPr lang="en-US" sz="1800" dirty="0" smtClean="0">
                <a:latin typeface="+mn-lt"/>
              </a:rPr>
              <a:t>ClinicalTrials.gov </a:t>
            </a:r>
            <a:r>
              <a:rPr lang="en-US" sz="1800" dirty="0">
                <a:latin typeface="+mn-lt"/>
              </a:rPr>
              <a:t>is a clinical trial registry and results data bank operated by the </a:t>
            </a:r>
            <a:r>
              <a:rPr lang="en-US" sz="1800" dirty="0">
                <a:latin typeface="+mn-lt"/>
                <a:hlinkClick r:id="rId3" tooltip="NIH FAQ"/>
              </a:rPr>
              <a:t>National Institutes of Health</a:t>
            </a:r>
            <a:r>
              <a:rPr lang="en-US" sz="1800" dirty="0">
                <a:latin typeface="+mn-lt"/>
              </a:rPr>
              <a:t> (NIH). Section 801 of the FDA Amendments Act (Food and Drug Administration </a:t>
            </a:r>
            <a:r>
              <a:rPr lang="en-US" sz="1800" dirty="0">
                <a:latin typeface="+mn-lt"/>
                <a:hlinkClick r:id="rId4" tooltip="FDAAAA 801"/>
              </a:rPr>
              <a:t>FDAAA 801</a:t>
            </a:r>
            <a:r>
              <a:rPr lang="en-US" sz="1800" dirty="0">
                <a:latin typeface="+mn-lt"/>
              </a:rPr>
              <a:t>) requires the registration and submission of the results of </a:t>
            </a:r>
            <a:r>
              <a:rPr lang="en-US" sz="1800" dirty="0">
                <a:latin typeface="+mn-lt"/>
                <a:hlinkClick r:id="rId5" tooltip="Definition of ACT"/>
              </a:rPr>
              <a:t>applicable clinical trials</a:t>
            </a:r>
            <a:r>
              <a:rPr lang="en-US" sz="1800" dirty="0">
                <a:latin typeface="+mn-lt"/>
              </a:rPr>
              <a:t> – which include those involving FDA INDs. </a:t>
            </a:r>
            <a:endParaRPr lang="en-US" sz="1800" dirty="0" smtClean="0">
              <a:latin typeface="+mn-lt"/>
            </a:endParaRPr>
          </a:p>
          <a:p>
            <a:pPr algn="just"/>
            <a:endParaRPr lang="en-US" sz="1800" dirty="0">
              <a:latin typeface="+mn-lt"/>
            </a:endParaRPr>
          </a:p>
          <a:p>
            <a:pPr marL="285750" indent="-285750" algn="just">
              <a:buFont typeface="Arial" panose="020B0604020202020204" pitchFamily="34" charset="0"/>
              <a:buChar char="•"/>
            </a:pPr>
            <a:r>
              <a:rPr lang="en-US" sz="1600" dirty="0" smtClean="0">
                <a:latin typeface="+mn-lt"/>
              </a:rPr>
              <a:t>The </a:t>
            </a:r>
            <a:r>
              <a:rPr lang="en-US" sz="1600" dirty="0">
                <a:latin typeface="+mn-lt"/>
              </a:rPr>
              <a:t>F</a:t>
            </a:r>
            <a:r>
              <a:rPr lang="en-US" sz="1600" dirty="0" smtClean="0">
                <a:latin typeface="+mn-lt"/>
              </a:rPr>
              <a:t>ederal Registration </a:t>
            </a:r>
            <a:r>
              <a:rPr lang="en-US" sz="1600" dirty="0">
                <a:latin typeface="+mn-lt"/>
              </a:rPr>
              <a:t>deadline is no later than 21 days after enrollment of the first participant. </a:t>
            </a:r>
            <a:endParaRPr lang="en-US" sz="1600" dirty="0" smtClean="0">
              <a:latin typeface="+mn-lt"/>
            </a:endParaRPr>
          </a:p>
          <a:p>
            <a:pPr marL="285750" indent="-285750" algn="just">
              <a:buFont typeface="Arial" panose="020B0604020202020204" pitchFamily="34" charset="0"/>
              <a:buChar char="•"/>
            </a:pPr>
            <a:r>
              <a:rPr lang="en-US" sz="1600" dirty="0" smtClean="0">
                <a:latin typeface="+mn-lt"/>
              </a:rPr>
              <a:t>If </a:t>
            </a:r>
            <a:r>
              <a:rPr lang="en-US" sz="1600" dirty="0">
                <a:latin typeface="+mn-lt"/>
              </a:rPr>
              <a:t>there is a plan to publish the data, the </a:t>
            </a:r>
            <a:r>
              <a:rPr lang="en-US" sz="1600" dirty="0">
                <a:latin typeface="+mn-lt"/>
                <a:hlinkClick r:id="rId6" tooltip="ICMJE"/>
              </a:rPr>
              <a:t>International Committee of Medical Journal Editors</a:t>
            </a:r>
            <a:r>
              <a:rPr lang="en-US" sz="1600" dirty="0">
                <a:latin typeface="+mn-lt"/>
              </a:rPr>
              <a:t> requires registration prior to the enrollment of the first subject. </a:t>
            </a:r>
            <a:endParaRPr lang="en-US" sz="1600" dirty="0" smtClean="0">
              <a:latin typeface="+mn-lt"/>
            </a:endParaRPr>
          </a:p>
          <a:p>
            <a:pPr marL="285750" indent="-285750" algn="just">
              <a:buFont typeface="Arial" panose="020B0604020202020204" pitchFamily="34" charset="0"/>
              <a:buChar char="•"/>
            </a:pPr>
            <a:r>
              <a:rPr lang="en-US" sz="1600" dirty="0" smtClean="0">
                <a:latin typeface="+mn-lt"/>
              </a:rPr>
              <a:t>After </a:t>
            </a:r>
            <a:r>
              <a:rPr lang="en-US" sz="1600" dirty="0">
                <a:latin typeface="+mn-lt"/>
              </a:rPr>
              <a:t>submission to CT.gov, the review process can take up to 30 days. </a:t>
            </a:r>
            <a:endParaRPr lang="en-US" sz="1600" dirty="0" smtClean="0">
              <a:latin typeface="+mn-lt"/>
            </a:endParaRPr>
          </a:p>
          <a:p>
            <a:pPr marL="285750" indent="-285750" algn="just">
              <a:buFont typeface="Arial" panose="020B0604020202020204" pitchFamily="34" charset="0"/>
              <a:buChar char="•"/>
            </a:pPr>
            <a:r>
              <a:rPr lang="en-US" sz="1600" dirty="0" smtClean="0">
                <a:latin typeface="+mn-lt"/>
              </a:rPr>
              <a:t>Once </a:t>
            </a:r>
            <a:r>
              <a:rPr lang="en-US" sz="1600" dirty="0">
                <a:latin typeface="+mn-lt"/>
              </a:rPr>
              <a:t>accepted, the record including the CT.gov registration number or the National Clinical Trial (NCT number) will be available on their website within 2-5 business days. </a:t>
            </a:r>
            <a:endParaRPr lang="en-US" sz="1600" dirty="0" smtClean="0">
              <a:latin typeface="+mn-lt"/>
            </a:endParaRPr>
          </a:p>
          <a:p>
            <a:endParaRPr lang="en-US" sz="1800" dirty="0">
              <a:latin typeface="+mn-lt"/>
            </a:endParaRPr>
          </a:p>
          <a:p>
            <a:r>
              <a:rPr lang="en-US" sz="1600" i="1" dirty="0" smtClean="0">
                <a:latin typeface="+mn-lt"/>
              </a:rPr>
              <a:t>Currently </a:t>
            </a:r>
            <a:r>
              <a:rPr lang="en-US" sz="1600" i="1" dirty="0" smtClean="0">
                <a:latin typeface="+mn-lt"/>
              </a:rPr>
              <a:t>the UI-IRB, </a:t>
            </a:r>
            <a:r>
              <a:rPr lang="en-US" sz="1600" i="1" dirty="0">
                <a:latin typeface="+mn-lt"/>
              </a:rPr>
              <a:t>investigator-initiated studies must document the PI as the </a:t>
            </a:r>
            <a:r>
              <a:rPr lang="en-US" sz="1600" i="1" dirty="0" smtClean="0">
                <a:latin typeface="+mn-lt"/>
              </a:rPr>
              <a:t>“Responsible </a:t>
            </a:r>
            <a:r>
              <a:rPr lang="en-US" sz="1600" i="1" dirty="0">
                <a:latin typeface="+mn-lt"/>
              </a:rPr>
              <a:t>P</a:t>
            </a:r>
            <a:r>
              <a:rPr lang="en-US" sz="1600" i="1" dirty="0" smtClean="0">
                <a:latin typeface="+mn-lt"/>
              </a:rPr>
              <a:t>arty</a:t>
            </a:r>
            <a:r>
              <a:rPr lang="en-US" sz="1600" i="1" dirty="0">
                <a:latin typeface="+mn-lt"/>
              </a:rPr>
              <a:t>". If the UI is the IRB of record, you will need to provide the NCT number in </a:t>
            </a:r>
            <a:r>
              <a:rPr lang="en-US" sz="1600" i="1" dirty="0" err="1">
                <a:latin typeface="+mn-lt"/>
              </a:rPr>
              <a:t>HawkIRB</a:t>
            </a:r>
            <a:r>
              <a:rPr lang="en-US" sz="1600" i="1" dirty="0">
                <a:latin typeface="+mn-lt"/>
              </a:rPr>
              <a:t> Section VII.B.1.b. </a:t>
            </a:r>
          </a:p>
        </p:txBody>
      </p:sp>
      <p:sp>
        <p:nvSpPr>
          <p:cNvPr id="4" name="Rectangle 3"/>
          <p:cNvSpPr/>
          <p:nvPr/>
        </p:nvSpPr>
        <p:spPr>
          <a:xfrm>
            <a:off x="1066800" y="135622"/>
            <a:ext cx="6096000" cy="584775"/>
          </a:xfrm>
          <a:prstGeom prst="rect">
            <a:avLst/>
          </a:prstGeom>
        </p:spPr>
        <p:txBody>
          <a:bodyPr wrap="square">
            <a:spAutoFit/>
          </a:bodyPr>
          <a:lstStyle/>
          <a:p>
            <a:pPr lvl="0"/>
            <a:r>
              <a:rPr lang="en-US" sz="3200" b="1" dirty="0">
                <a:solidFill>
                  <a:srgbClr val="000000"/>
                </a:solidFill>
              </a:rPr>
              <a:t>What is ClinicalTrials.gov?</a:t>
            </a:r>
          </a:p>
        </p:txBody>
      </p:sp>
    </p:spTree>
    <p:extLst>
      <p:ext uri="{BB962C8B-B14F-4D97-AF65-F5344CB8AC3E}">
        <p14:creationId xmlns:p14="http://schemas.microsoft.com/office/powerpoint/2010/main" val="965196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1600200" y="4705350"/>
            <a:ext cx="7772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100"/>
              <a:t>https://www.nih.gov/news-events/news-releases/hhs-take-steps-provide-more-information-about-clinical-trials-public</a:t>
            </a:r>
          </a:p>
        </p:txBody>
      </p:sp>
      <p:sp>
        <p:nvSpPr>
          <p:cNvPr id="62467" name="TextBox 4"/>
          <p:cNvSpPr txBox="1">
            <a:spLocks noChangeArrowheads="1"/>
          </p:cNvSpPr>
          <p:nvPr/>
        </p:nvSpPr>
        <p:spPr bwMode="auto">
          <a:xfrm>
            <a:off x="2514600" y="209550"/>
            <a:ext cx="370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a:t>Final Rule for FDAAA 801</a:t>
            </a:r>
          </a:p>
        </p:txBody>
      </p:sp>
      <p:pic>
        <p:nvPicPr>
          <p:cNvPr id="6246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63600"/>
            <a:ext cx="472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Screen Shot 2016-11-06 at 8.40.4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2190750"/>
            <a:ext cx="5715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1600200" y="4705350"/>
            <a:ext cx="7772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100"/>
              <a:t>https://www.nih.gov/news-events/news-releases/hhs-take-steps-provide-more-information-about-clinical-trials-public</a:t>
            </a:r>
          </a:p>
        </p:txBody>
      </p:sp>
      <p:pic>
        <p:nvPicPr>
          <p:cNvPr id="614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76350"/>
            <a:ext cx="830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1524000" y="133350"/>
            <a:ext cx="5978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a:t>Final Rule for FDAAA 801</a:t>
            </a:r>
          </a:p>
        </p:txBody>
      </p:sp>
      <p:sp>
        <p:nvSpPr>
          <p:cNvPr id="61445" name="TextBox 5"/>
          <p:cNvSpPr txBox="1">
            <a:spLocks noChangeArrowheads="1"/>
          </p:cNvSpPr>
          <p:nvPr/>
        </p:nvSpPr>
        <p:spPr bwMode="auto">
          <a:xfrm>
            <a:off x="381000" y="81915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a:t>NIH Policy on Clinical Trial Report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19150"/>
            <a:ext cx="8534400" cy="4114800"/>
          </a:xfrm>
        </p:spPr>
        <p:txBody>
          <a:bodyPr>
            <a:noAutofit/>
          </a:bodyPr>
          <a:lstStyle/>
          <a:p>
            <a:pPr>
              <a:spcBef>
                <a:spcPts val="600"/>
              </a:spcBef>
              <a:spcAft>
                <a:spcPts val="600"/>
              </a:spcAft>
            </a:pPr>
            <a:r>
              <a:rPr lang="en-US" sz="2400" b="0" dirty="0" smtClean="0">
                <a:latin typeface="+mn-lt"/>
              </a:rPr>
              <a:t>Changes will effect</a:t>
            </a:r>
            <a:r>
              <a:rPr lang="en-US" sz="2400" b="0" dirty="0" smtClean="0">
                <a:latin typeface="+mn-lt"/>
              </a:rPr>
              <a:t>:</a:t>
            </a:r>
            <a:br>
              <a:rPr lang="en-US" sz="2400" b="0" dirty="0" smtClean="0">
                <a:latin typeface="+mn-lt"/>
              </a:rPr>
            </a:br>
            <a:r>
              <a:rPr lang="en-US" sz="2000" b="0" dirty="0" smtClean="0">
                <a:latin typeface="+mn-lt"/>
              </a:rPr>
              <a:t/>
            </a:r>
            <a:br>
              <a:rPr lang="en-US" sz="2000" b="0" dirty="0" smtClean="0">
                <a:latin typeface="+mn-lt"/>
              </a:rPr>
            </a:br>
            <a:r>
              <a:rPr lang="en-US" sz="2000" b="0" dirty="0" smtClean="0">
                <a:latin typeface="+mn-lt"/>
              </a:rPr>
              <a:t>   1) Informed Consent Requirements</a:t>
            </a:r>
            <a:br>
              <a:rPr lang="en-US" sz="2000" b="0" dirty="0" smtClean="0">
                <a:latin typeface="+mn-lt"/>
              </a:rPr>
            </a:br>
            <a:r>
              <a:rPr lang="en-US" sz="2000" b="0" dirty="0" smtClean="0">
                <a:latin typeface="+mn-lt"/>
              </a:rPr>
              <a:t>	</a:t>
            </a:r>
            <a:r>
              <a:rPr lang="en-US" sz="1600" b="0" dirty="0" smtClean="0">
                <a:latin typeface="+mn-lt"/>
              </a:rPr>
              <a:t>- Concise summary of ‘key information’</a:t>
            </a:r>
            <a:br>
              <a:rPr lang="en-US" sz="1600" b="0" dirty="0" smtClean="0">
                <a:latin typeface="+mn-lt"/>
              </a:rPr>
            </a:br>
            <a:r>
              <a:rPr lang="en-US" sz="1600" b="0" dirty="0">
                <a:latin typeface="+mn-lt"/>
              </a:rPr>
              <a:t> </a:t>
            </a:r>
            <a:r>
              <a:rPr lang="en-US" sz="1600" b="0" dirty="0" smtClean="0">
                <a:latin typeface="+mn-lt"/>
              </a:rPr>
              <a:t>      	- Updated pre-negotiated language with central IRBs, </a:t>
            </a:r>
            <a:r>
              <a:rPr lang="en-US" sz="1600" b="0" dirty="0" smtClean="0">
                <a:latin typeface="+mn-lt"/>
              </a:rPr>
              <a:t>NCI,CIRB, and commercial</a:t>
            </a:r>
            <a:r>
              <a:rPr lang="en-US" sz="1600" b="0" dirty="0" smtClean="0">
                <a:latin typeface="+mn-lt"/>
              </a:rPr>
              <a:t/>
            </a:r>
            <a:br>
              <a:rPr lang="en-US" sz="1600" b="0" dirty="0" smtClean="0">
                <a:latin typeface="+mn-lt"/>
              </a:rPr>
            </a:br>
            <a:r>
              <a:rPr lang="en-US" sz="1600" b="0" dirty="0">
                <a:latin typeface="+mn-lt"/>
              </a:rPr>
              <a:t> </a:t>
            </a:r>
            <a:r>
              <a:rPr lang="en-US" sz="1600" b="0" dirty="0" smtClean="0">
                <a:latin typeface="+mn-lt"/>
              </a:rPr>
              <a:t> 	- Future use of </a:t>
            </a:r>
            <a:r>
              <a:rPr lang="en-US" sz="1600" b="0" dirty="0" err="1" smtClean="0">
                <a:latin typeface="+mn-lt"/>
              </a:rPr>
              <a:t>biospecimen</a:t>
            </a:r>
            <a:r>
              <a:rPr lang="en-US" sz="1600" b="0" dirty="0" smtClean="0">
                <a:latin typeface="+mn-lt"/>
              </a:rPr>
              <a:t> </a:t>
            </a:r>
            <a:r>
              <a:rPr lang="en-US" sz="1600" b="0" dirty="0" smtClean="0">
                <a:latin typeface="+mn-lt"/>
              </a:rPr>
              <a:t>disclosure</a:t>
            </a:r>
            <a:br>
              <a:rPr lang="en-US" sz="1600" b="0" dirty="0" smtClean="0">
                <a:latin typeface="+mn-lt"/>
              </a:rPr>
            </a:br>
            <a:r>
              <a:rPr lang="en-US" sz="1600" b="0" dirty="0" smtClean="0">
                <a:latin typeface="+mn-lt"/>
              </a:rPr>
              <a:t> 	- Commercial use disclosure</a:t>
            </a:r>
            <a:br>
              <a:rPr lang="en-US" sz="1600" b="0" dirty="0" smtClean="0">
                <a:latin typeface="+mn-lt"/>
              </a:rPr>
            </a:br>
            <a:r>
              <a:rPr lang="en-US" sz="1600" b="0" dirty="0">
                <a:latin typeface="+mn-lt"/>
              </a:rPr>
              <a:t>	</a:t>
            </a:r>
            <a:r>
              <a:rPr lang="en-US" sz="1600" b="0" dirty="0" smtClean="0">
                <a:latin typeface="+mn-lt"/>
              </a:rPr>
              <a:t>- Whole genome sequencing disclosure (WGS</a:t>
            </a:r>
            <a:r>
              <a:rPr lang="en-US" sz="1600" b="0" dirty="0" smtClean="0">
                <a:latin typeface="+mn-lt"/>
              </a:rPr>
              <a:t>)</a:t>
            </a:r>
            <a:r>
              <a:rPr lang="en-US" sz="1600" b="0" dirty="0" smtClean="0">
                <a:latin typeface="+mn-lt"/>
              </a:rPr>
              <a:t/>
            </a:r>
            <a:br>
              <a:rPr lang="en-US" sz="1600" b="0" dirty="0" smtClean="0">
                <a:latin typeface="+mn-lt"/>
              </a:rPr>
            </a:br>
            <a:r>
              <a:rPr lang="en-US" sz="2000" b="0" dirty="0" smtClean="0">
                <a:latin typeface="+mn-lt"/>
              </a:rPr>
              <a:t>   2)  Continuing Review Reduction</a:t>
            </a:r>
            <a:br>
              <a:rPr lang="en-US" sz="2000" b="0" dirty="0" smtClean="0">
                <a:latin typeface="+mn-lt"/>
              </a:rPr>
            </a:br>
            <a:r>
              <a:rPr lang="en-US" sz="2000" b="0" dirty="0" smtClean="0">
                <a:latin typeface="+mn-lt"/>
              </a:rPr>
              <a:t>   3)  New FWA and OHRP Reach</a:t>
            </a:r>
            <a:br>
              <a:rPr lang="en-US" sz="2000" b="0" dirty="0" smtClean="0">
                <a:latin typeface="+mn-lt"/>
              </a:rPr>
            </a:br>
            <a:r>
              <a:rPr lang="en-US" sz="2000" b="0" dirty="0">
                <a:latin typeface="+mn-lt"/>
              </a:rPr>
              <a:t>	</a:t>
            </a:r>
            <a:r>
              <a:rPr lang="en-US" sz="2000" b="0" dirty="0" smtClean="0">
                <a:latin typeface="+mn-lt"/>
              </a:rPr>
              <a:t>- </a:t>
            </a:r>
            <a:r>
              <a:rPr lang="en-US" sz="1600" b="0" dirty="0" smtClean="0">
                <a:latin typeface="+mn-lt"/>
              </a:rPr>
              <a:t>IRBs no longer need to submit IRB members to OHRP</a:t>
            </a:r>
            <a:br>
              <a:rPr lang="en-US" sz="1600" b="0" dirty="0" smtClean="0">
                <a:latin typeface="+mn-lt"/>
              </a:rPr>
            </a:br>
            <a:r>
              <a:rPr lang="en-US" sz="1600" b="0" dirty="0">
                <a:latin typeface="+mn-lt"/>
              </a:rPr>
              <a:t>	</a:t>
            </a:r>
            <a:r>
              <a:rPr lang="en-US" sz="1600" b="0" dirty="0" smtClean="0">
                <a:latin typeface="+mn-lt"/>
              </a:rPr>
              <a:t>- OHRP has direct regulatory jurisdiction over external IRBs </a:t>
            </a:r>
            <a:r>
              <a:rPr lang="en-US" sz="2000" b="0" dirty="0" smtClean="0">
                <a:latin typeface="+mn-lt"/>
              </a:rPr>
              <a:t/>
            </a:r>
            <a:br>
              <a:rPr lang="en-US" sz="2000" b="0" dirty="0" smtClean="0">
                <a:latin typeface="+mn-lt"/>
              </a:rPr>
            </a:br>
            <a:r>
              <a:rPr lang="en-US" sz="2000" b="0" dirty="0" smtClean="0">
                <a:latin typeface="+mn-lt"/>
              </a:rPr>
              <a:t>                                                                      </a:t>
            </a:r>
            <a:r>
              <a:rPr lang="en-US" sz="1600" b="0" i="1" dirty="0" smtClean="0">
                <a:latin typeface="+mn-lt"/>
              </a:rPr>
              <a:t>**FDA is Not a Common Rule Agency</a:t>
            </a:r>
            <a:endParaRPr lang="en-US" sz="1600" b="0" i="1" dirty="0">
              <a:latin typeface="+mn-lt"/>
            </a:endParaRPr>
          </a:p>
        </p:txBody>
      </p:sp>
      <p:sp>
        <p:nvSpPr>
          <p:cNvPr id="3" name="Text Placeholder 2"/>
          <p:cNvSpPr>
            <a:spLocks noGrp="1"/>
          </p:cNvSpPr>
          <p:nvPr>
            <p:ph type="body" idx="1"/>
          </p:nvPr>
        </p:nvSpPr>
        <p:spPr>
          <a:xfrm>
            <a:off x="533400" y="19050"/>
            <a:ext cx="7772400" cy="723900"/>
          </a:xfrm>
        </p:spPr>
        <p:txBody>
          <a:bodyPr>
            <a:normAutofit/>
          </a:bodyPr>
          <a:lstStyle/>
          <a:p>
            <a:r>
              <a:rPr lang="en-US" sz="3200" dirty="0" smtClean="0"/>
              <a:t>Common Rule </a:t>
            </a:r>
            <a:r>
              <a:rPr lang="en-US" sz="3200" i="1" dirty="0" smtClean="0"/>
              <a:t>Proposed</a:t>
            </a:r>
            <a:r>
              <a:rPr lang="en-US" sz="3200" dirty="0" smtClean="0"/>
              <a:t> Changes </a:t>
            </a:r>
            <a:endParaRPr lang="en-US" sz="3200" dirty="0"/>
          </a:p>
        </p:txBody>
      </p:sp>
    </p:spTree>
    <p:extLst>
      <p:ext uri="{BB962C8B-B14F-4D97-AF65-F5344CB8AC3E}">
        <p14:creationId xmlns:p14="http://schemas.microsoft.com/office/powerpoint/2010/main" val="1177821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 y="1020864"/>
            <a:ext cx="8915400" cy="5247590"/>
          </a:xfrm>
          <a:prstGeom prst="rect">
            <a:avLst/>
          </a:prstGeom>
          <a:noFill/>
        </p:spPr>
        <p:txBody>
          <a:bodyPr wrap="square" rtlCol="0">
            <a:spAutoFit/>
          </a:bodyPr>
          <a:lstStyle/>
          <a:p>
            <a:pPr marL="285750" indent="-285750">
              <a:lnSpc>
                <a:spcPct val="200000"/>
              </a:lnSpc>
              <a:buFont typeface="LucidaGrande" charset="0"/>
              <a:buChar char="▸"/>
            </a:pPr>
            <a:r>
              <a:rPr lang="en-US" sz="1400" dirty="0" smtClean="0">
                <a:latin typeface="Arial Narrow" panose="020B0606020202030204" pitchFamily="34" charset="0"/>
                <a:cs typeface="Arial" panose="020B0604020202020204" pitchFamily="34" charset="0"/>
              </a:rPr>
              <a:t>https</a:t>
            </a:r>
            <a:r>
              <a:rPr lang="en-US" sz="1400" dirty="0">
                <a:latin typeface="Arial Narrow" panose="020B0606020202030204" pitchFamily="34" charset="0"/>
                <a:cs typeface="Arial" panose="020B0604020202020204" pitchFamily="34" charset="0"/>
              </a:rPr>
              <a:t>://</a:t>
            </a:r>
            <a:r>
              <a:rPr lang="en-US" sz="1400" dirty="0" err="1">
                <a:latin typeface="Arial Narrow" panose="020B0606020202030204" pitchFamily="34" charset="0"/>
                <a:cs typeface="Arial" panose="020B0604020202020204" pitchFamily="34" charset="0"/>
              </a:rPr>
              <a:t>nccih.nih.gov</a:t>
            </a:r>
            <a:r>
              <a:rPr lang="en-US" sz="1400" dirty="0">
                <a:latin typeface="Arial Narrow" panose="020B0606020202030204" pitchFamily="34" charset="0"/>
                <a:cs typeface="Arial" panose="020B0604020202020204" pitchFamily="34" charset="0"/>
              </a:rPr>
              <a:t>/grants/</a:t>
            </a:r>
            <a:r>
              <a:rPr lang="en-US" sz="1400" dirty="0" err="1">
                <a:latin typeface="Arial Narrow" panose="020B0606020202030204" pitchFamily="34" charset="0"/>
                <a:cs typeface="Arial" panose="020B0604020202020204" pitchFamily="34" charset="0"/>
              </a:rPr>
              <a:t>toolbox#startup</a:t>
            </a:r>
            <a:endParaRPr lang="en-US" sz="1400" dirty="0">
              <a:latin typeface="Arial Narrow" panose="020B0606020202030204" pitchFamily="34" charset="0"/>
              <a:cs typeface="Arial" panose="020B0604020202020204" pitchFamily="34" charset="0"/>
            </a:endParaRPr>
          </a:p>
          <a:p>
            <a:pPr marL="285750" indent="-285750">
              <a:lnSpc>
                <a:spcPct val="200000"/>
              </a:lnSpc>
              <a:buFont typeface="LucidaGrande" charset="0"/>
              <a:buChar char="▸"/>
            </a:pPr>
            <a:r>
              <a:rPr lang="en-US" sz="1400" dirty="0" smtClean="0">
                <a:latin typeface="Arial Narrow" panose="020B0606020202030204" pitchFamily="34" charset="0"/>
                <a:cs typeface="Arial" panose="020B0604020202020204" pitchFamily="34" charset="0"/>
              </a:rPr>
              <a:t>Register the Clinical Trial(s) </a:t>
            </a:r>
            <a:r>
              <a:rPr lang="en-US" sz="1400" dirty="0">
                <a:latin typeface="Arial Narrow" panose="020B0606020202030204" pitchFamily="34" charset="0"/>
                <a:cs typeface="Arial" panose="020B0604020202020204" pitchFamily="34" charset="0"/>
                <a:hlinkClick r:id="rId2"/>
              </a:rPr>
              <a:t>h</a:t>
            </a:r>
            <a:r>
              <a:rPr lang="en-US" sz="1400" dirty="0" smtClean="0">
                <a:latin typeface="Arial Narrow" panose="020B0606020202030204" pitchFamily="34" charset="0"/>
                <a:cs typeface="Arial" panose="020B0604020202020204" pitchFamily="34" charset="0"/>
                <a:hlinkClick r:id="rId2"/>
              </a:rPr>
              <a:t>ttp</a:t>
            </a:r>
            <a:r>
              <a:rPr lang="en-US" sz="1400" dirty="0">
                <a:latin typeface="Arial Narrow" panose="020B0606020202030204" pitchFamily="34" charset="0"/>
                <a:cs typeface="Arial" panose="020B0604020202020204" pitchFamily="34" charset="0"/>
                <a:hlinkClick r:id="rId2"/>
              </a:rPr>
              <a:t>://</a:t>
            </a:r>
            <a:r>
              <a:rPr lang="en-US" sz="1400" dirty="0" smtClean="0">
                <a:latin typeface="Arial Narrow" panose="020B0606020202030204" pitchFamily="34" charset="0"/>
                <a:cs typeface="Arial" panose="020B0604020202020204" pitchFamily="34" charset="0"/>
                <a:hlinkClick r:id="rId2"/>
              </a:rPr>
              <a:t>www.clinicaltrials.gov</a:t>
            </a:r>
            <a:endParaRPr lang="en-US" sz="1400" dirty="0">
              <a:latin typeface="Arial Narrow" panose="020B0606020202030204" pitchFamily="34" charset="0"/>
              <a:cs typeface="Arial" panose="020B0604020202020204" pitchFamily="34" charset="0"/>
            </a:endParaRPr>
          </a:p>
          <a:p>
            <a:pPr marL="285750" indent="-285750">
              <a:buFont typeface="LucidaGrande" charset="0"/>
              <a:buChar char="▸"/>
            </a:pPr>
            <a:endParaRPr lang="en-US" sz="1400" dirty="0" smtClean="0">
              <a:latin typeface="Arial Narrow" panose="020B0606020202030204" pitchFamily="34" charset="0"/>
              <a:cs typeface="Arial" panose="020B0604020202020204" pitchFamily="34" charset="0"/>
            </a:endParaRPr>
          </a:p>
          <a:p>
            <a:pPr marL="285750" indent="-285750">
              <a:buFont typeface="LucidaGrande" charset="0"/>
              <a:buChar char="▸"/>
            </a:pPr>
            <a:r>
              <a:rPr lang="en-US" sz="1400" dirty="0" smtClean="0">
                <a:latin typeface="Arial Narrow" panose="020B0606020202030204" pitchFamily="34" charset="0"/>
                <a:cs typeface="Arial" panose="020B0604020202020204" pitchFamily="34" charset="0"/>
              </a:rPr>
              <a:t>ICH </a:t>
            </a:r>
            <a:r>
              <a:rPr lang="en-US" sz="1400" dirty="0">
                <a:latin typeface="Arial Narrow" panose="020B0606020202030204" pitchFamily="34" charset="0"/>
                <a:cs typeface="Arial" panose="020B0604020202020204" pitchFamily="34" charset="0"/>
              </a:rPr>
              <a:t>E6 </a:t>
            </a:r>
            <a:r>
              <a:rPr lang="en-US" sz="1400" dirty="0" smtClean="0">
                <a:latin typeface="Arial Narrow" panose="020B0606020202030204" pitchFamily="34" charset="0"/>
                <a:cs typeface="Arial" panose="020B0604020202020204" pitchFamily="34" charset="0"/>
              </a:rPr>
              <a:t>Guidance:  </a:t>
            </a:r>
            <a:r>
              <a:rPr lang="en-US" sz="1400" dirty="0" smtClean="0">
                <a:latin typeface="Arial Narrow" panose="020B0606020202030204" pitchFamily="34" charset="0"/>
                <a:cs typeface="Arial" panose="020B0604020202020204" pitchFamily="34" charset="0"/>
                <a:hlinkClick r:id="rId3"/>
              </a:rPr>
              <a:t>http</a:t>
            </a:r>
            <a:r>
              <a:rPr lang="en-US" sz="1400" dirty="0">
                <a:latin typeface="Arial Narrow" panose="020B0606020202030204" pitchFamily="34" charset="0"/>
                <a:cs typeface="Arial" panose="020B0604020202020204" pitchFamily="34" charset="0"/>
                <a:hlinkClick r:id="rId3"/>
              </a:rPr>
              <a:t>://www.ich.org/fileadmin/Public_Web_Site/ICH_Products/Guidelines/Efficacy/E6_R1/Step4/E6_R1__</a:t>
            </a:r>
            <a:r>
              <a:rPr lang="en-US" sz="1400" dirty="0" smtClean="0">
                <a:latin typeface="Arial Narrow" panose="020B0606020202030204" pitchFamily="34" charset="0"/>
                <a:cs typeface="Arial" panose="020B0604020202020204" pitchFamily="34" charset="0"/>
                <a:hlinkClick r:id="rId3"/>
              </a:rPr>
              <a:t>Guideline.pdf</a:t>
            </a:r>
            <a:endParaRPr lang="en-US" sz="1400" dirty="0">
              <a:latin typeface="Arial Narrow" panose="020B0606020202030204" pitchFamily="34" charset="0"/>
              <a:cs typeface="Arial" panose="020B0604020202020204" pitchFamily="34" charset="0"/>
            </a:endParaRPr>
          </a:p>
          <a:p>
            <a:pPr marL="285750" indent="-285750">
              <a:lnSpc>
                <a:spcPct val="200000"/>
              </a:lnSpc>
              <a:buFont typeface="LucidaGrande" charset="0"/>
              <a:buChar char="▸"/>
            </a:pPr>
            <a:r>
              <a:rPr lang="en-US" sz="1400" dirty="0" smtClean="0">
                <a:latin typeface="Arial Narrow" panose="020B0606020202030204" pitchFamily="34" charset="0"/>
                <a:cs typeface="Arial" panose="020B0604020202020204" pitchFamily="34" charset="0"/>
              </a:rPr>
              <a:t>Electronic </a:t>
            </a:r>
            <a:r>
              <a:rPr lang="en-US" sz="1400" dirty="0">
                <a:latin typeface="Arial Narrow" panose="020B0606020202030204" pitchFamily="34" charset="0"/>
                <a:cs typeface="Arial" panose="020B0604020202020204" pitchFamily="34" charset="0"/>
              </a:rPr>
              <a:t>Code of Federal </a:t>
            </a:r>
            <a:r>
              <a:rPr lang="en-US" sz="1400" dirty="0" smtClean="0">
                <a:latin typeface="Arial Narrow" panose="020B0606020202030204" pitchFamily="34" charset="0"/>
                <a:cs typeface="Arial" panose="020B0604020202020204" pitchFamily="34" charset="0"/>
              </a:rPr>
              <a:t>Regulations  </a:t>
            </a:r>
            <a:r>
              <a:rPr lang="en-US" sz="1400" dirty="0" smtClean="0">
                <a:latin typeface="Arial Narrow" panose="020B0606020202030204" pitchFamily="34" charset="0"/>
                <a:cs typeface="Arial" panose="020B0604020202020204" pitchFamily="34" charset="0"/>
                <a:hlinkClick r:id="rId4"/>
              </a:rPr>
              <a:t>http</a:t>
            </a:r>
            <a:r>
              <a:rPr lang="en-US" sz="1400" dirty="0">
                <a:latin typeface="Arial Narrow" panose="020B0606020202030204" pitchFamily="34" charset="0"/>
                <a:cs typeface="Arial" panose="020B0604020202020204" pitchFamily="34" charset="0"/>
                <a:hlinkClick r:id="rId4"/>
              </a:rPr>
              <a:t>://ecfr.gpoaccess.gov/cgi/t/text/text-idx?c=ecfr&amp;tpl=%</a:t>
            </a:r>
            <a:r>
              <a:rPr lang="en-US" sz="1400" dirty="0" smtClean="0">
                <a:latin typeface="Arial Narrow" panose="020B0606020202030204" pitchFamily="34" charset="0"/>
                <a:cs typeface="Arial" panose="020B0604020202020204" pitchFamily="34" charset="0"/>
                <a:hlinkClick r:id="rId4"/>
              </a:rPr>
              <a:t>2Findex.tpl</a:t>
            </a:r>
            <a:endParaRPr lang="en-US" sz="1400" dirty="0">
              <a:latin typeface="Arial Narrow" panose="020B0606020202030204" pitchFamily="34" charset="0"/>
              <a:cs typeface="Arial" panose="020B0604020202020204" pitchFamily="34" charset="0"/>
            </a:endParaRPr>
          </a:p>
          <a:p>
            <a:pPr marL="285750" indent="-285750">
              <a:lnSpc>
                <a:spcPct val="200000"/>
              </a:lnSpc>
              <a:buFont typeface="LucidaGrande" charset="0"/>
              <a:buChar char="▸"/>
            </a:pPr>
            <a:r>
              <a:rPr lang="en-US" altLang="en-US" sz="1400" dirty="0" smtClean="0">
                <a:latin typeface="Arial Narrow" panose="020B0606020202030204" pitchFamily="34" charset="0"/>
              </a:rPr>
              <a:t>University </a:t>
            </a:r>
            <a:r>
              <a:rPr lang="en-US" altLang="en-US" sz="1400" dirty="0">
                <a:latin typeface="Arial Narrow" panose="020B0606020202030204" pitchFamily="34" charset="0"/>
              </a:rPr>
              <a:t>of Iowa Resources – Human Subjects Office &amp; HAWKIRB: </a:t>
            </a:r>
            <a:r>
              <a:rPr lang="en-US" altLang="en-US" sz="1400" u="sng" dirty="0">
                <a:solidFill>
                  <a:srgbClr val="0070C0"/>
                </a:solidFill>
                <a:latin typeface="Arial Narrow" panose="020B0606020202030204" pitchFamily="34" charset="0"/>
                <a:ea typeface="ヒラギノ角ゴ Pro W3" charset="-128"/>
                <a:hlinkClick r:id="rId5"/>
              </a:rPr>
              <a:t>https://hso.research.uiowa.edu</a:t>
            </a:r>
            <a:r>
              <a:rPr lang="en-US" altLang="en-US" sz="1400" u="sng" dirty="0">
                <a:solidFill>
                  <a:srgbClr val="0070C0"/>
                </a:solidFill>
                <a:latin typeface="Arial Narrow" panose="020B0606020202030204" pitchFamily="34" charset="0"/>
                <a:ea typeface="ヒラギノ角ゴ Pro W3" charset="-128"/>
              </a:rPr>
              <a:t>   </a:t>
            </a:r>
            <a:endParaRPr lang="en-US" altLang="en-US" sz="1400" u="sng" dirty="0" smtClean="0">
              <a:solidFill>
                <a:srgbClr val="0070C0"/>
              </a:solidFill>
              <a:latin typeface="Arial Narrow" panose="020B0606020202030204" pitchFamily="34" charset="0"/>
              <a:ea typeface="ヒラギノ角ゴ Pro W3" charset="-128"/>
            </a:endParaRPr>
          </a:p>
          <a:p>
            <a:pPr marL="285750" indent="-285750">
              <a:lnSpc>
                <a:spcPct val="200000"/>
              </a:lnSpc>
              <a:buFont typeface="LucidaGrande" charset="0"/>
              <a:buChar char="▸"/>
            </a:pPr>
            <a:r>
              <a:rPr lang="en-US" altLang="en-US" sz="1400" dirty="0" smtClean="0">
                <a:latin typeface="Arial Narrow" panose="020B0606020202030204" pitchFamily="34" charset="0"/>
                <a:ea typeface="ヒラギノ角ゴ Pro W3" charset="-128"/>
              </a:rPr>
              <a:t>Final </a:t>
            </a:r>
            <a:r>
              <a:rPr lang="en-US" altLang="en-US" sz="1400" dirty="0">
                <a:latin typeface="Arial Narrow" panose="020B0606020202030204" pitchFamily="34" charset="0"/>
                <a:ea typeface="ヒラギノ角ゴ Pro W3" charset="-128"/>
              </a:rPr>
              <a:t>Rule</a:t>
            </a:r>
            <a:r>
              <a:rPr lang="en-US" altLang="en-US" sz="1400" dirty="0">
                <a:solidFill>
                  <a:srgbClr val="0070C0"/>
                </a:solidFill>
                <a:latin typeface="Arial Narrow" panose="020B0606020202030204" pitchFamily="34" charset="0"/>
                <a:ea typeface="ヒラギノ角ゴ Pro W3" charset="-128"/>
              </a:rPr>
              <a:t>: </a:t>
            </a:r>
            <a:r>
              <a:rPr lang="en-US" altLang="en-US" sz="1400" u="sng" dirty="0">
                <a:solidFill>
                  <a:srgbClr val="0070C0"/>
                </a:solidFill>
                <a:latin typeface="Arial Narrow" panose="020B0606020202030204" pitchFamily="34" charset="0"/>
                <a:ea typeface="ヒラギノ角ゴ Pro W3" charset="-128"/>
              </a:rPr>
              <a:t>https://www.nih.gov/news-events/news-releases/hhs-take-steps-provide-more-information-about-clinical-trials-public</a:t>
            </a:r>
          </a:p>
          <a:p>
            <a:pPr marL="285750" lvl="1" indent="-285750">
              <a:lnSpc>
                <a:spcPct val="200000"/>
              </a:lnSpc>
              <a:buFont typeface="LucidaGrande" charset="0"/>
              <a:buChar char="▸"/>
            </a:pPr>
            <a:r>
              <a:rPr lang="en-US" sz="1400" dirty="0" smtClean="0">
                <a:latin typeface="Arial Narrow" panose="020B0606020202030204" pitchFamily="34" charset="0"/>
                <a:ea typeface="ヒラギノ角ゴ Pro W3"/>
                <a:cs typeface="Arial" panose="020B0604020202020204" pitchFamily="34" charset="0"/>
              </a:rPr>
              <a:t>NIDCR’s </a:t>
            </a:r>
            <a:r>
              <a:rPr lang="en-US" sz="1400" dirty="0">
                <a:latin typeface="Arial Narrow" panose="020B0606020202030204" pitchFamily="34" charset="0"/>
                <a:ea typeface="ヒラギノ角ゴ Pro W3"/>
                <a:cs typeface="Arial" panose="020B0604020202020204" pitchFamily="34" charset="0"/>
              </a:rPr>
              <a:t>Toolkit </a:t>
            </a:r>
            <a:r>
              <a:rPr lang="en-US" sz="1400" dirty="0" smtClean="0">
                <a:latin typeface="Arial Narrow" panose="020B0606020202030204" pitchFamily="34" charset="0"/>
                <a:ea typeface="ヒラギノ角ゴ Pro W3"/>
                <a:cs typeface="Arial" panose="020B0604020202020204" pitchFamily="34" charset="0"/>
              </a:rPr>
              <a:t>for </a:t>
            </a:r>
            <a:r>
              <a:rPr lang="en-US" sz="1400" dirty="0">
                <a:latin typeface="Arial Narrow" panose="020B0606020202030204" pitchFamily="34" charset="0"/>
                <a:ea typeface="ヒラギノ角ゴ Pro W3"/>
                <a:cs typeface="Arial" panose="020B0604020202020204" pitchFamily="34" charset="0"/>
              </a:rPr>
              <a:t>Clinical </a:t>
            </a:r>
            <a:r>
              <a:rPr lang="en-US" sz="1400" dirty="0" smtClean="0">
                <a:latin typeface="Arial Narrow" panose="020B0606020202030204" pitchFamily="34" charset="0"/>
                <a:ea typeface="ヒラギノ角ゴ Pro W3"/>
                <a:cs typeface="Arial" panose="020B0604020202020204" pitchFamily="34" charset="0"/>
              </a:rPr>
              <a:t>Researchers: </a:t>
            </a:r>
            <a:r>
              <a:rPr lang="en-US" sz="1400" u="sng" dirty="0" smtClean="0">
                <a:solidFill>
                  <a:srgbClr val="0070C0"/>
                </a:solidFill>
                <a:latin typeface="Arial Narrow" panose="020B0606020202030204" pitchFamily="34" charset="0"/>
                <a:ea typeface="ヒラギノ角ゴ Pro W3"/>
                <a:cs typeface="Arial" panose="020B0604020202020204" pitchFamily="34" charset="0"/>
                <a:hlinkClick r:id="rId6"/>
              </a:rPr>
              <a:t>http</a:t>
            </a:r>
            <a:r>
              <a:rPr lang="en-US" sz="1400" u="sng" dirty="0">
                <a:solidFill>
                  <a:srgbClr val="0070C0"/>
                </a:solidFill>
                <a:latin typeface="Arial Narrow" panose="020B0606020202030204" pitchFamily="34" charset="0"/>
                <a:ea typeface="ヒラギノ角ゴ Pro W3"/>
                <a:cs typeface="Arial" panose="020B0604020202020204" pitchFamily="34" charset="0"/>
                <a:hlinkClick r:id="rId6"/>
              </a:rPr>
              <a:t>://</a:t>
            </a:r>
            <a:r>
              <a:rPr lang="en-US" sz="1400" u="sng" dirty="0" smtClean="0">
                <a:solidFill>
                  <a:srgbClr val="0070C0"/>
                </a:solidFill>
                <a:latin typeface="Arial Narrow" panose="020B0606020202030204" pitchFamily="34" charset="0"/>
                <a:ea typeface="ヒラギノ角ゴ Pro W3"/>
                <a:cs typeface="Arial" panose="020B0604020202020204" pitchFamily="34" charset="0"/>
                <a:hlinkClick r:id="rId6"/>
              </a:rPr>
              <a:t>nidcr.nih.gov/research/toolkit</a:t>
            </a:r>
            <a:endParaRPr lang="en-US" sz="1400" u="sng" dirty="0">
              <a:solidFill>
                <a:srgbClr val="0070C0"/>
              </a:solidFill>
              <a:latin typeface="Arial Narrow" panose="020B0606020202030204" pitchFamily="34" charset="0"/>
              <a:ea typeface="ヒラギノ角ゴ Pro W3"/>
              <a:cs typeface="Arial" panose="020B0604020202020204" pitchFamily="34" charset="0"/>
            </a:endParaRPr>
          </a:p>
          <a:p>
            <a:pPr marL="285750" lvl="1" indent="-285750">
              <a:lnSpc>
                <a:spcPct val="200000"/>
              </a:lnSpc>
              <a:buFont typeface="LucidaGrande" charset="0"/>
              <a:buChar char="▸"/>
            </a:pPr>
            <a:r>
              <a:rPr lang="en-US" altLang="en-US" sz="1400" dirty="0" smtClean="0">
                <a:latin typeface="Calibri" pitchFamily="34" charset="0"/>
              </a:rPr>
              <a:t>Office </a:t>
            </a:r>
            <a:r>
              <a:rPr lang="en-US" altLang="en-US" sz="1400" dirty="0">
                <a:latin typeface="Calibri" pitchFamily="34" charset="0"/>
              </a:rPr>
              <a:t>for Human Research Protections (OHRP</a:t>
            </a:r>
            <a:r>
              <a:rPr lang="en-US" altLang="en-US" sz="1400" dirty="0" smtClean="0">
                <a:latin typeface="Calibri" pitchFamily="34" charset="0"/>
              </a:rPr>
              <a:t>): </a:t>
            </a:r>
            <a:r>
              <a:rPr lang="en-US" altLang="en-US" sz="1200" dirty="0" smtClean="0">
                <a:latin typeface="Calibri" pitchFamily="34" charset="0"/>
                <a:hlinkClick r:id="rId7"/>
              </a:rPr>
              <a:t>http</a:t>
            </a:r>
            <a:r>
              <a:rPr lang="en-US" altLang="en-US" sz="1200" dirty="0">
                <a:latin typeface="Calibri" pitchFamily="34" charset="0"/>
                <a:hlinkClick r:id="rId7"/>
              </a:rPr>
              <a:t>://www.hhs.gov/ohrp/</a:t>
            </a:r>
            <a:endParaRPr lang="en-US" altLang="en-US" sz="1200" dirty="0">
              <a:latin typeface="Calibri" pitchFamily="34" charset="0"/>
            </a:endParaRPr>
          </a:p>
          <a:p>
            <a:pPr marL="285750" lvl="1" indent="-285750">
              <a:lnSpc>
                <a:spcPct val="200000"/>
              </a:lnSpc>
              <a:buFont typeface="LucidaGrande" charset="0"/>
              <a:buChar char="▸"/>
            </a:pPr>
            <a:endParaRPr lang="en-US" sz="1400" u="sng" dirty="0">
              <a:solidFill>
                <a:srgbClr val="0070C0"/>
              </a:solidFill>
              <a:latin typeface="Arial Narrow" panose="020B0606020202030204" pitchFamily="34" charset="0"/>
              <a:ea typeface="ヒラギノ角ゴ Pro W3"/>
              <a:cs typeface="Arial" panose="020B0604020202020204" pitchFamily="34" charset="0"/>
            </a:endParaRPr>
          </a:p>
          <a:p>
            <a:pPr lvl="1">
              <a:lnSpc>
                <a:spcPct val="200000"/>
              </a:lnSpc>
              <a:spcAft>
                <a:spcPts val="600"/>
              </a:spcAft>
              <a:buFont typeface="Verdana" pitchFamily="34" charset="0"/>
              <a:buChar char="◦"/>
              <a:defRPr/>
            </a:pPr>
            <a:endParaRPr lang="en-US" sz="1400" dirty="0">
              <a:latin typeface="Arial Narrow" panose="020B0606020202030204" pitchFamily="34" charset="0"/>
              <a:cs typeface="Arial" panose="020B0604020202020204" pitchFamily="34" charset="0"/>
            </a:endParaRPr>
          </a:p>
          <a:p>
            <a:pPr marL="257175" indent="-257175">
              <a:buFont typeface="Wingdings" charset="2"/>
              <a:buChar char="²"/>
            </a:pPr>
            <a:endParaRPr lang="en-US" sz="1800" dirty="0"/>
          </a:p>
          <a:p>
            <a:pPr marL="257175" indent="-257175">
              <a:buFont typeface="Wingdings" charset="2"/>
              <a:buChar char="²"/>
            </a:pPr>
            <a:endParaRPr lang="en-US" sz="1800" dirty="0"/>
          </a:p>
        </p:txBody>
      </p:sp>
      <p:sp>
        <p:nvSpPr>
          <p:cNvPr id="5" name="TextBox 4"/>
          <p:cNvSpPr txBox="1"/>
          <p:nvPr/>
        </p:nvSpPr>
        <p:spPr>
          <a:xfrm>
            <a:off x="2225363" y="823983"/>
            <a:ext cx="4373954" cy="369332"/>
          </a:xfrm>
          <a:prstGeom prst="rect">
            <a:avLst/>
          </a:prstGeom>
          <a:noFill/>
        </p:spPr>
        <p:txBody>
          <a:bodyPr wrap="none" rtlCol="0">
            <a:spAutoFit/>
          </a:bodyPr>
          <a:lstStyle/>
          <a:p>
            <a:r>
              <a:rPr lang="en-US" sz="1800" dirty="0"/>
              <a:t>Websites and Links for more </a:t>
            </a:r>
            <a:r>
              <a:rPr lang="en-US" sz="1800" dirty="0" smtClean="0"/>
              <a:t>information:</a:t>
            </a:r>
            <a:endParaRPr lang="en-US" sz="1800" dirty="0"/>
          </a:p>
        </p:txBody>
      </p:sp>
      <p:sp>
        <p:nvSpPr>
          <p:cNvPr id="3" name="Rectangle 2"/>
          <p:cNvSpPr/>
          <p:nvPr/>
        </p:nvSpPr>
        <p:spPr>
          <a:xfrm>
            <a:off x="1462049" y="220844"/>
            <a:ext cx="5836470" cy="461665"/>
          </a:xfrm>
          <a:prstGeom prst="rect">
            <a:avLst/>
          </a:prstGeom>
        </p:spPr>
        <p:txBody>
          <a:bodyPr wrap="none">
            <a:spAutoFit/>
          </a:bodyPr>
          <a:lstStyle/>
          <a:p>
            <a:pPr algn="ctr"/>
            <a:r>
              <a:rPr lang="en-US" b="1" dirty="0"/>
              <a:t>Tool Box of </a:t>
            </a:r>
            <a:r>
              <a:rPr lang="en-US" b="1" dirty="0" smtClean="0"/>
              <a:t>Documentation Resources</a:t>
            </a:r>
            <a:endParaRPr lang="en-US" b="1" dirty="0"/>
          </a:p>
        </p:txBody>
      </p:sp>
    </p:spTree>
    <p:extLst>
      <p:ext uri="{BB962C8B-B14F-4D97-AF65-F5344CB8AC3E}">
        <p14:creationId xmlns:p14="http://schemas.microsoft.com/office/powerpoint/2010/main" val="2278988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1181100"/>
            <a:ext cx="6400800" cy="1314450"/>
          </a:xfrm>
        </p:spPr>
        <p:txBody>
          <a:bodyPr/>
          <a:lstStyle/>
          <a:p>
            <a:r>
              <a:rPr lang="en-US" b="1" dirty="0" smtClean="0"/>
              <a:t>WARNING:</a:t>
            </a:r>
          </a:p>
          <a:p>
            <a:r>
              <a:rPr lang="en-US" dirty="0" smtClean="0"/>
              <a:t>The following content may cause drowsiness</a:t>
            </a:r>
            <a:endParaRPr lang="en-US" dirty="0"/>
          </a:p>
        </p:txBody>
      </p:sp>
      <p:pic>
        <p:nvPicPr>
          <p:cNvPr id="2061" name="Picture 13" descr="C:\Users\sinkeyc\AppData\Local\Microsoft\Windows\Temporary Internet Files\Content.IE5\TIYY11UZ\Panneau-dormi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690811"/>
            <a:ext cx="2000250" cy="1762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251112834"/>
              </p:ext>
            </p:extLst>
          </p:nvPr>
        </p:nvGraphicFramePr>
        <p:xfrm>
          <a:off x="1371600" y="1085850"/>
          <a:ext cx="6581775" cy="1352550"/>
        </p:xfrm>
        <a:graphic>
          <a:graphicData uri="http://schemas.openxmlformats.org/drawingml/2006/table">
            <a:tbl>
              <a:tblPr/>
              <a:tblGrid>
                <a:gridCol w="6581775"/>
              </a:tblGrid>
              <a:tr h="135255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70858696"/>
              </p:ext>
            </p:extLst>
          </p:nvPr>
        </p:nvGraphicFramePr>
        <p:xfrm>
          <a:off x="1362075" y="1104900"/>
          <a:ext cx="6610350" cy="1333500"/>
        </p:xfrm>
        <a:graphic>
          <a:graphicData uri="http://schemas.openxmlformats.org/drawingml/2006/table">
            <a:tbl>
              <a:tblPr/>
              <a:tblGrid>
                <a:gridCol w="6610350"/>
              </a:tblGrid>
              <a:tr h="1333500">
                <a:tc>
                  <a:txBody>
                    <a:bodyPr/>
                    <a:lstStyle/>
                    <a:p>
                      <a:endParaRPr lang="en-US" u="sng" dirty="0"/>
                    </a:p>
                  </a:txBody>
                  <a:tcPr>
                    <a:lnL w="76200" cmpd="sng">
                      <a:solidFill>
                        <a:schemeClr val="tx1"/>
                      </a:solidFill>
                      <a:prstDash val="solid"/>
                    </a:lnL>
                    <a:lnR w="76200" cmpd="sng">
                      <a:solidFill>
                        <a:schemeClr val="tx1"/>
                      </a:solidFill>
                      <a:prstDash val="solid"/>
                    </a:lnR>
                    <a:lnT w="76200" cmpd="sng">
                      <a:solidFill>
                        <a:schemeClr val="tx1"/>
                      </a:solidFill>
                      <a:prstDash val="solid"/>
                    </a:lnT>
                    <a:lnB w="76200" cmpd="sng">
                      <a:solidFill>
                        <a:schemeClr val="tx1"/>
                      </a:solidFill>
                      <a:prstDash val="solid"/>
                    </a:lnB>
                  </a:tcPr>
                </a:tc>
              </a:tr>
            </a:tbl>
          </a:graphicData>
        </a:graphic>
      </p:graphicFrame>
      <p:sp>
        <p:nvSpPr>
          <p:cNvPr id="10" name="Rectangle 9"/>
          <p:cNvSpPr/>
          <p:nvPr/>
        </p:nvSpPr>
        <p:spPr>
          <a:xfrm>
            <a:off x="3514725" y="133350"/>
            <a:ext cx="1879155" cy="584775"/>
          </a:xfrm>
          <a:prstGeom prst="rect">
            <a:avLst/>
          </a:prstGeom>
        </p:spPr>
        <p:txBody>
          <a:bodyPr wrap="square">
            <a:spAutoFit/>
          </a:bodyPr>
          <a:lstStyle/>
          <a:p>
            <a:r>
              <a:rPr lang="en-US" sz="3200" b="1" dirty="0" smtClean="0"/>
              <a:t>PART 2 </a:t>
            </a:r>
            <a:endParaRPr lang="en-US" sz="3200" b="1" dirty="0"/>
          </a:p>
        </p:txBody>
      </p:sp>
    </p:spTree>
    <p:extLst>
      <p:ext uri="{BB962C8B-B14F-4D97-AF65-F5344CB8AC3E}">
        <p14:creationId xmlns:p14="http://schemas.microsoft.com/office/powerpoint/2010/main" val="25579482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6751"/>
            <a:ext cx="7772400" cy="914400"/>
          </a:xfrm>
        </p:spPr>
        <p:txBody>
          <a:bodyPr>
            <a:normAutofit/>
          </a:bodyPr>
          <a:lstStyle/>
          <a:p>
            <a:r>
              <a:rPr lang="en-US" kern="1200" dirty="0">
                <a:solidFill>
                  <a:srgbClr val="464646"/>
                </a:solidFill>
                <a:latin typeface="Arial" panose="020B0604020202020204" pitchFamily="34" charset="0"/>
                <a:cs typeface="Arial" panose="020B0604020202020204" pitchFamily="34" charset="0"/>
              </a:rPr>
              <a:t>Objectives </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685800" y="1504950"/>
            <a:ext cx="8077200" cy="2019300"/>
          </a:xfrm>
        </p:spPr>
        <p:txBody>
          <a:bodyPr>
            <a:noAutofit/>
          </a:bodyPr>
          <a:lstStyle/>
          <a:p>
            <a:pPr marL="365760" lvl="0" indent="-256032" algn="l" fontAlgn="auto">
              <a:lnSpc>
                <a:spcPct val="150000"/>
              </a:lnSpc>
              <a:spcBef>
                <a:spcPts val="400"/>
              </a:spcBef>
              <a:spcAft>
                <a:spcPts val="0"/>
              </a:spcAft>
              <a:buClr>
                <a:srgbClr val="2DA2BF"/>
              </a:buClr>
              <a:buSzPct val="68000"/>
              <a:buFont typeface="Wingdings 3"/>
              <a:buChar char=""/>
            </a:pPr>
            <a:r>
              <a:rPr lang="en-US" kern="1200" dirty="0">
                <a:solidFill>
                  <a:prstClr val="black"/>
                </a:solidFill>
                <a:latin typeface="+mj-lt"/>
              </a:rPr>
              <a:t>Key definitions</a:t>
            </a:r>
          </a:p>
          <a:p>
            <a:pPr marL="365760" lvl="0" indent="-256032" algn="l" fontAlgn="auto">
              <a:lnSpc>
                <a:spcPct val="150000"/>
              </a:lnSpc>
              <a:spcBef>
                <a:spcPts val="400"/>
              </a:spcBef>
              <a:spcAft>
                <a:spcPts val="0"/>
              </a:spcAft>
              <a:buClr>
                <a:srgbClr val="2DA2BF"/>
              </a:buClr>
              <a:buSzPct val="68000"/>
              <a:buFont typeface="Wingdings 3"/>
              <a:buChar char=""/>
            </a:pPr>
            <a:r>
              <a:rPr lang="en-US" kern="1200" dirty="0">
                <a:solidFill>
                  <a:prstClr val="black"/>
                </a:solidFill>
                <a:latin typeface="+mj-lt"/>
              </a:rPr>
              <a:t>Identifying, documenting and reporting Adverse Events</a:t>
            </a:r>
          </a:p>
          <a:p>
            <a:pPr marL="365760" lvl="0" indent="-256032" algn="l" fontAlgn="auto">
              <a:lnSpc>
                <a:spcPct val="150000"/>
              </a:lnSpc>
              <a:spcBef>
                <a:spcPts val="400"/>
              </a:spcBef>
              <a:spcAft>
                <a:spcPts val="0"/>
              </a:spcAft>
              <a:buClr>
                <a:srgbClr val="2DA2BF"/>
              </a:buClr>
              <a:buSzPct val="68000"/>
              <a:buFont typeface="Wingdings 3"/>
              <a:buChar char=""/>
            </a:pPr>
            <a:r>
              <a:rPr lang="en-US" kern="1200" dirty="0">
                <a:solidFill>
                  <a:prstClr val="black"/>
                </a:solidFill>
                <a:latin typeface="+mj-lt"/>
              </a:rPr>
              <a:t>Investigator Responsibilities </a:t>
            </a:r>
          </a:p>
          <a:p>
            <a:pPr marL="365760" lvl="0" indent="-256032" algn="l" fontAlgn="auto">
              <a:lnSpc>
                <a:spcPct val="150000"/>
              </a:lnSpc>
              <a:spcBef>
                <a:spcPts val="400"/>
              </a:spcBef>
              <a:spcAft>
                <a:spcPts val="0"/>
              </a:spcAft>
              <a:buClr>
                <a:srgbClr val="2DA2BF"/>
              </a:buClr>
              <a:buSzPct val="68000"/>
              <a:buFont typeface="Wingdings 3"/>
              <a:buChar char=""/>
            </a:pPr>
            <a:r>
              <a:rPr lang="en-US" kern="1200" dirty="0">
                <a:solidFill>
                  <a:prstClr val="black"/>
                </a:solidFill>
                <a:latin typeface="+mj-lt"/>
              </a:rPr>
              <a:t>How are research participants protected? </a:t>
            </a:r>
          </a:p>
          <a:p>
            <a:pPr marL="850392" lvl="1" indent="-457200" algn="l" fontAlgn="auto">
              <a:spcBef>
                <a:spcPts val="324"/>
              </a:spcBef>
              <a:spcAft>
                <a:spcPts val="0"/>
              </a:spcAft>
              <a:buClr>
                <a:srgbClr val="2DA2BF"/>
              </a:buClr>
              <a:buFont typeface="Wingdings" panose="05000000000000000000" pitchFamily="2" charset="2"/>
              <a:buChar char="§"/>
            </a:pPr>
            <a:r>
              <a:rPr lang="en-US" sz="2400" kern="1200" dirty="0">
                <a:solidFill>
                  <a:prstClr val="black"/>
                </a:solidFill>
                <a:latin typeface="+mj-lt"/>
                <a:cs typeface="+mn-cs"/>
              </a:rPr>
              <a:t>Safety related roles in clinical research </a:t>
            </a:r>
          </a:p>
          <a:p>
            <a:pPr algn="l"/>
            <a:endParaRPr lang="en-US" dirty="0">
              <a:latin typeface="Arial Narrow" panose="020B0606020202030204" pitchFamily="34" charset="0"/>
            </a:endParaRPr>
          </a:p>
        </p:txBody>
      </p:sp>
      <p:sp>
        <p:nvSpPr>
          <p:cNvPr id="4" name="Rectangle 3"/>
          <p:cNvSpPr/>
          <p:nvPr/>
        </p:nvSpPr>
        <p:spPr>
          <a:xfrm>
            <a:off x="1447800" y="209549"/>
            <a:ext cx="5989140" cy="584775"/>
          </a:xfrm>
          <a:prstGeom prst="rect">
            <a:avLst/>
          </a:prstGeom>
        </p:spPr>
        <p:txBody>
          <a:bodyPr wrap="none">
            <a:spAutoFit/>
          </a:bodyPr>
          <a:lstStyle/>
          <a:p>
            <a:pPr algn="ctr"/>
            <a:r>
              <a:rPr lang="en-US" sz="3200" b="1" dirty="0"/>
              <a:t>Safety of the Subjects (Part 2)</a:t>
            </a:r>
          </a:p>
        </p:txBody>
      </p:sp>
    </p:spTree>
    <p:extLst>
      <p:ext uri="{BB962C8B-B14F-4D97-AF65-F5344CB8AC3E}">
        <p14:creationId xmlns:p14="http://schemas.microsoft.com/office/powerpoint/2010/main" val="714560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772400" cy="901700"/>
          </a:xfrm>
        </p:spPr>
        <p:txBody>
          <a:bodyPr/>
          <a:lstStyle/>
          <a:p>
            <a:r>
              <a:rPr lang="en-US" dirty="0" smtClean="0"/>
              <a:t>Safety of the Subjects (Part 2)</a:t>
            </a:r>
            <a:endParaRPr lang="en-US" dirty="0"/>
          </a:p>
        </p:txBody>
      </p:sp>
      <p:sp>
        <p:nvSpPr>
          <p:cNvPr id="3" name="Subtitle 2"/>
          <p:cNvSpPr>
            <a:spLocks noGrp="1"/>
          </p:cNvSpPr>
          <p:nvPr>
            <p:ph type="subTitle" idx="1"/>
          </p:nvPr>
        </p:nvSpPr>
        <p:spPr>
          <a:xfrm>
            <a:off x="660400" y="1504950"/>
            <a:ext cx="8458200" cy="3505200"/>
          </a:xfrm>
        </p:spPr>
        <p:txBody>
          <a:bodyPr>
            <a:normAutofit fontScale="92500" lnSpcReduction="10000"/>
          </a:bodyPr>
          <a:lstStyle/>
          <a:p>
            <a:pPr marL="109537" lvl="1" algn="l" defTabSz="457200">
              <a:spcBef>
                <a:spcPts val="600"/>
              </a:spcBef>
              <a:spcAft>
                <a:spcPts val="600"/>
              </a:spcAft>
              <a:buSzPct val="68000"/>
              <a:defRPr/>
            </a:pPr>
            <a:r>
              <a:rPr lang="en-US" sz="2800" b="1" dirty="0">
                <a:latin typeface="Calibri" pitchFamily="34" charset="0"/>
              </a:rPr>
              <a:t>45 CFR 46 &amp; ICH E6 GCP </a:t>
            </a:r>
            <a:r>
              <a:rPr lang="en-US" sz="2800" b="1" dirty="0" smtClean="0">
                <a:latin typeface="Calibri" pitchFamily="34" charset="0"/>
              </a:rPr>
              <a:t>Provides </a:t>
            </a:r>
            <a:r>
              <a:rPr lang="en-US" sz="2800" b="1" dirty="0">
                <a:latin typeface="Calibri" pitchFamily="34" charset="0"/>
              </a:rPr>
              <a:t>Guidance and Standards </a:t>
            </a:r>
          </a:p>
          <a:p>
            <a:pPr marL="800100" lvl="1" indent="-342900" algn="l" defTabSz="457200">
              <a:spcBef>
                <a:spcPts val="400"/>
              </a:spcBef>
              <a:spcAft>
                <a:spcPts val="600"/>
              </a:spcAft>
              <a:buSzPct val="76000"/>
              <a:buFont typeface="Wingdings" panose="05000000000000000000" pitchFamily="2" charset="2"/>
              <a:buChar char="Ø"/>
              <a:defRPr/>
            </a:pPr>
            <a:r>
              <a:rPr lang="en-US" sz="3000" dirty="0">
                <a:latin typeface="Calibri" pitchFamily="34" charset="0"/>
              </a:rPr>
              <a:t>Rights, </a:t>
            </a:r>
            <a:r>
              <a:rPr lang="en-US" sz="3000" i="1" dirty="0">
                <a:solidFill>
                  <a:srgbClr val="00B0F0"/>
                </a:solidFill>
                <a:latin typeface="Calibri" pitchFamily="34" charset="0"/>
              </a:rPr>
              <a:t>safety</a:t>
            </a:r>
            <a:r>
              <a:rPr lang="en-US" sz="3000" i="1" dirty="0">
                <a:latin typeface="Calibri" pitchFamily="34" charset="0"/>
              </a:rPr>
              <a:t>, </a:t>
            </a:r>
            <a:r>
              <a:rPr lang="en-US" sz="3000" dirty="0">
                <a:latin typeface="Calibri" pitchFamily="34" charset="0"/>
              </a:rPr>
              <a:t>and well-being of subjects</a:t>
            </a:r>
          </a:p>
          <a:p>
            <a:pPr marL="800100" lvl="1" indent="-342900" algn="l" defTabSz="457200">
              <a:spcBef>
                <a:spcPts val="400"/>
              </a:spcBef>
              <a:spcAft>
                <a:spcPts val="600"/>
              </a:spcAft>
              <a:buSzPct val="76000"/>
              <a:buFont typeface="Wingdings" panose="05000000000000000000" pitchFamily="2" charset="2"/>
              <a:buChar char="Ø"/>
              <a:defRPr/>
            </a:pPr>
            <a:r>
              <a:rPr lang="en-US" sz="3000" dirty="0">
                <a:latin typeface="Calibri" pitchFamily="34" charset="0"/>
              </a:rPr>
              <a:t>Roles and Responsibilities of Investigators and Research Staff</a:t>
            </a:r>
          </a:p>
          <a:p>
            <a:pPr marL="800100" lvl="1" indent="-342900" algn="l" defTabSz="457200">
              <a:spcBef>
                <a:spcPts val="400"/>
              </a:spcBef>
              <a:spcAft>
                <a:spcPts val="600"/>
              </a:spcAft>
              <a:buSzPct val="76000"/>
              <a:buFont typeface="Wingdings" panose="05000000000000000000" pitchFamily="2" charset="2"/>
              <a:buChar char="Ø"/>
              <a:defRPr/>
            </a:pPr>
            <a:r>
              <a:rPr lang="en-US" sz="3000" dirty="0">
                <a:latin typeface="Calibri" pitchFamily="34" charset="0"/>
              </a:rPr>
              <a:t>Study conduct and protocol management</a:t>
            </a:r>
          </a:p>
          <a:p>
            <a:pPr marL="800100" lvl="1" indent="-342900" algn="l" defTabSz="457200">
              <a:spcBef>
                <a:spcPts val="400"/>
              </a:spcBef>
              <a:spcAft>
                <a:spcPts val="600"/>
              </a:spcAft>
              <a:buSzPct val="76000"/>
              <a:buFont typeface="Wingdings" panose="05000000000000000000" pitchFamily="2" charset="2"/>
              <a:buChar char="Ø"/>
              <a:defRPr/>
            </a:pPr>
            <a:r>
              <a:rPr lang="en-US" sz="3000" i="1" dirty="0">
                <a:solidFill>
                  <a:srgbClr val="00B0F0"/>
                </a:solidFill>
                <a:latin typeface="Calibri" pitchFamily="34" charset="0"/>
              </a:rPr>
              <a:t>Safety reporting </a:t>
            </a:r>
            <a:r>
              <a:rPr lang="en-US" sz="3000" dirty="0">
                <a:latin typeface="Calibri" pitchFamily="34" charset="0"/>
              </a:rPr>
              <a:t>	</a:t>
            </a:r>
          </a:p>
          <a:p>
            <a:pPr marL="800100" lvl="1" indent="-342900" algn="l" defTabSz="457200">
              <a:spcBef>
                <a:spcPts val="400"/>
              </a:spcBef>
              <a:spcAft>
                <a:spcPts val="600"/>
              </a:spcAft>
              <a:buSzPct val="76000"/>
              <a:buFont typeface="Wingdings" panose="05000000000000000000" pitchFamily="2" charset="2"/>
              <a:buChar char="Ø"/>
              <a:defRPr/>
            </a:pPr>
            <a:r>
              <a:rPr lang="en-US" sz="3000" dirty="0">
                <a:latin typeface="Calibri" pitchFamily="34" charset="0"/>
              </a:rPr>
              <a:t>Documentation and Record Keeping</a:t>
            </a:r>
          </a:p>
          <a:p>
            <a:pPr algn="l"/>
            <a:endParaRPr lang="en-US" dirty="0"/>
          </a:p>
        </p:txBody>
      </p:sp>
      <p:sp>
        <p:nvSpPr>
          <p:cNvPr id="4" name="Rectangle 3"/>
          <p:cNvSpPr/>
          <p:nvPr/>
        </p:nvSpPr>
        <p:spPr>
          <a:xfrm>
            <a:off x="3276600" y="825500"/>
            <a:ext cx="2574744" cy="584775"/>
          </a:xfrm>
          <a:prstGeom prst="rect">
            <a:avLst/>
          </a:prstGeom>
        </p:spPr>
        <p:txBody>
          <a:bodyPr wrap="none">
            <a:spAutoFit/>
          </a:bodyPr>
          <a:lstStyle/>
          <a:p>
            <a:pPr algn="ctr"/>
            <a:r>
              <a:rPr lang="en-US" sz="3200" b="1" dirty="0" smtClean="0"/>
              <a:t>Background</a:t>
            </a:r>
            <a:endParaRPr lang="en-US" sz="3200" b="1" dirty="0"/>
          </a:p>
        </p:txBody>
      </p:sp>
    </p:spTree>
    <p:extLst>
      <p:ext uri="{BB962C8B-B14F-4D97-AF65-F5344CB8AC3E}">
        <p14:creationId xmlns:p14="http://schemas.microsoft.com/office/powerpoint/2010/main" val="35577595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61550"/>
            <a:ext cx="8458200" cy="857250"/>
          </a:xfrm>
        </p:spPr>
        <p:txBody>
          <a:bodyPr>
            <a:normAutofit fontScale="90000"/>
          </a:bodyPr>
          <a:lstStyle/>
          <a:p>
            <a:r>
              <a:rPr lang="en-US" dirty="0" smtClean="0"/>
              <a:t>Regulatory Guidelines for Safety Reporting </a:t>
            </a:r>
            <a:endParaRPr lang="en-US" dirty="0"/>
          </a:p>
        </p:txBody>
      </p:sp>
      <p:sp>
        <p:nvSpPr>
          <p:cNvPr id="3" name="Content Placeholder 2"/>
          <p:cNvSpPr>
            <a:spLocks noGrp="1"/>
          </p:cNvSpPr>
          <p:nvPr>
            <p:ph idx="1"/>
          </p:nvPr>
        </p:nvSpPr>
        <p:spPr>
          <a:xfrm>
            <a:off x="381000" y="1581150"/>
            <a:ext cx="8610600" cy="3333750"/>
          </a:xfrm>
        </p:spPr>
        <p:txBody>
          <a:bodyPr>
            <a:normAutofit fontScale="92500" lnSpcReduction="10000"/>
          </a:bodyPr>
          <a:lstStyle/>
          <a:p>
            <a:r>
              <a:rPr lang="en-US" dirty="0" smtClean="0"/>
              <a:t>Monitoring of adverse events (AEs) is </a:t>
            </a:r>
            <a:r>
              <a:rPr lang="en-US" b="1" i="1" dirty="0" smtClean="0">
                <a:solidFill>
                  <a:srgbClr val="46CDF0"/>
                </a:solidFill>
              </a:rPr>
              <a:t>critical</a:t>
            </a:r>
            <a:r>
              <a:rPr lang="en-US" dirty="0" smtClean="0"/>
              <a:t> to the </a:t>
            </a:r>
            <a:r>
              <a:rPr lang="en-US" b="1" i="1" dirty="0" smtClean="0">
                <a:solidFill>
                  <a:srgbClr val="46CDF0"/>
                </a:solidFill>
              </a:rPr>
              <a:t>patient’s safety </a:t>
            </a:r>
            <a:r>
              <a:rPr lang="en-US" dirty="0" smtClean="0"/>
              <a:t>(i.e. human subjects protection) and </a:t>
            </a:r>
            <a:r>
              <a:rPr lang="en-US" b="1" i="1" dirty="0" smtClean="0">
                <a:solidFill>
                  <a:srgbClr val="46CDF0"/>
                </a:solidFill>
              </a:rPr>
              <a:t>data integrity</a:t>
            </a:r>
            <a:r>
              <a:rPr lang="en-US" dirty="0" smtClean="0"/>
              <a:t>.</a:t>
            </a:r>
          </a:p>
          <a:p>
            <a:r>
              <a:rPr lang="en-US" dirty="0" smtClean="0"/>
              <a:t>Enhance the safety of patients in clinical trials by improving the quality of safety reports submitted to the FDA – Food and Drug Administration under the DHHS</a:t>
            </a:r>
          </a:p>
          <a:p>
            <a:r>
              <a:rPr lang="en-US" dirty="0" smtClean="0"/>
              <a:t>Final Rule lays of clear definitions and standards so that critical safety information about new drugs will be accurately reported to the agency, minimizing uninformative reports and enhancing reporting of meaningful, interpretable information in humans</a:t>
            </a:r>
            <a:endParaRPr lang="en-US" dirty="0"/>
          </a:p>
        </p:txBody>
      </p:sp>
      <p:sp>
        <p:nvSpPr>
          <p:cNvPr id="4" name="Rectangle 3"/>
          <p:cNvSpPr/>
          <p:nvPr/>
        </p:nvSpPr>
        <p:spPr>
          <a:xfrm>
            <a:off x="2819400" y="139700"/>
            <a:ext cx="3505200" cy="584775"/>
          </a:xfrm>
          <a:prstGeom prst="rect">
            <a:avLst/>
          </a:prstGeom>
        </p:spPr>
        <p:txBody>
          <a:bodyPr wrap="square">
            <a:spAutoFit/>
          </a:bodyPr>
          <a:lstStyle/>
          <a:p>
            <a:r>
              <a:rPr lang="en-US" sz="3200" b="1" dirty="0"/>
              <a:t>Safety Reporting </a:t>
            </a:r>
          </a:p>
        </p:txBody>
      </p:sp>
    </p:spTree>
    <p:extLst>
      <p:ext uri="{BB962C8B-B14F-4D97-AF65-F5344CB8AC3E}">
        <p14:creationId xmlns:p14="http://schemas.microsoft.com/office/powerpoint/2010/main" val="4215142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85800"/>
            <a:ext cx="5562600" cy="514350"/>
          </a:xfrm>
        </p:spPr>
        <p:txBody>
          <a:bodyPr>
            <a:normAutofit/>
          </a:bodyPr>
          <a:lstStyle/>
          <a:p>
            <a:r>
              <a:rPr lang="en-US" sz="2400" dirty="0" smtClean="0"/>
              <a:t>CLINICAL RESEARCH GUIDELINES </a:t>
            </a:r>
            <a:endParaRPr lang="en-US" sz="2400" dirty="0"/>
          </a:p>
        </p:txBody>
      </p:sp>
      <p:sp>
        <p:nvSpPr>
          <p:cNvPr id="3" name="Text Placeholder 2"/>
          <p:cNvSpPr>
            <a:spLocks noGrp="1"/>
          </p:cNvSpPr>
          <p:nvPr>
            <p:ph type="body" idx="1"/>
          </p:nvPr>
        </p:nvSpPr>
        <p:spPr>
          <a:xfrm>
            <a:off x="2942628" y="148166"/>
            <a:ext cx="3030141" cy="442383"/>
          </a:xfrm>
        </p:spPr>
        <p:txBody>
          <a:bodyPr/>
          <a:lstStyle/>
          <a:p>
            <a:pPr algn="ctr"/>
            <a:r>
              <a:rPr lang="en-US" sz="3200" dirty="0"/>
              <a:t>REGULATORY</a:t>
            </a:r>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3747208381"/>
              </p:ext>
            </p:extLst>
          </p:nvPr>
        </p:nvGraphicFramePr>
        <p:xfrm>
          <a:off x="2133600" y="1245870"/>
          <a:ext cx="4953000" cy="3600783"/>
        </p:xfrm>
        <a:graphic>
          <a:graphicData uri="http://schemas.openxmlformats.org/drawingml/2006/table">
            <a:tbl>
              <a:tblPr firstRow="1" bandRow="1">
                <a:tableStyleId>{5C22544A-7EE6-4342-B048-85BDC9FD1C3A}</a:tableStyleId>
              </a:tblPr>
              <a:tblGrid>
                <a:gridCol w="4953000"/>
              </a:tblGrid>
              <a:tr h="33528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HIPAA Privacy Rule 45 CFR Part 160; </a:t>
                      </a:r>
                      <a:r>
                        <a:rPr lang="en-US" sz="1200" b="1" dirty="0" smtClean="0">
                          <a:solidFill>
                            <a:srgbClr val="271D18"/>
                          </a:solidFill>
                        </a:rPr>
                        <a:t>Subparts </a:t>
                      </a:r>
                      <a:r>
                        <a:rPr lang="en-US" sz="1200" b="1" dirty="0" smtClean="0">
                          <a:solidFill>
                            <a:srgbClr val="271D18"/>
                          </a:solidFill>
                        </a:rPr>
                        <a:t>A and E of 164</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05437">
                <a:tc>
                  <a:txBody>
                    <a:bodyPr/>
                    <a:lstStyle/>
                    <a:p>
                      <a:pPr marL="285750" indent="-285750" algn="l">
                        <a:lnSpc>
                          <a:spcPct val="100000"/>
                        </a:lnSpc>
                        <a:buFont typeface="Arial"/>
                        <a:buChar char="•"/>
                      </a:pPr>
                      <a:r>
                        <a:rPr lang="en-US" sz="1200" b="1" dirty="0" smtClean="0">
                          <a:solidFill>
                            <a:srgbClr val="271D18"/>
                          </a:solidFill>
                        </a:rPr>
                        <a:t>Joint Office for Compliance &amp; Billing</a:t>
                      </a:r>
                      <a:endParaRPr lang="en-US" sz="1200" b="1" dirty="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05437">
                <a:tc>
                  <a:txBody>
                    <a:bodyPr/>
                    <a:lstStyle/>
                    <a:p>
                      <a:pPr marL="285750" indent="-285750" algn="l">
                        <a:buFont typeface="Arial"/>
                        <a:buChar char="•"/>
                      </a:pPr>
                      <a:r>
                        <a:rPr lang="en-US" sz="1200" b="1" dirty="0" smtClean="0">
                          <a:solidFill>
                            <a:srgbClr val="271D18"/>
                          </a:solidFill>
                        </a:rPr>
                        <a:t>FDA Regulations 21 CFR 50.27</a:t>
                      </a:r>
                      <a:endParaRPr lang="en-US" sz="1200" b="1" dirty="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05437">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chemeClr val="tx1"/>
                          </a:solidFill>
                        </a:rPr>
                        <a:t>Institutional Review Board</a:t>
                      </a:r>
                      <a:r>
                        <a:rPr lang="en-US" sz="1200" b="1" baseline="0" dirty="0" smtClean="0">
                          <a:solidFill>
                            <a:schemeClr val="tx1"/>
                          </a:solidFill>
                        </a:rPr>
                        <a:t> (IRB)</a:t>
                      </a:r>
                      <a:endParaRPr lang="en-US" sz="1200" b="1" dirty="0" smtClean="0">
                        <a:solidFill>
                          <a:schemeClr val="tx1"/>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05437">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Documentation/Source Documents ICH</a:t>
                      </a:r>
                      <a:r>
                        <a:rPr lang="en-US" sz="1200" b="1" baseline="0" dirty="0" smtClean="0">
                          <a:solidFill>
                            <a:srgbClr val="271D18"/>
                          </a:solidFill>
                        </a:rPr>
                        <a:t> E6 GCP</a:t>
                      </a:r>
                      <a:endParaRPr lang="en-US" sz="1200" b="1" dirty="0" smtClean="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05437">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Protected Health Information Access  (HIPAA)</a:t>
                      </a:r>
                      <a:r>
                        <a:rPr lang="en-US" sz="1200" b="1" baseline="0" dirty="0" smtClean="0">
                          <a:solidFill>
                            <a:srgbClr val="271D18"/>
                          </a:solidFill>
                        </a:rPr>
                        <a:t> 45 CFR 160</a:t>
                      </a:r>
                      <a:endParaRPr lang="en-US" sz="1200" b="1" dirty="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29329">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Common Rule  38 CFR 16.111</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33584">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Federal Code of Regulations (CFR)</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67769">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Department</a:t>
                      </a:r>
                      <a:r>
                        <a:rPr lang="en-US" sz="1200" b="1" baseline="0" dirty="0" smtClean="0">
                          <a:solidFill>
                            <a:srgbClr val="271D18"/>
                          </a:solidFill>
                        </a:rPr>
                        <a:t> of Health &amp; Human Services (DHHS) </a:t>
                      </a:r>
                      <a:endParaRPr lang="en-US" sz="1200" b="1" dirty="0" smtClean="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53818">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Monitors &amp; Sponsor</a:t>
                      </a: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r h="353818">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smtClean="0">
                          <a:solidFill>
                            <a:srgbClr val="271D18"/>
                          </a:solidFill>
                        </a:rPr>
                        <a:t>VHA Handbook</a:t>
                      </a:r>
                      <a:r>
                        <a:rPr lang="en-US" sz="1200" b="1" baseline="0" dirty="0" smtClean="0">
                          <a:solidFill>
                            <a:srgbClr val="271D18"/>
                          </a:solidFill>
                        </a:rPr>
                        <a:t> – Medical research in VHA facilities</a:t>
                      </a:r>
                      <a:endParaRPr lang="en-US" sz="1200" b="1" dirty="0" smtClean="0">
                        <a:solidFill>
                          <a:srgbClr val="271D18"/>
                        </a:solidFill>
                      </a:endParaRPr>
                    </a:p>
                  </a:txBody>
                  <a:tcPr marL="68580" marR="68580"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6CDF0">
                        <a:alpha val="74902"/>
                      </a:srgbClr>
                    </a:solidFill>
                  </a:tcPr>
                </a:tc>
              </a:tr>
            </a:tbl>
          </a:graphicData>
        </a:graphic>
      </p:graphicFrame>
    </p:spTree>
    <p:extLst>
      <p:ext uri="{BB962C8B-B14F-4D97-AF65-F5344CB8AC3E}">
        <p14:creationId xmlns:p14="http://schemas.microsoft.com/office/powerpoint/2010/main" val="16969940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857250"/>
          </a:xfrm>
        </p:spPr>
        <p:txBody>
          <a:bodyPr/>
          <a:lstStyle/>
          <a:p>
            <a:r>
              <a:rPr lang="en-US" dirty="0" smtClean="0"/>
              <a:t>Safety Reporting</a:t>
            </a:r>
            <a:endParaRPr lang="en-US" dirty="0"/>
          </a:p>
        </p:txBody>
      </p:sp>
      <p:sp>
        <p:nvSpPr>
          <p:cNvPr id="3" name="Rectangle 2"/>
          <p:cNvSpPr/>
          <p:nvPr/>
        </p:nvSpPr>
        <p:spPr>
          <a:xfrm>
            <a:off x="609600" y="819150"/>
            <a:ext cx="8153400" cy="3477875"/>
          </a:xfrm>
          <a:prstGeom prst="rect">
            <a:avLst/>
          </a:prstGeom>
        </p:spPr>
        <p:txBody>
          <a:bodyPr wrap="square">
            <a:spAutoFit/>
          </a:bodyPr>
          <a:lstStyle/>
          <a:p>
            <a:pPr algn="ctr"/>
            <a:r>
              <a:rPr lang="en-US" sz="2800" b="1" dirty="0" smtClean="0">
                <a:solidFill>
                  <a:srgbClr val="0070C0"/>
                </a:solidFill>
              </a:rPr>
              <a:t>Adverse Events</a:t>
            </a:r>
          </a:p>
          <a:p>
            <a:r>
              <a:rPr lang="en-US" dirty="0" smtClean="0"/>
              <a:t>It is important that multiple clinical terms have been used to convey as Adverse Event (AE) including:</a:t>
            </a:r>
          </a:p>
          <a:p>
            <a:pPr marL="1257300" lvl="2" indent="-342900">
              <a:buFont typeface="Wingdings" panose="05000000000000000000" pitchFamily="2" charset="2"/>
              <a:buChar char="§"/>
            </a:pPr>
            <a:r>
              <a:rPr lang="en-US" dirty="0" smtClean="0"/>
              <a:t>Toxicity</a:t>
            </a:r>
          </a:p>
          <a:p>
            <a:pPr marL="1257300" lvl="2" indent="-342900">
              <a:buFont typeface="Wingdings" panose="05000000000000000000" pitchFamily="2" charset="2"/>
              <a:buChar char="§"/>
            </a:pPr>
            <a:r>
              <a:rPr lang="en-US" dirty="0" smtClean="0"/>
              <a:t>Side effect</a:t>
            </a:r>
          </a:p>
          <a:p>
            <a:pPr marL="1257300" lvl="2" indent="-342900">
              <a:buFont typeface="Wingdings" panose="05000000000000000000" pitchFamily="2" charset="2"/>
              <a:buChar char="§"/>
            </a:pPr>
            <a:r>
              <a:rPr lang="en-US" dirty="0" smtClean="0"/>
              <a:t>Acute or late effect</a:t>
            </a:r>
          </a:p>
          <a:p>
            <a:pPr marL="1257300" lvl="2" indent="-342900">
              <a:buFont typeface="Wingdings" panose="05000000000000000000" pitchFamily="2" charset="2"/>
              <a:buChar char="§"/>
            </a:pPr>
            <a:r>
              <a:rPr lang="en-US" dirty="0" smtClean="0"/>
              <a:t>Complication</a:t>
            </a:r>
          </a:p>
          <a:p>
            <a:pPr marL="2171700" lvl="4" indent="-342900">
              <a:buFont typeface="Wingdings" panose="05000000000000000000" pitchFamily="2" charset="2"/>
              <a:buChar char="§"/>
            </a:pPr>
            <a:r>
              <a:rPr lang="en-US" dirty="0" smtClean="0"/>
              <a:t>All directing to a change possibly caused by treatment</a:t>
            </a:r>
          </a:p>
        </p:txBody>
      </p:sp>
      <p:sp>
        <p:nvSpPr>
          <p:cNvPr id="4" name="Rectangle 3"/>
          <p:cNvSpPr/>
          <p:nvPr/>
        </p:nvSpPr>
        <p:spPr>
          <a:xfrm>
            <a:off x="609600" y="4297025"/>
            <a:ext cx="8534400" cy="707886"/>
          </a:xfrm>
          <a:prstGeom prst="rect">
            <a:avLst/>
          </a:prstGeom>
        </p:spPr>
        <p:txBody>
          <a:bodyPr wrap="square">
            <a:spAutoFit/>
          </a:bodyPr>
          <a:lstStyle/>
          <a:p>
            <a:r>
              <a:rPr lang="en-US" sz="2000" i="1" dirty="0" smtClean="0"/>
              <a:t>All of the terms above imply that an intervention caused the event which is not the definition of an AE</a:t>
            </a:r>
            <a:endParaRPr lang="en-US" sz="2000" i="1" dirty="0"/>
          </a:p>
        </p:txBody>
      </p:sp>
    </p:spTree>
    <p:extLst>
      <p:ext uri="{BB962C8B-B14F-4D97-AF65-F5344CB8AC3E}">
        <p14:creationId xmlns:p14="http://schemas.microsoft.com/office/powerpoint/2010/main" val="26813918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14350"/>
            <a:ext cx="7772400" cy="1102519"/>
          </a:xfrm>
        </p:spPr>
        <p:txBody>
          <a:bodyPr/>
          <a:lstStyle/>
          <a:p>
            <a:r>
              <a:rPr lang="en-US" dirty="0" smtClean="0">
                <a:solidFill>
                  <a:srgbClr val="0070C0"/>
                </a:solidFill>
              </a:rPr>
              <a:t>Terms</a:t>
            </a:r>
            <a:endParaRPr lang="en-US" dirty="0">
              <a:solidFill>
                <a:srgbClr val="0070C0"/>
              </a:solidFill>
            </a:endParaRPr>
          </a:p>
        </p:txBody>
      </p:sp>
      <p:sp>
        <p:nvSpPr>
          <p:cNvPr id="3" name="Subtitle 2"/>
          <p:cNvSpPr>
            <a:spLocks noGrp="1"/>
          </p:cNvSpPr>
          <p:nvPr>
            <p:ph type="subTitle" idx="1"/>
          </p:nvPr>
        </p:nvSpPr>
        <p:spPr>
          <a:xfrm>
            <a:off x="304800" y="1346200"/>
            <a:ext cx="4038600" cy="3321050"/>
          </a:xfrm>
        </p:spPr>
        <p:txBody>
          <a:bodyPr>
            <a:normAutofit fontScale="32500" lnSpcReduction="20000"/>
          </a:bodyPr>
          <a:lstStyle/>
          <a:p>
            <a:pPr marL="914400" indent="-914400" algn="l">
              <a:buFont typeface="+mj-lt"/>
              <a:buAutoNum type="alphaUcPeriod"/>
            </a:pPr>
            <a:endParaRPr lang="en-US" sz="4800" dirty="0" smtClean="0">
              <a:latin typeface="Arial" panose="020B0604020202020204" pitchFamily="34" charset="0"/>
              <a:cs typeface="Arial" panose="020B0604020202020204" pitchFamily="34" charset="0"/>
            </a:endParaRPr>
          </a:p>
          <a:p>
            <a:r>
              <a:rPr lang="en-US" sz="5400" b="1" dirty="0" smtClean="0">
                <a:latin typeface="Arial" panose="020B0604020202020204" pitchFamily="34" charset="0"/>
                <a:cs typeface="Arial" panose="020B0604020202020204" pitchFamily="34" charset="0"/>
              </a:rPr>
              <a:t>The </a:t>
            </a:r>
            <a:r>
              <a:rPr lang="en-US" sz="5400" b="1" dirty="0">
                <a:latin typeface="Arial" panose="020B0604020202020204" pitchFamily="34" charset="0"/>
                <a:cs typeface="Arial" panose="020B0604020202020204" pitchFamily="34" charset="0"/>
              </a:rPr>
              <a:t>Universe of Adverse Events</a:t>
            </a:r>
            <a:endParaRPr lang="en-US" sz="5400" dirty="0">
              <a:latin typeface="Arial" panose="020B0604020202020204" pitchFamily="34" charset="0"/>
              <a:cs typeface="Arial" panose="020B0604020202020204" pitchFamily="34" charset="0"/>
            </a:endParaRPr>
          </a:p>
          <a:p>
            <a:endParaRPr lang="en-US" sz="4800" b="1" dirty="0" smtClean="0">
              <a:latin typeface="Arial" panose="020B0604020202020204" pitchFamily="34" charset="0"/>
              <a:cs typeface="Arial" panose="020B0604020202020204" pitchFamily="34" charset="0"/>
            </a:endParaRPr>
          </a:p>
          <a:p>
            <a:pPr marR="1060"/>
            <a:r>
              <a:rPr lang="en-US" sz="5400" dirty="0" smtClean="0">
                <a:latin typeface="Arial" panose="020B0604020202020204" pitchFamily="34" charset="0"/>
                <a:cs typeface="Arial" panose="020B0604020202020204" pitchFamily="34" charset="0"/>
              </a:rPr>
              <a:t>The </a:t>
            </a:r>
            <a:r>
              <a:rPr lang="en-US" sz="5400" dirty="0">
                <a:latin typeface="Arial" panose="020B0604020202020204" pitchFamily="34" charset="0"/>
                <a:cs typeface="Arial" panose="020B0604020202020204" pitchFamily="34" charset="0"/>
              </a:rPr>
              <a:t>diagram </a:t>
            </a:r>
            <a:r>
              <a:rPr lang="en-US" sz="5400" dirty="0" smtClean="0">
                <a:latin typeface="Arial" panose="020B0604020202020204" pitchFamily="34" charset="0"/>
                <a:cs typeface="Arial" panose="020B0604020202020204" pitchFamily="34" charset="0"/>
              </a:rPr>
              <a:t>depicts </a:t>
            </a:r>
            <a:r>
              <a:rPr lang="en-US" sz="5400" dirty="0">
                <a:latin typeface="Arial" panose="020B0604020202020204" pitchFamily="34" charset="0"/>
                <a:cs typeface="Arial" panose="020B0604020202020204" pitchFamily="34" charset="0"/>
              </a:rPr>
              <a:t>the relationship </a:t>
            </a:r>
            <a:r>
              <a:rPr lang="en-US" sz="5400" dirty="0" smtClean="0">
                <a:latin typeface="Arial" panose="020B0604020202020204" pitchFamily="34" charset="0"/>
                <a:cs typeface="Arial" panose="020B0604020202020204" pitchFamily="34" charset="0"/>
              </a:rPr>
              <a:t>between</a:t>
            </a:r>
          </a:p>
          <a:p>
            <a:pPr marR="1060"/>
            <a:r>
              <a:rPr lang="en-US" sz="5400" dirty="0" smtClean="0">
                <a:latin typeface="Arial" panose="020B0604020202020204" pitchFamily="34" charset="0"/>
                <a:cs typeface="Arial" panose="020B0604020202020204" pitchFamily="34" charset="0"/>
              </a:rPr>
              <a:t> </a:t>
            </a:r>
            <a:r>
              <a:rPr lang="en-US" sz="5400" dirty="0">
                <a:latin typeface="Arial" panose="020B0604020202020204" pitchFamily="34" charset="0"/>
                <a:cs typeface="Arial" panose="020B0604020202020204" pitchFamily="34" charset="0"/>
              </a:rPr>
              <a:t>adverse events, </a:t>
            </a:r>
            <a:endParaRPr lang="en-US" sz="5400" dirty="0" smtClean="0">
              <a:latin typeface="Arial" panose="020B0604020202020204" pitchFamily="34" charset="0"/>
              <a:cs typeface="Arial" panose="020B0604020202020204" pitchFamily="34" charset="0"/>
            </a:endParaRPr>
          </a:p>
          <a:p>
            <a:pPr marR="1060"/>
            <a:r>
              <a:rPr lang="en-US" sz="5400" dirty="0" smtClean="0">
                <a:latin typeface="Arial" panose="020B0604020202020204" pitchFamily="34" charset="0"/>
                <a:cs typeface="Arial" panose="020B0604020202020204" pitchFamily="34" charset="0"/>
              </a:rPr>
              <a:t>suspected </a:t>
            </a:r>
            <a:r>
              <a:rPr lang="en-US" sz="5400" dirty="0">
                <a:latin typeface="Arial" panose="020B0604020202020204" pitchFamily="34" charset="0"/>
                <a:cs typeface="Arial" panose="020B0604020202020204" pitchFamily="34" charset="0"/>
              </a:rPr>
              <a:t>adverse reactions, </a:t>
            </a:r>
            <a:endParaRPr lang="en-US" sz="5400" dirty="0" smtClean="0">
              <a:latin typeface="Arial" panose="020B0604020202020204" pitchFamily="34" charset="0"/>
              <a:cs typeface="Arial" panose="020B0604020202020204" pitchFamily="34" charset="0"/>
            </a:endParaRPr>
          </a:p>
          <a:p>
            <a:pPr marR="1060"/>
            <a:r>
              <a:rPr lang="en-US" sz="5400" dirty="0" smtClean="0">
                <a:latin typeface="Arial" panose="020B0604020202020204" pitchFamily="34" charset="0"/>
                <a:cs typeface="Arial" panose="020B0604020202020204" pitchFamily="34" charset="0"/>
              </a:rPr>
              <a:t>and </a:t>
            </a:r>
            <a:r>
              <a:rPr lang="en-US" sz="5400" dirty="0">
                <a:latin typeface="Arial" panose="020B0604020202020204" pitchFamily="34" charset="0"/>
                <a:cs typeface="Arial" panose="020B0604020202020204" pitchFamily="34" charset="0"/>
              </a:rPr>
              <a:t>adverse reactions.</a:t>
            </a:r>
          </a:p>
          <a:p>
            <a:endParaRPr lang="en-US" sz="6000" dirty="0">
              <a:latin typeface="Times New Roman"/>
            </a:endParaRPr>
          </a:p>
          <a:p>
            <a:endParaRPr lang="en-US" sz="4000" dirty="0">
              <a:latin typeface="Times New Roman"/>
            </a:endParaRPr>
          </a:p>
          <a:p>
            <a:endParaRPr lang="en-US" sz="5400" dirty="0">
              <a:latin typeface="Times New Roman"/>
            </a:endParaRPr>
          </a:p>
          <a:p>
            <a:endParaRPr lang="en-US" sz="3600" dirty="0">
              <a:latin typeface="Times New Roman"/>
            </a:endParaRPr>
          </a:p>
          <a:p>
            <a:pPr marL="914400" indent="-914400" algn="l">
              <a:buFont typeface="+mj-lt"/>
              <a:buAutoNum type="alphaUcPeriod"/>
            </a:pPr>
            <a:endParaRPr lang="en-US" sz="4800" dirty="0">
              <a:latin typeface="Arial" panose="020B0604020202020204" pitchFamily="34" charset="0"/>
              <a:cs typeface="Arial" panose="020B0604020202020204" pitchFamily="34" charset="0"/>
            </a:endParaRPr>
          </a:p>
          <a:p>
            <a:pPr marL="457200" indent="-457200">
              <a:buFont typeface="+mj-lt"/>
              <a:buAutoNum type="alphaUcPeriod"/>
            </a:pPr>
            <a:endParaRPr lang="en-US" dirty="0"/>
          </a:p>
          <a:p>
            <a:pPr marL="457200" indent="-457200">
              <a:buFont typeface="+mj-lt"/>
              <a:buAutoNum type="alphaUcPeriod"/>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352550"/>
            <a:ext cx="4267200" cy="35814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813"/>
            <a:ext cx="38465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7544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742951"/>
            <a:ext cx="7772400" cy="685800"/>
          </a:xfrm>
        </p:spPr>
        <p:txBody>
          <a:bodyPr/>
          <a:lstStyle/>
          <a:p>
            <a:r>
              <a:rPr lang="en-US" dirty="0" smtClean="0"/>
              <a:t>Terms</a:t>
            </a:r>
            <a:endParaRPr lang="en-US" dirty="0"/>
          </a:p>
        </p:txBody>
      </p:sp>
      <p:sp>
        <p:nvSpPr>
          <p:cNvPr id="5" name="Subtitle 4"/>
          <p:cNvSpPr>
            <a:spLocks noGrp="1"/>
          </p:cNvSpPr>
          <p:nvPr>
            <p:ph type="subTitle" idx="1"/>
          </p:nvPr>
        </p:nvSpPr>
        <p:spPr>
          <a:xfrm>
            <a:off x="2209800" y="1428750"/>
            <a:ext cx="5181600" cy="2971800"/>
          </a:xfrm>
        </p:spPr>
        <p:txBody>
          <a:bodyPr>
            <a:normAutofit fontScale="92500" lnSpcReduction="10000"/>
          </a:bodyPr>
          <a:lstStyle/>
          <a:p>
            <a:pPr marL="457200" indent="-457200" algn="just">
              <a:buFont typeface="+mj-lt"/>
              <a:buAutoNum type="arabicPeriod"/>
            </a:pPr>
            <a:r>
              <a:rPr lang="en-US" dirty="0" smtClean="0"/>
              <a:t>Adverse Event (AE)</a:t>
            </a:r>
          </a:p>
          <a:p>
            <a:pPr marL="457200" indent="-457200" algn="l">
              <a:buFont typeface="+mj-lt"/>
              <a:buAutoNum type="arabicPeriod"/>
            </a:pPr>
            <a:r>
              <a:rPr lang="en-US" dirty="0" smtClean="0"/>
              <a:t>Suspected Adverse Reaction (SAR)</a:t>
            </a:r>
          </a:p>
          <a:p>
            <a:pPr marL="457200" indent="-457200" algn="l">
              <a:buFont typeface="+mj-lt"/>
              <a:buAutoNum type="arabicPeriod"/>
            </a:pPr>
            <a:r>
              <a:rPr lang="en-US" dirty="0" smtClean="0"/>
              <a:t>Adverse Reaction</a:t>
            </a:r>
          </a:p>
          <a:p>
            <a:pPr marL="457200" indent="-457200" algn="l">
              <a:buFont typeface="+mj-lt"/>
              <a:buAutoNum type="arabicPeriod"/>
            </a:pPr>
            <a:r>
              <a:rPr lang="en-US" dirty="0" smtClean="0"/>
              <a:t>Unexpected</a:t>
            </a:r>
          </a:p>
          <a:p>
            <a:pPr marL="457200" indent="-457200" algn="l">
              <a:buFont typeface="+mj-lt"/>
              <a:buAutoNum type="arabicPeriod"/>
            </a:pPr>
            <a:r>
              <a:rPr lang="en-US" dirty="0" smtClean="0"/>
              <a:t>Serious</a:t>
            </a:r>
          </a:p>
          <a:p>
            <a:pPr marL="457200" indent="-457200" algn="l">
              <a:buFont typeface="+mj-lt"/>
              <a:buAutoNum type="arabicPeriod"/>
            </a:pPr>
            <a:r>
              <a:rPr lang="en-US" dirty="0" smtClean="0"/>
              <a:t>Life-Threatening</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36513"/>
            <a:ext cx="38465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750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733550"/>
            <a:ext cx="8763000" cy="3276600"/>
          </a:xfrm>
        </p:spPr>
        <p:txBody>
          <a:bodyPr>
            <a:normAutofit fontScale="25000" lnSpcReduction="20000"/>
          </a:bodyPr>
          <a:lstStyle/>
          <a:p>
            <a:pPr marL="0" indent="0">
              <a:buNone/>
            </a:pPr>
            <a:r>
              <a:rPr lang="en-US" sz="8000" b="1" dirty="0" smtClean="0">
                <a:latin typeface="Arial" panose="020B0604020202020204" pitchFamily="34" charset="0"/>
                <a:cs typeface="Arial" panose="020B0604020202020204" pitchFamily="34" charset="0"/>
              </a:rPr>
              <a:t>1.  </a:t>
            </a:r>
            <a:r>
              <a:rPr lang="en-US" sz="8000" b="1" dirty="0" smtClean="0">
                <a:solidFill>
                  <a:srgbClr val="0070C0"/>
                </a:solidFill>
                <a:latin typeface="Arial" panose="020B0604020202020204" pitchFamily="34" charset="0"/>
                <a:cs typeface="Arial" panose="020B0604020202020204" pitchFamily="34" charset="0"/>
              </a:rPr>
              <a:t>Adverse Event (AE) </a:t>
            </a:r>
            <a:r>
              <a:rPr lang="en-US" sz="8000" dirty="0" smtClean="0">
                <a:latin typeface="Arial" panose="020B0604020202020204" pitchFamily="34" charset="0"/>
                <a:cs typeface="Arial" panose="020B0604020202020204" pitchFamily="34" charset="0"/>
              </a:rPr>
              <a:t>means:</a:t>
            </a:r>
          </a:p>
          <a:p>
            <a:pPr marL="0" lvl="1" indent="0">
              <a:lnSpc>
                <a:spcPct val="120000"/>
              </a:lnSpc>
              <a:spcBef>
                <a:spcPts val="0"/>
              </a:spcBef>
              <a:spcAft>
                <a:spcPts val="0"/>
              </a:spcAft>
              <a:buNone/>
            </a:pPr>
            <a:r>
              <a:rPr lang="en-US" sz="6400" i="1" dirty="0" smtClean="0">
                <a:latin typeface="Arial" panose="020B0604020202020204" pitchFamily="34" charset="0"/>
                <a:cs typeface="Arial" panose="020B0604020202020204" pitchFamily="34" charset="0"/>
              </a:rPr>
              <a:t>      </a:t>
            </a:r>
          </a:p>
          <a:p>
            <a:pPr marL="0" lvl="1" indent="0">
              <a:lnSpc>
                <a:spcPct val="120000"/>
              </a:lnSpc>
              <a:spcBef>
                <a:spcPts val="0"/>
              </a:spcBef>
              <a:spcAft>
                <a:spcPts val="0"/>
              </a:spcAft>
              <a:buNone/>
            </a:pPr>
            <a:r>
              <a:rPr lang="en-US" sz="4800" i="1" dirty="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      </a:t>
            </a:r>
            <a:r>
              <a:rPr lang="en-US" sz="8000" i="1" dirty="0" smtClean="0">
                <a:latin typeface="Arial" panose="020B0604020202020204" pitchFamily="34" charset="0"/>
                <a:cs typeface="Arial" panose="020B0604020202020204" pitchFamily="34" charset="0"/>
              </a:rPr>
              <a:t>“any </a:t>
            </a:r>
            <a:r>
              <a:rPr lang="en-US" sz="8000" i="1" dirty="0">
                <a:latin typeface="Arial" panose="020B0604020202020204" pitchFamily="34" charset="0"/>
                <a:cs typeface="Arial" panose="020B0604020202020204" pitchFamily="34" charset="0"/>
              </a:rPr>
              <a:t>untoward medical occurrence associated  with the use of a drug </a:t>
            </a:r>
            <a:endParaRPr lang="en-US" sz="80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8000" i="1" dirty="0" smtClean="0">
                <a:latin typeface="Arial" panose="020B0604020202020204" pitchFamily="34" charset="0"/>
                <a:cs typeface="Arial" panose="020B0604020202020204" pitchFamily="34" charset="0"/>
              </a:rPr>
              <a:t>      in </a:t>
            </a:r>
            <a:r>
              <a:rPr lang="en-US" sz="8000" i="1" dirty="0">
                <a:latin typeface="Arial" panose="020B0604020202020204" pitchFamily="34" charset="0"/>
                <a:cs typeface="Arial" panose="020B0604020202020204" pitchFamily="34" charset="0"/>
              </a:rPr>
              <a:t>humans, </a:t>
            </a:r>
            <a:r>
              <a:rPr lang="en-US" sz="8000" b="1" i="1" dirty="0" smtClean="0">
                <a:latin typeface="Arial" panose="020B0604020202020204" pitchFamily="34" charset="0"/>
                <a:cs typeface="Arial" panose="020B0604020202020204" pitchFamily="34" charset="0"/>
              </a:rPr>
              <a:t>whether </a:t>
            </a:r>
            <a:r>
              <a:rPr lang="en-US" sz="8000" b="1" i="1" dirty="0">
                <a:latin typeface="Arial" panose="020B0604020202020204" pitchFamily="34" charset="0"/>
                <a:cs typeface="Arial" panose="020B0604020202020204" pitchFamily="34" charset="0"/>
              </a:rPr>
              <a:t>or not </a:t>
            </a:r>
            <a:r>
              <a:rPr lang="en-US" sz="8000" b="1" i="1" dirty="0" smtClean="0">
                <a:latin typeface="Arial" panose="020B0604020202020204" pitchFamily="34" charset="0"/>
                <a:cs typeface="Arial" panose="020B0604020202020204" pitchFamily="34" charset="0"/>
              </a:rPr>
              <a:t>considered </a:t>
            </a:r>
            <a:r>
              <a:rPr lang="en-US" sz="8000" b="1" i="1" dirty="0">
                <a:latin typeface="Arial" panose="020B0604020202020204" pitchFamily="34" charset="0"/>
                <a:cs typeface="Arial" panose="020B0604020202020204" pitchFamily="34" charset="0"/>
              </a:rPr>
              <a:t>drug </a:t>
            </a:r>
            <a:r>
              <a:rPr lang="en-US" sz="8000" b="1" i="1" dirty="0" smtClean="0">
                <a:latin typeface="Arial" panose="020B0604020202020204" pitchFamily="34" charset="0"/>
                <a:cs typeface="Arial" panose="020B0604020202020204" pitchFamily="34" charset="0"/>
              </a:rPr>
              <a:t>related</a:t>
            </a:r>
            <a:r>
              <a:rPr lang="en-US" sz="8000" i="1" dirty="0" smtClean="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a:t>
            </a:r>
            <a:r>
              <a:rPr lang="en-US" sz="4800" dirty="0" smtClean="0">
                <a:latin typeface="Arial" panose="020B0604020202020204" pitchFamily="34" charset="0"/>
                <a:cs typeface="Arial" panose="020B0604020202020204" pitchFamily="34" charset="0"/>
              </a:rPr>
              <a:t>FDA 21 CFR 312.32(a))</a:t>
            </a:r>
          </a:p>
          <a:p>
            <a:pPr marL="0" lvl="1" indent="0">
              <a:lnSpc>
                <a:spcPct val="120000"/>
              </a:lnSpc>
              <a:spcBef>
                <a:spcPts val="0"/>
              </a:spcBef>
              <a:spcAft>
                <a:spcPts val="0"/>
              </a:spcAft>
              <a:buNone/>
            </a:pPr>
            <a:endParaRPr lang="en-US" sz="48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48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5600" dirty="0" smtClean="0">
                <a:latin typeface="Arial" panose="020B0604020202020204" pitchFamily="34" charset="0"/>
                <a:cs typeface="Arial" panose="020B0604020202020204" pitchFamily="34" charset="0"/>
              </a:rPr>
              <a:t>  Also referred to as an </a:t>
            </a:r>
            <a:r>
              <a:rPr lang="en-US" sz="5600" b="1" i="1" dirty="0" smtClean="0">
                <a:latin typeface="Arial" panose="020B0604020202020204" pitchFamily="34" charset="0"/>
                <a:cs typeface="Arial" panose="020B0604020202020204" pitchFamily="34" charset="0"/>
              </a:rPr>
              <a:t>“adverse experience” </a:t>
            </a:r>
            <a:r>
              <a:rPr lang="en-US" sz="5600" dirty="0" smtClean="0">
                <a:latin typeface="Arial" panose="020B0604020202020204" pitchFamily="34" charset="0"/>
                <a:cs typeface="Arial" panose="020B0604020202020204" pitchFamily="34" charset="0"/>
              </a:rPr>
              <a:t>can be  any unfavorable and unintended sign in a  human </a:t>
            </a:r>
          </a:p>
          <a:p>
            <a:pPr marL="0" lvl="1" indent="0">
              <a:lnSpc>
                <a:spcPct val="120000"/>
              </a:lnSpc>
              <a:spcBef>
                <a:spcPts val="0"/>
              </a:spcBef>
              <a:spcAft>
                <a:spcPts val="0"/>
              </a:spcAft>
              <a:buNone/>
            </a:pPr>
            <a:r>
              <a:rPr lang="en-US" sz="5600" dirty="0">
                <a:latin typeface="Arial" panose="020B0604020202020204" pitchFamily="34" charset="0"/>
                <a:cs typeface="Arial" panose="020B0604020202020204" pitchFamily="34" charset="0"/>
              </a:rPr>
              <a:t> </a:t>
            </a:r>
            <a:r>
              <a:rPr lang="en-US" sz="5600" dirty="0" smtClean="0">
                <a:latin typeface="Arial" panose="020B0604020202020204" pitchFamily="34" charset="0"/>
                <a:cs typeface="Arial" panose="020B0604020202020204" pitchFamily="34" charset="0"/>
              </a:rPr>
              <a:t> subject  (e.g. an abnormal laboratory finding ), symptoms, or disease temporally associated with the use of </a:t>
            </a:r>
          </a:p>
          <a:p>
            <a:pPr marL="0" lvl="1" indent="0">
              <a:lnSpc>
                <a:spcPct val="120000"/>
              </a:lnSpc>
              <a:spcBef>
                <a:spcPts val="0"/>
              </a:spcBef>
              <a:spcAft>
                <a:spcPts val="0"/>
              </a:spcAft>
              <a:buNone/>
            </a:pPr>
            <a:r>
              <a:rPr lang="en-US" sz="5600" dirty="0">
                <a:latin typeface="Arial" panose="020B0604020202020204" pitchFamily="34" charset="0"/>
                <a:cs typeface="Arial" panose="020B0604020202020204" pitchFamily="34" charset="0"/>
              </a:rPr>
              <a:t> </a:t>
            </a:r>
            <a:r>
              <a:rPr lang="en-US" sz="5600" dirty="0" smtClean="0">
                <a:latin typeface="Arial" panose="020B0604020202020204" pitchFamily="34" charset="0"/>
                <a:cs typeface="Arial" panose="020B0604020202020204" pitchFamily="34" charset="0"/>
              </a:rPr>
              <a:t> the drug or with a subject’s participation in the research and does not imply any judgment about causality.  </a:t>
            </a:r>
          </a:p>
          <a:p>
            <a:pPr marL="0" lvl="1" indent="0">
              <a:lnSpc>
                <a:spcPct val="120000"/>
              </a:lnSpc>
              <a:spcBef>
                <a:spcPts val="0"/>
              </a:spcBef>
              <a:spcAft>
                <a:spcPts val="0"/>
              </a:spcAft>
              <a:buNone/>
            </a:pPr>
            <a:endParaRPr lang="en-US" sz="5600" i="1" dirty="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5600" dirty="0" smtClean="0">
                <a:latin typeface="Arial" panose="020B0604020202020204" pitchFamily="34" charset="0"/>
                <a:cs typeface="Arial" panose="020B0604020202020204" pitchFamily="34" charset="0"/>
              </a:rPr>
              <a:t>  An </a:t>
            </a:r>
            <a:r>
              <a:rPr lang="en-US" sz="5600" b="1" i="1" dirty="0">
                <a:latin typeface="Arial" panose="020B0604020202020204" pitchFamily="34" charset="0"/>
                <a:cs typeface="Arial" panose="020B0604020202020204" pitchFamily="34" charset="0"/>
              </a:rPr>
              <a:t>A</a:t>
            </a:r>
            <a:r>
              <a:rPr lang="en-US" sz="5600" b="1" i="1" dirty="0" smtClean="0">
                <a:latin typeface="Arial" panose="020B0604020202020204" pitchFamily="34" charset="0"/>
                <a:cs typeface="Arial" panose="020B0604020202020204" pitchFamily="34" charset="0"/>
              </a:rPr>
              <a:t>dverse </a:t>
            </a:r>
            <a:r>
              <a:rPr lang="en-US" sz="5600" b="1" i="1" dirty="0">
                <a:latin typeface="Arial" panose="020B0604020202020204" pitchFamily="34" charset="0"/>
                <a:cs typeface="Arial" panose="020B0604020202020204" pitchFamily="34" charset="0"/>
              </a:rPr>
              <a:t>E</a:t>
            </a:r>
            <a:r>
              <a:rPr lang="en-US" sz="5600" b="1" i="1" dirty="0" smtClean="0">
                <a:latin typeface="Arial" panose="020B0604020202020204" pitchFamily="34" charset="0"/>
                <a:cs typeface="Arial" panose="020B0604020202020204" pitchFamily="34" charset="0"/>
              </a:rPr>
              <a:t>vent </a:t>
            </a:r>
            <a:r>
              <a:rPr lang="en-US" sz="5600" dirty="0" smtClean="0">
                <a:latin typeface="Arial" panose="020B0604020202020204" pitchFamily="34" charset="0"/>
                <a:cs typeface="Arial" panose="020B0604020202020204" pitchFamily="34" charset="0"/>
              </a:rPr>
              <a:t>can arise with any use of a drug (e.g. off-label use, use in combination with another </a:t>
            </a:r>
          </a:p>
          <a:p>
            <a:pPr marL="0" lvl="1" indent="0">
              <a:lnSpc>
                <a:spcPct val="120000"/>
              </a:lnSpc>
              <a:spcBef>
                <a:spcPts val="0"/>
              </a:spcBef>
              <a:spcAft>
                <a:spcPts val="0"/>
              </a:spcAft>
              <a:buNone/>
            </a:pPr>
            <a:r>
              <a:rPr lang="en-US" sz="5600" dirty="0">
                <a:latin typeface="Arial" panose="020B0604020202020204" pitchFamily="34" charset="0"/>
                <a:cs typeface="Arial" panose="020B0604020202020204" pitchFamily="34" charset="0"/>
              </a:rPr>
              <a:t> </a:t>
            </a:r>
            <a:r>
              <a:rPr lang="en-US" sz="5600" dirty="0" smtClean="0">
                <a:latin typeface="Arial" panose="020B0604020202020204" pitchFamily="34" charset="0"/>
                <a:cs typeface="Arial" panose="020B0604020202020204" pitchFamily="34" charset="0"/>
              </a:rPr>
              <a:t> drug), with any route of administration, formulation, or dose, including an overdose.</a:t>
            </a:r>
          </a:p>
          <a:p>
            <a:endParaRPr lang="en-US" sz="5600"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666750"/>
            <a:ext cx="8458200" cy="857250"/>
          </a:xfrm>
        </p:spPr>
        <p:txBody>
          <a:bodyPr>
            <a:normAutofit/>
          </a:bodyPr>
          <a:lstStyle/>
          <a:p>
            <a:r>
              <a:rPr lang="en-US" sz="2800" dirty="0" smtClean="0">
                <a:latin typeface="Calibri" panose="020F0502020204030204" pitchFamily="34" charset="0"/>
              </a:rPr>
              <a:t>Definitions</a:t>
            </a:r>
            <a:r>
              <a:rPr lang="en-US" sz="2800" dirty="0" smtClean="0"/>
              <a:t> </a:t>
            </a:r>
            <a:br>
              <a:rPr lang="en-US" sz="2800" dirty="0" smtClean="0"/>
            </a:br>
            <a:r>
              <a:rPr lang="en-US" sz="1600" dirty="0" smtClean="0"/>
              <a:t>FDA revised requirements 21 CFR  312.32 and 312.64(b)</a:t>
            </a:r>
            <a:endParaRPr lang="en-US" sz="1600" dirty="0"/>
          </a:p>
        </p:txBody>
      </p:sp>
      <p:sp>
        <p:nvSpPr>
          <p:cNvPr id="4" name="Rectangle 3"/>
          <p:cNvSpPr/>
          <p:nvPr/>
        </p:nvSpPr>
        <p:spPr>
          <a:xfrm>
            <a:off x="3124200" y="133350"/>
            <a:ext cx="3010119" cy="584775"/>
          </a:xfrm>
          <a:prstGeom prst="rect">
            <a:avLst/>
          </a:prstGeom>
        </p:spPr>
        <p:txBody>
          <a:bodyPr wrap="none">
            <a:spAutoFit/>
          </a:bodyPr>
          <a:lstStyle/>
          <a:p>
            <a:r>
              <a:rPr lang="en-US" sz="3200" b="1" dirty="0">
                <a:latin typeface="Calibri" panose="020F0502020204030204" pitchFamily="34" charset="0"/>
              </a:rPr>
              <a:t>Safety </a:t>
            </a:r>
            <a:r>
              <a:rPr lang="en-US" sz="3200" b="1" dirty="0" smtClean="0">
                <a:latin typeface="Calibri" panose="020F0502020204030204" pitchFamily="34" charset="0"/>
              </a:rPr>
              <a:t>Reporting</a:t>
            </a:r>
            <a:endParaRPr lang="en-US" sz="3200" b="1" dirty="0"/>
          </a:p>
        </p:txBody>
      </p:sp>
    </p:spTree>
    <p:extLst>
      <p:ext uri="{BB962C8B-B14F-4D97-AF65-F5344CB8AC3E}">
        <p14:creationId xmlns:p14="http://schemas.microsoft.com/office/powerpoint/2010/main" val="1352878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0"/>
            <a:ext cx="8686800" cy="3962400"/>
          </a:xfrm>
        </p:spPr>
        <p:txBody>
          <a:bodyPr>
            <a:normAutofit/>
          </a:bodyPr>
          <a:lstStyle/>
          <a:p>
            <a:pPr marL="0" lvl="1" indent="0">
              <a:lnSpc>
                <a:spcPct val="120000"/>
              </a:lnSpc>
              <a:spcBef>
                <a:spcPts val="0"/>
              </a:spcBef>
              <a:spcAft>
                <a:spcPts val="0"/>
              </a:spcAft>
              <a:buNone/>
            </a:pPr>
            <a:r>
              <a:rPr lang="en-US" b="1" dirty="0" smtClean="0">
                <a:latin typeface="Arial" panose="020B0604020202020204" pitchFamily="34" charset="0"/>
                <a:cs typeface="Arial" panose="020B0604020202020204" pitchFamily="34" charset="0"/>
              </a:rPr>
              <a:t>2.  </a:t>
            </a:r>
            <a:r>
              <a:rPr lang="en-US" b="1" dirty="0" smtClean="0">
                <a:solidFill>
                  <a:srgbClr val="0070C0"/>
                </a:solidFill>
                <a:latin typeface="Arial" panose="020B0604020202020204" pitchFamily="34" charset="0"/>
                <a:cs typeface="Arial" panose="020B0604020202020204" pitchFamily="34" charset="0"/>
              </a:rPr>
              <a:t>Suspected Adverse Reaction  (SAR) </a:t>
            </a:r>
            <a:r>
              <a:rPr lang="en-US" b="1" i="1" dirty="0" smtClean="0">
                <a:latin typeface="Arial" panose="020B0604020202020204" pitchFamily="34" charset="0"/>
                <a:cs typeface="Arial" panose="020B0604020202020204" pitchFamily="34" charset="0"/>
              </a:rPr>
              <a:t>means: </a:t>
            </a:r>
          </a:p>
          <a:p>
            <a:pPr marL="0" lvl="1" indent="0">
              <a:lnSpc>
                <a:spcPct val="120000"/>
              </a:lnSpc>
              <a:spcBef>
                <a:spcPts val="0"/>
              </a:spcBef>
              <a:spcAft>
                <a:spcPts val="0"/>
              </a:spcAft>
              <a:buNone/>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any adverse event for which there is a </a:t>
            </a:r>
            <a:r>
              <a:rPr lang="en-US" b="1" i="1" dirty="0" smtClean="0">
                <a:latin typeface="Arial" panose="020B0604020202020204" pitchFamily="34" charset="0"/>
                <a:cs typeface="Arial" panose="020B0604020202020204" pitchFamily="34" charset="0"/>
              </a:rPr>
              <a:t>reasonable possibility </a:t>
            </a:r>
            <a:r>
              <a:rPr lang="en-US" i="1" dirty="0" smtClean="0">
                <a:latin typeface="Arial" panose="020B0604020202020204" pitchFamily="34" charset="0"/>
                <a:cs typeface="Arial" panose="020B0604020202020204" pitchFamily="34" charset="0"/>
              </a:rPr>
              <a:t>that </a:t>
            </a:r>
          </a:p>
          <a:p>
            <a:pPr marL="0" lvl="1" indent="0">
              <a:lnSpc>
                <a:spcPct val="120000"/>
              </a:lnSpc>
              <a:spcBef>
                <a:spcPts val="0"/>
              </a:spcBef>
              <a:spcAft>
                <a:spcPts val="0"/>
              </a:spcAft>
              <a:buNone/>
            </a:pP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       the drug caused the event.” </a:t>
            </a:r>
            <a:r>
              <a:rPr lang="en-US" sz="1200" b="1" dirty="0" smtClean="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FDA 21 CFR 312.32(a</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1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1200" i="1" dirty="0">
                <a:latin typeface="+mj-lt"/>
                <a:cs typeface="Arial" panose="020B0604020202020204" pitchFamily="34" charset="0"/>
              </a:rPr>
              <a:t> </a:t>
            </a:r>
            <a:r>
              <a:rPr lang="en-US" sz="1200" i="1" dirty="0" smtClean="0">
                <a:latin typeface="+mj-lt"/>
                <a:cs typeface="Arial" panose="020B0604020202020204" pitchFamily="34" charset="0"/>
              </a:rPr>
              <a:t> </a:t>
            </a:r>
            <a:r>
              <a:rPr lang="en-US" sz="1200" dirty="0" smtClean="0">
                <a:latin typeface="+mj-lt"/>
                <a:cs typeface="Arial" panose="020B0604020202020204" pitchFamily="34" charset="0"/>
              </a:rPr>
              <a:t>For the purposes if Investigational New Drug (IND) safety reporting, </a:t>
            </a:r>
            <a:r>
              <a:rPr lang="en-US" sz="1200" b="1" dirty="0" smtClean="0">
                <a:latin typeface="+mj-lt"/>
                <a:cs typeface="Arial" panose="020B0604020202020204" pitchFamily="34" charset="0"/>
              </a:rPr>
              <a:t>‘</a:t>
            </a:r>
            <a:r>
              <a:rPr lang="en-US" sz="1200" b="1" i="1" dirty="0" smtClean="0">
                <a:latin typeface="+mj-lt"/>
                <a:cs typeface="Arial" panose="020B0604020202020204" pitchFamily="34" charset="0"/>
              </a:rPr>
              <a:t>reasonable possibility‘ </a:t>
            </a:r>
            <a:r>
              <a:rPr lang="en-US" sz="1200" dirty="0" smtClean="0">
                <a:latin typeface="+mj-lt"/>
                <a:cs typeface="Arial" panose="020B0604020202020204" pitchFamily="34" charset="0"/>
              </a:rPr>
              <a:t>means </a:t>
            </a:r>
            <a:r>
              <a:rPr lang="en-US" sz="1200" dirty="0">
                <a:latin typeface="+mj-lt"/>
                <a:cs typeface="Arial" panose="020B0604020202020204" pitchFamily="34" charset="0"/>
              </a:rPr>
              <a:t>there </a:t>
            </a:r>
            <a:r>
              <a:rPr lang="en-US" sz="1200" dirty="0" smtClean="0">
                <a:latin typeface="+mj-lt"/>
                <a:cs typeface="Arial" panose="020B0604020202020204" pitchFamily="34" charset="0"/>
              </a:rPr>
              <a:t>is  evidence to  </a:t>
            </a:r>
          </a:p>
          <a:p>
            <a:pPr marL="0" lvl="1" indent="0">
              <a:lnSpc>
                <a:spcPct val="120000"/>
              </a:lnSpc>
              <a:spcBef>
                <a:spcPts val="0"/>
              </a:spcBef>
              <a:spcAft>
                <a:spcPts val="0"/>
              </a:spcAft>
              <a:buNone/>
            </a:pPr>
            <a:r>
              <a:rPr lang="en-US" sz="1200" dirty="0">
                <a:latin typeface="+mj-lt"/>
                <a:cs typeface="Arial" panose="020B0604020202020204" pitchFamily="34" charset="0"/>
              </a:rPr>
              <a:t> </a:t>
            </a:r>
            <a:r>
              <a:rPr lang="en-US" sz="1200" dirty="0" smtClean="0">
                <a:latin typeface="+mj-lt"/>
                <a:cs typeface="Arial" panose="020B0604020202020204" pitchFamily="34" charset="0"/>
              </a:rPr>
              <a:t> suggest a causal relationship between the drug and adverse event.  A </a:t>
            </a:r>
            <a:r>
              <a:rPr lang="en-US" sz="1200" b="1" dirty="0" smtClean="0">
                <a:latin typeface="+mj-lt"/>
                <a:cs typeface="Arial" panose="020B0604020202020204" pitchFamily="34" charset="0"/>
              </a:rPr>
              <a:t>Suspected </a:t>
            </a:r>
            <a:r>
              <a:rPr lang="en-US" sz="1200" b="1" dirty="0">
                <a:latin typeface="+mj-lt"/>
                <a:cs typeface="Arial" panose="020B0604020202020204" pitchFamily="34" charset="0"/>
              </a:rPr>
              <a:t>A</a:t>
            </a:r>
            <a:r>
              <a:rPr lang="en-US" sz="1200" b="1" dirty="0" smtClean="0">
                <a:latin typeface="+mj-lt"/>
                <a:cs typeface="Arial" panose="020B0604020202020204" pitchFamily="34" charset="0"/>
              </a:rPr>
              <a:t>dverse </a:t>
            </a:r>
            <a:r>
              <a:rPr lang="en-US" sz="1200" b="1" dirty="0">
                <a:latin typeface="+mj-lt"/>
                <a:cs typeface="Arial" panose="020B0604020202020204" pitchFamily="34" charset="0"/>
              </a:rPr>
              <a:t>R</a:t>
            </a:r>
            <a:r>
              <a:rPr lang="en-US" sz="1200" b="1" dirty="0" smtClean="0">
                <a:latin typeface="+mj-lt"/>
                <a:cs typeface="Arial" panose="020B0604020202020204" pitchFamily="34" charset="0"/>
              </a:rPr>
              <a:t>eaction</a:t>
            </a:r>
            <a:r>
              <a:rPr lang="en-US" sz="1200" dirty="0" smtClean="0">
                <a:latin typeface="+mj-lt"/>
                <a:cs typeface="Arial" panose="020B0604020202020204" pitchFamily="34" charset="0"/>
              </a:rPr>
              <a:t> implies a lesser </a:t>
            </a:r>
          </a:p>
          <a:p>
            <a:pPr marL="0" lvl="1" indent="0">
              <a:lnSpc>
                <a:spcPct val="120000"/>
              </a:lnSpc>
              <a:spcBef>
                <a:spcPts val="0"/>
              </a:spcBef>
              <a:spcAft>
                <a:spcPts val="0"/>
              </a:spcAft>
              <a:buNone/>
            </a:pPr>
            <a:r>
              <a:rPr lang="en-US" sz="1200" dirty="0">
                <a:latin typeface="+mj-lt"/>
                <a:cs typeface="Arial" panose="020B0604020202020204" pitchFamily="34" charset="0"/>
              </a:rPr>
              <a:t> </a:t>
            </a:r>
            <a:r>
              <a:rPr lang="en-US" sz="1200" dirty="0" smtClean="0">
                <a:latin typeface="+mj-lt"/>
                <a:cs typeface="Arial" panose="020B0604020202020204" pitchFamily="34" charset="0"/>
              </a:rPr>
              <a:t> degree of certainty about causality than adverse reaction,  which means an adverse event caused by a drug.  </a:t>
            </a:r>
          </a:p>
          <a:p>
            <a:pPr marL="0" lvl="1" indent="0">
              <a:lnSpc>
                <a:spcPct val="120000"/>
              </a:lnSpc>
              <a:spcBef>
                <a:spcPts val="0"/>
              </a:spcBef>
              <a:spcAft>
                <a:spcPts val="0"/>
              </a:spcAft>
              <a:buNone/>
            </a:pPr>
            <a:endParaRPr lang="en-US" sz="1200" i="1" dirty="0">
              <a:latin typeface="+mj-lt"/>
              <a:cs typeface="Arial" panose="020B0604020202020204" pitchFamily="34" charset="0"/>
            </a:endParaRPr>
          </a:p>
          <a:p>
            <a:pPr marL="0" lvl="1" indent="0">
              <a:lnSpc>
                <a:spcPct val="120000"/>
              </a:lnSpc>
              <a:spcBef>
                <a:spcPts val="0"/>
              </a:spcBef>
              <a:spcAft>
                <a:spcPts val="0"/>
              </a:spcAft>
              <a:buNone/>
            </a:pPr>
            <a:r>
              <a:rPr lang="en-US" sz="1200" b="1" i="1" dirty="0" smtClean="0">
                <a:latin typeface="+mj-lt"/>
                <a:cs typeface="Arial" panose="020B0604020202020204" pitchFamily="34" charset="0"/>
              </a:rPr>
              <a:t>  Suspected Adverse Reactions </a:t>
            </a:r>
            <a:r>
              <a:rPr lang="en-US" sz="1200" dirty="0" smtClean="0">
                <a:latin typeface="+mj-lt"/>
                <a:cs typeface="Arial" panose="020B0604020202020204" pitchFamily="34" charset="0"/>
              </a:rPr>
              <a:t>are the subset of all adverse events for which there is a ‘</a:t>
            </a:r>
            <a:r>
              <a:rPr lang="en-US" sz="1200" b="1" i="1" dirty="0" smtClean="0">
                <a:latin typeface="+mj-lt"/>
                <a:cs typeface="Arial" panose="020B0604020202020204" pitchFamily="34" charset="0"/>
              </a:rPr>
              <a:t>reasonable  possibility’ </a:t>
            </a:r>
            <a:r>
              <a:rPr lang="en-US" sz="1200" dirty="0" smtClean="0">
                <a:latin typeface="+mj-lt"/>
                <a:cs typeface="Arial" panose="020B0604020202020204" pitchFamily="34" charset="0"/>
              </a:rPr>
              <a:t>that the </a:t>
            </a:r>
          </a:p>
          <a:p>
            <a:pPr marL="0" lvl="1" indent="0">
              <a:lnSpc>
                <a:spcPct val="120000"/>
              </a:lnSpc>
              <a:spcBef>
                <a:spcPts val="0"/>
              </a:spcBef>
              <a:spcAft>
                <a:spcPts val="0"/>
              </a:spcAft>
              <a:buNone/>
            </a:pPr>
            <a:r>
              <a:rPr lang="en-US" sz="1200" dirty="0">
                <a:latin typeface="+mj-lt"/>
                <a:cs typeface="Arial" panose="020B0604020202020204" pitchFamily="34" charset="0"/>
              </a:rPr>
              <a:t> </a:t>
            </a:r>
            <a:r>
              <a:rPr lang="en-US" sz="1200" dirty="0" smtClean="0">
                <a:latin typeface="+mj-lt"/>
                <a:cs typeface="Arial" panose="020B0604020202020204" pitchFamily="34" charset="0"/>
              </a:rPr>
              <a:t> drug caused the event.  The requirement  to report a SAR, the sponsor  needs to evaluate  the available  evidence and make </a:t>
            </a:r>
          </a:p>
          <a:p>
            <a:pPr marL="0" lvl="1" indent="0">
              <a:lnSpc>
                <a:spcPct val="120000"/>
              </a:lnSpc>
              <a:spcBef>
                <a:spcPts val="0"/>
              </a:spcBef>
              <a:spcAft>
                <a:spcPts val="0"/>
              </a:spcAft>
              <a:buNone/>
            </a:pPr>
            <a:r>
              <a:rPr lang="en-US" sz="1200" dirty="0">
                <a:latin typeface="+mj-lt"/>
                <a:cs typeface="Arial" panose="020B0604020202020204" pitchFamily="34" charset="0"/>
              </a:rPr>
              <a:t> </a:t>
            </a:r>
            <a:r>
              <a:rPr lang="en-US" sz="1200" dirty="0" smtClean="0">
                <a:latin typeface="+mj-lt"/>
                <a:cs typeface="Arial" panose="020B0604020202020204" pitchFamily="34" charset="0"/>
              </a:rPr>
              <a:t> the judgment about the likelihood that the drug actually caused  the adverse event. </a:t>
            </a:r>
          </a:p>
          <a:p>
            <a:pPr marL="0" lvl="1" indent="0">
              <a:lnSpc>
                <a:spcPct val="120000"/>
              </a:lnSpc>
              <a:spcBef>
                <a:spcPts val="0"/>
              </a:spcBef>
              <a:spcAft>
                <a:spcPts val="0"/>
              </a:spcAft>
              <a:buNone/>
            </a:pPr>
            <a:r>
              <a:rPr lang="en-US" sz="1200" dirty="0" smtClean="0">
                <a:latin typeface="+mj-lt"/>
                <a:cs typeface="Arial" panose="020B0604020202020204" pitchFamily="34" charset="0"/>
              </a:rPr>
              <a:t>           </a:t>
            </a:r>
          </a:p>
          <a:p>
            <a:pPr marL="0" lvl="1" indent="0">
              <a:lnSpc>
                <a:spcPct val="120000"/>
              </a:lnSpc>
              <a:spcBef>
                <a:spcPts val="0"/>
              </a:spcBef>
              <a:spcAft>
                <a:spcPts val="0"/>
              </a:spcAft>
              <a:buNone/>
            </a:pPr>
            <a:r>
              <a:rPr lang="en-US" sz="1200" dirty="0" smtClean="0">
                <a:latin typeface="+mj-lt"/>
                <a:cs typeface="Arial" panose="020B0604020202020204" pitchFamily="34" charset="0"/>
              </a:rPr>
              <a:t>  The FDA ‘</a:t>
            </a:r>
            <a:r>
              <a:rPr lang="en-US" sz="1200" b="1" i="1" dirty="0" smtClean="0">
                <a:cs typeface="Arial" panose="020B0604020202020204" pitchFamily="34" charset="0"/>
              </a:rPr>
              <a:t>reasonable  </a:t>
            </a:r>
            <a:r>
              <a:rPr lang="en-US" sz="1200" b="1" i="1" dirty="0">
                <a:cs typeface="Arial" panose="020B0604020202020204" pitchFamily="34" charset="0"/>
              </a:rPr>
              <a:t>possibility’ </a:t>
            </a:r>
            <a:r>
              <a:rPr lang="en-US" sz="1200" dirty="0" smtClean="0">
                <a:cs typeface="Arial" panose="020B0604020202020204" pitchFamily="34" charset="0"/>
              </a:rPr>
              <a:t>causality standard  is consistent  with the International Conference on Harmonization </a:t>
            </a:r>
          </a:p>
          <a:p>
            <a:pPr marL="0" lvl="1" indent="0">
              <a:lnSpc>
                <a:spcPct val="120000"/>
              </a:lnSpc>
              <a:spcBef>
                <a:spcPts val="0"/>
              </a:spcBef>
              <a:spcAft>
                <a:spcPts val="0"/>
              </a:spcAft>
              <a:buNone/>
            </a:pPr>
            <a:r>
              <a:rPr lang="en-US" sz="1200" dirty="0">
                <a:cs typeface="Arial" panose="020B0604020202020204" pitchFamily="34" charset="0"/>
              </a:rPr>
              <a:t> </a:t>
            </a:r>
            <a:r>
              <a:rPr lang="en-US" sz="1200" dirty="0" smtClean="0">
                <a:cs typeface="Arial" panose="020B0604020202020204" pitchFamily="34" charset="0"/>
              </a:rPr>
              <a:t> (ICH) E2A guidance with respect to who is responsible for making the judgment.  The  ICH E2A guidance recommends </a:t>
            </a:r>
          </a:p>
          <a:p>
            <a:pPr marL="0" lvl="1" indent="0">
              <a:lnSpc>
                <a:spcPct val="120000"/>
              </a:lnSpc>
              <a:spcBef>
                <a:spcPts val="0"/>
              </a:spcBef>
              <a:spcAft>
                <a:spcPts val="0"/>
              </a:spcAft>
              <a:buNone/>
            </a:pPr>
            <a:r>
              <a:rPr lang="en-US" sz="1200" dirty="0">
                <a:cs typeface="Arial" panose="020B0604020202020204" pitchFamily="34" charset="0"/>
              </a:rPr>
              <a:t> </a:t>
            </a:r>
            <a:r>
              <a:rPr lang="en-US" sz="1200" dirty="0" smtClean="0">
                <a:cs typeface="Arial" panose="020B0604020202020204" pitchFamily="34" charset="0"/>
              </a:rPr>
              <a:t> judgment is based on either the  investigator’s or the sponsor’s opinion. </a:t>
            </a:r>
            <a:endParaRPr lang="en-US" sz="1200" i="1" dirty="0">
              <a:latin typeface="+mj-lt"/>
              <a:cs typeface="Arial" panose="020B0604020202020204" pitchFamily="34" charset="0"/>
            </a:endParaRPr>
          </a:p>
        </p:txBody>
      </p:sp>
      <p:sp>
        <p:nvSpPr>
          <p:cNvPr id="2" name="Title 1"/>
          <p:cNvSpPr>
            <a:spLocks noGrp="1"/>
          </p:cNvSpPr>
          <p:nvPr>
            <p:ph type="title"/>
          </p:nvPr>
        </p:nvSpPr>
        <p:spPr>
          <a:xfrm>
            <a:off x="381000" y="209550"/>
            <a:ext cx="8458200" cy="609600"/>
          </a:xfrm>
        </p:spPr>
        <p:txBody>
          <a:bodyPr>
            <a:noAutofit/>
          </a:bodyPr>
          <a:lstStyle/>
          <a:p>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Safety Reporting Definitions</a:t>
            </a:r>
            <a:r>
              <a:rPr lang="en-US" dirty="0" smtClean="0"/>
              <a:t> </a:t>
            </a:r>
            <a:br>
              <a:rPr lang="en-US" dirty="0" smtClean="0"/>
            </a:br>
            <a:endParaRPr lang="en-US" dirty="0"/>
          </a:p>
        </p:txBody>
      </p:sp>
    </p:spTree>
    <p:extLst>
      <p:ext uri="{BB962C8B-B14F-4D97-AF65-F5344CB8AC3E}">
        <p14:creationId xmlns:p14="http://schemas.microsoft.com/office/powerpoint/2010/main" val="41795369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28750"/>
            <a:ext cx="8458200" cy="2590800"/>
          </a:xfrm>
        </p:spPr>
        <p:txBody>
          <a:bodyPr>
            <a:normAutofit/>
          </a:bodyPr>
          <a:lstStyle/>
          <a:p>
            <a:pPr marL="0" lvl="1" indent="0">
              <a:lnSpc>
                <a:spcPct val="120000"/>
              </a:lnSpc>
              <a:spcBef>
                <a:spcPts val="0"/>
              </a:spcBef>
              <a:spcAft>
                <a:spcPts val="0"/>
              </a:spcAft>
              <a:buNone/>
            </a:pPr>
            <a:r>
              <a:rPr lang="en-US" b="1" dirty="0" smtClean="0">
                <a:latin typeface="Arial" panose="020B0604020202020204" pitchFamily="34" charset="0"/>
                <a:cs typeface="Arial" panose="020B0604020202020204" pitchFamily="34" charset="0"/>
              </a:rPr>
              <a:t>3.  </a:t>
            </a:r>
            <a:r>
              <a:rPr lang="en-US" b="1" dirty="0" smtClean="0">
                <a:solidFill>
                  <a:srgbClr val="0070C0"/>
                </a:solidFill>
                <a:latin typeface="Arial" panose="020B0604020202020204" pitchFamily="34" charset="0"/>
                <a:cs typeface="Arial" panose="020B0604020202020204" pitchFamily="34" charset="0"/>
              </a:rPr>
              <a:t>Adverse Reaction  (AR) </a:t>
            </a:r>
            <a:r>
              <a:rPr lang="en-US" dirty="0" smtClean="0">
                <a:latin typeface="Arial" panose="020B0604020202020204" pitchFamily="34" charset="0"/>
                <a:cs typeface="Arial" panose="020B0604020202020204" pitchFamily="34" charset="0"/>
              </a:rPr>
              <a:t>means: </a:t>
            </a:r>
          </a:p>
          <a:p>
            <a:pPr marL="0" lvl="1" indent="0">
              <a:lnSpc>
                <a:spcPct val="120000"/>
              </a:lnSpc>
              <a:spcBef>
                <a:spcPts val="0"/>
              </a:spcBef>
              <a:spcAft>
                <a:spcPts val="0"/>
              </a:spcAft>
              <a:buNone/>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any adverse event caused by a drug”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FDA 21 CFR 312.32(a</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1200" b="1" i="1" dirty="0" smtClean="0">
                <a:latin typeface="+mj-lt"/>
                <a:cs typeface="Arial" panose="020B0604020202020204" pitchFamily="34" charset="0"/>
              </a:rPr>
              <a:t>  </a:t>
            </a:r>
            <a:r>
              <a:rPr lang="en-US" sz="1200" b="1" i="1" dirty="0" smtClean="0">
                <a:latin typeface="+mj-lt"/>
                <a:cs typeface="Arial" panose="020B0604020202020204" pitchFamily="34" charset="0"/>
              </a:rPr>
              <a:t>   </a:t>
            </a:r>
            <a:r>
              <a:rPr lang="en-US" sz="1600" b="1" i="1" dirty="0" smtClean="0">
                <a:latin typeface="+mj-lt"/>
                <a:cs typeface="Arial" panose="020B0604020202020204" pitchFamily="34" charset="0"/>
              </a:rPr>
              <a:t>Adverse </a:t>
            </a:r>
            <a:r>
              <a:rPr lang="en-US" sz="1600" b="1" i="1" dirty="0" smtClean="0">
                <a:latin typeface="+mj-lt"/>
                <a:cs typeface="Arial" panose="020B0604020202020204" pitchFamily="34" charset="0"/>
              </a:rPr>
              <a:t>Reactions </a:t>
            </a:r>
            <a:r>
              <a:rPr lang="en-US" sz="1600" dirty="0" smtClean="0">
                <a:latin typeface="+mj-lt"/>
                <a:cs typeface="Arial" panose="020B0604020202020204" pitchFamily="34" charset="0"/>
              </a:rPr>
              <a:t>are a subset of all adverse events </a:t>
            </a:r>
            <a:endParaRPr lang="en-US" sz="1600" dirty="0" smtClean="0">
              <a:latin typeface="+mj-lt"/>
              <a:cs typeface="Arial" panose="020B0604020202020204" pitchFamily="34" charset="0"/>
            </a:endParaRPr>
          </a:p>
          <a:p>
            <a:pPr marL="0" lvl="1" indent="0">
              <a:lnSpc>
                <a:spcPct val="120000"/>
              </a:lnSpc>
              <a:spcBef>
                <a:spcPts val="0"/>
              </a:spcBef>
              <a:spcAft>
                <a:spcPts val="0"/>
              </a:spcAft>
              <a:buNone/>
            </a:pPr>
            <a:r>
              <a:rPr lang="en-US" sz="1600" dirty="0">
                <a:latin typeface="+mj-lt"/>
                <a:cs typeface="Arial" panose="020B0604020202020204" pitchFamily="34" charset="0"/>
              </a:rPr>
              <a:t> </a:t>
            </a:r>
            <a:r>
              <a:rPr lang="en-US" sz="1600" dirty="0" smtClean="0">
                <a:latin typeface="+mj-lt"/>
                <a:cs typeface="Arial" panose="020B0604020202020204" pitchFamily="34" charset="0"/>
              </a:rPr>
              <a:t>   </a:t>
            </a:r>
            <a:r>
              <a:rPr lang="en-US" sz="1600" dirty="0" smtClean="0">
                <a:latin typeface="+mj-lt"/>
                <a:cs typeface="Arial" panose="020B0604020202020204" pitchFamily="34" charset="0"/>
              </a:rPr>
              <a:t>for </a:t>
            </a:r>
            <a:r>
              <a:rPr lang="en-US" sz="1600" dirty="0" smtClean="0">
                <a:latin typeface="+mj-lt"/>
                <a:cs typeface="Arial" panose="020B0604020202020204" pitchFamily="34" charset="0"/>
              </a:rPr>
              <a:t>which there is a reason to </a:t>
            </a:r>
            <a:r>
              <a:rPr lang="en-US" sz="1600" dirty="0" smtClean="0">
                <a:latin typeface="+mj-lt"/>
                <a:cs typeface="Arial" panose="020B0604020202020204" pitchFamily="34" charset="0"/>
              </a:rPr>
              <a:t>conclude </a:t>
            </a:r>
            <a:r>
              <a:rPr lang="en-US" sz="1600" dirty="0" smtClean="0">
                <a:latin typeface="+mj-lt"/>
                <a:cs typeface="Arial" panose="020B0604020202020204" pitchFamily="34" charset="0"/>
              </a:rPr>
              <a:t>that the </a:t>
            </a:r>
            <a:endParaRPr lang="en-US" sz="1600" dirty="0" smtClean="0">
              <a:latin typeface="+mj-lt"/>
              <a:cs typeface="Arial" panose="020B0604020202020204" pitchFamily="34" charset="0"/>
            </a:endParaRPr>
          </a:p>
          <a:p>
            <a:pPr marL="0" lvl="1" indent="0">
              <a:lnSpc>
                <a:spcPct val="120000"/>
              </a:lnSpc>
              <a:spcBef>
                <a:spcPts val="0"/>
              </a:spcBef>
              <a:spcAft>
                <a:spcPts val="0"/>
              </a:spcAft>
              <a:buNone/>
            </a:pPr>
            <a:r>
              <a:rPr lang="en-US" sz="1600" dirty="0">
                <a:latin typeface="+mj-lt"/>
                <a:cs typeface="Arial" panose="020B0604020202020204" pitchFamily="34" charset="0"/>
              </a:rPr>
              <a:t> </a:t>
            </a:r>
            <a:r>
              <a:rPr lang="en-US" sz="1600" dirty="0" smtClean="0">
                <a:latin typeface="+mj-lt"/>
                <a:cs typeface="Arial" panose="020B0604020202020204" pitchFamily="34" charset="0"/>
              </a:rPr>
              <a:t>   </a:t>
            </a:r>
            <a:r>
              <a:rPr lang="en-US" sz="1600" dirty="0" smtClean="0">
                <a:latin typeface="+mj-lt"/>
                <a:cs typeface="Arial" panose="020B0604020202020204" pitchFamily="34" charset="0"/>
              </a:rPr>
              <a:t>drug </a:t>
            </a:r>
            <a:r>
              <a:rPr lang="en-US" sz="1600" dirty="0" smtClean="0">
                <a:latin typeface="+mj-lt"/>
                <a:cs typeface="Arial" panose="020B0604020202020204" pitchFamily="34" charset="0"/>
              </a:rPr>
              <a:t>caused the event.  </a:t>
            </a:r>
            <a:endParaRPr lang="en-US" sz="1600" i="1" dirty="0">
              <a:latin typeface="+mj-lt"/>
              <a:cs typeface="Arial" panose="020B0604020202020204" pitchFamily="34" charset="0"/>
            </a:endParaRPr>
          </a:p>
          <a:p>
            <a:pPr marL="0" lvl="1" indent="0">
              <a:lnSpc>
                <a:spcPct val="120000"/>
              </a:lnSpc>
              <a:spcBef>
                <a:spcPts val="0"/>
              </a:spcBef>
              <a:spcAft>
                <a:spcPts val="0"/>
              </a:spcAft>
              <a:buNone/>
            </a:pPr>
            <a:endParaRPr lang="en-US" sz="1200" i="1" dirty="0">
              <a:latin typeface="+mj-lt"/>
              <a:cs typeface="Arial" panose="020B0604020202020204" pitchFamily="34" charset="0"/>
            </a:endParaRPr>
          </a:p>
        </p:txBody>
      </p:sp>
      <p:sp>
        <p:nvSpPr>
          <p:cNvPr id="2" name="Title 1"/>
          <p:cNvSpPr>
            <a:spLocks noGrp="1"/>
          </p:cNvSpPr>
          <p:nvPr>
            <p:ph type="title"/>
          </p:nvPr>
        </p:nvSpPr>
        <p:spPr>
          <a:xfrm>
            <a:off x="304800" y="133350"/>
            <a:ext cx="8458200" cy="857250"/>
          </a:xfrm>
        </p:spPr>
        <p:txBody>
          <a:bodyPr>
            <a:normAutofit/>
          </a:bodyPr>
          <a:lstStyle/>
          <a:p>
            <a:r>
              <a:rPr lang="en-US" dirty="0" smtClean="0">
                <a:latin typeface="Calibri" panose="020F0502020204030204" pitchFamily="34" charset="0"/>
              </a:rPr>
              <a:t>Safety Reporting Definitions</a:t>
            </a:r>
            <a:r>
              <a:rPr lang="en-US" dirty="0" smtClean="0"/>
              <a:t> </a:t>
            </a:r>
            <a:br>
              <a:rPr lang="en-US" dirty="0" smtClean="0"/>
            </a:b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724150"/>
            <a:ext cx="2438400" cy="2219325"/>
          </a:xfrm>
          <a:prstGeom prst="rect">
            <a:avLst/>
          </a:prstGeom>
        </p:spPr>
      </p:pic>
    </p:spTree>
    <p:extLst>
      <p:ext uri="{BB962C8B-B14F-4D97-AF65-F5344CB8AC3E}">
        <p14:creationId xmlns:p14="http://schemas.microsoft.com/office/powerpoint/2010/main" val="31296455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19150"/>
            <a:ext cx="8610600" cy="3962400"/>
          </a:xfrm>
        </p:spPr>
        <p:txBody>
          <a:bodyPr>
            <a:normAutofit fontScale="40000" lnSpcReduction="20000"/>
          </a:bodyPr>
          <a:lstStyle/>
          <a:p>
            <a:pPr marL="0" lvl="1" indent="0">
              <a:lnSpc>
                <a:spcPct val="120000"/>
              </a:lnSpc>
              <a:spcBef>
                <a:spcPts val="0"/>
              </a:spcBef>
              <a:spcAft>
                <a:spcPts val="0"/>
              </a:spcAft>
              <a:buNone/>
            </a:pPr>
            <a:r>
              <a:rPr lang="en-US" sz="5000" b="1" dirty="0">
                <a:latin typeface="Arial" panose="020B0604020202020204" pitchFamily="34" charset="0"/>
                <a:cs typeface="Arial" panose="020B0604020202020204" pitchFamily="34" charset="0"/>
              </a:rPr>
              <a:t>4</a:t>
            </a:r>
            <a:r>
              <a:rPr lang="en-US" sz="5000" b="1" dirty="0" smtClean="0">
                <a:latin typeface="Arial" panose="020B0604020202020204" pitchFamily="34" charset="0"/>
                <a:cs typeface="Arial" panose="020B0604020202020204" pitchFamily="34" charset="0"/>
              </a:rPr>
              <a:t>. </a:t>
            </a:r>
            <a:r>
              <a:rPr lang="en-US" sz="5000" b="1" dirty="0" smtClean="0">
                <a:solidFill>
                  <a:srgbClr val="0070C0"/>
                </a:solidFill>
                <a:latin typeface="Arial" panose="020B0604020202020204" pitchFamily="34" charset="0"/>
                <a:cs typeface="Arial" panose="020B0604020202020204" pitchFamily="34" charset="0"/>
              </a:rPr>
              <a:t>Unexpected</a:t>
            </a:r>
            <a:r>
              <a:rPr lang="en-US" sz="5000" b="1" dirty="0" smtClean="0">
                <a:latin typeface="Arial" panose="020B0604020202020204" pitchFamily="34" charset="0"/>
                <a:cs typeface="Arial" panose="020B0604020202020204" pitchFamily="34" charset="0"/>
              </a:rPr>
              <a:t> means: </a:t>
            </a:r>
          </a:p>
          <a:p>
            <a:pPr marL="0" lvl="1" indent="0">
              <a:lnSpc>
                <a:spcPct val="120000"/>
              </a:lnSpc>
              <a:spcBef>
                <a:spcPts val="0"/>
              </a:spcBef>
              <a:spcAft>
                <a:spcPts val="0"/>
              </a:spcAft>
              <a:buNone/>
            </a:pP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an adverse event or suspected adverse reaction considered ‘</a:t>
            </a:r>
            <a:r>
              <a:rPr lang="en-US" sz="4200" b="1" i="1" dirty="0" smtClean="0">
                <a:latin typeface="Arial" panose="020B0604020202020204" pitchFamily="34" charset="0"/>
                <a:cs typeface="Arial" panose="020B0604020202020204" pitchFamily="34" charset="0"/>
              </a:rPr>
              <a:t>unexpected’</a:t>
            </a:r>
            <a:r>
              <a:rPr lang="en-US" sz="4200" i="1" dirty="0" smtClean="0">
                <a:latin typeface="Arial" panose="020B0604020202020204" pitchFamily="34" charset="0"/>
                <a:cs typeface="Arial" panose="020B0604020202020204" pitchFamily="34" charset="0"/>
              </a:rPr>
              <a:t> if it is </a:t>
            </a:r>
          </a:p>
          <a:p>
            <a:pPr marL="0" lvl="1" indent="0">
              <a:lnSpc>
                <a:spcPct val="120000"/>
              </a:lnSpc>
              <a:spcBef>
                <a:spcPts val="0"/>
              </a:spcBef>
              <a:spcAft>
                <a:spcPts val="0"/>
              </a:spcAft>
              <a:buNone/>
            </a:pPr>
            <a:r>
              <a:rPr lang="en-US" sz="4200" i="1" dirty="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      not listed in the investigator brochure or is not listed at the specificity or severity     </a:t>
            </a:r>
          </a:p>
          <a:p>
            <a:pPr marL="0" lvl="1" indent="0">
              <a:lnSpc>
                <a:spcPct val="120000"/>
              </a:lnSpc>
              <a:spcBef>
                <a:spcPts val="0"/>
              </a:spcBef>
              <a:spcAft>
                <a:spcPts val="0"/>
              </a:spcAft>
              <a:buNone/>
            </a:pPr>
            <a:r>
              <a:rPr lang="en-US" sz="4200" i="1" dirty="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      that has been observed or, if an Investigator brochure is not required or available, </a:t>
            </a:r>
          </a:p>
          <a:p>
            <a:pPr marL="0" lvl="1" indent="0">
              <a:lnSpc>
                <a:spcPct val="120000"/>
              </a:lnSpc>
              <a:spcBef>
                <a:spcPts val="0"/>
              </a:spcBef>
              <a:spcAft>
                <a:spcPts val="0"/>
              </a:spcAft>
              <a:buNone/>
            </a:pPr>
            <a:r>
              <a:rPr lang="en-US" sz="4200" i="1" dirty="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      is not consistent with the risk  information described in the general investigational </a:t>
            </a:r>
          </a:p>
          <a:p>
            <a:pPr marL="0" lvl="1" indent="0">
              <a:lnSpc>
                <a:spcPct val="120000"/>
              </a:lnSpc>
              <a:spcBef>
                <a:spcPts val="0"/>
              </a:spcBef>
              <a:spcAft>
                <a:spcPts val="0"/>
              </a:spcAft>
              <a:buNone/>
            </a:pPr>
            <a:r>
              <a:rPr lang="en-US" sz="4200" i="1" dirty="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      plan, protocol or elsewhere in the current application.”   </a:t>
            </a:r>
            <a:r>
              <a:rPr lang="en-US" sz="3000" b="1" dirty="0" smtClean="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FDA 21 CFR 312.32(a</a:t>
            </a:r>
            <a:r>
              <a:rPr lang="en-US" sz="3000" dirty="0" smtClean="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1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3000" i="1" dirty="0">
                <a:latin typeface="+mj-lt"/>
                <a:cs typeface="Arial" panose="020B0604020202020204" pitchFamily="34" charset="0"/>
              </a:rPr>
              <a:t> </a:t>
            </a:r>
            <a:endParaRPr lang="en-US" sz="3000" i="1" dirty="0" smtClean="0">
              <a:latin typeface="+mj-lt"/>
              <a:cs typeface="Arial" panose="020B0604020202020204" pitchFamily="34" charset="0"/>
            </a:endParaRPr>
          </a:p>
          <a:p>
            <a:pPr marL="0" lvl="1" indent="0">
              <a:lnSpc>
                <a:spcPct val="120000"/>
              </a:lnSpc>
              <a:spcBef>
                <a:spcPts val="0"/>
              </a:spcBef>
              <a:spcAft>
                <a:spcPts val="0"/>
              </a:spcAft>
              <a:buNone/>
            </a:pPr>
            <a:r>
              <a:rPr lang="en-US" sz="3000" i="1" dirty="0">
                <a:latin typeface="+mj-lt"/>
                <a:cs typeface="Arial" panose="020B0604020202020204" pitchFamily="34" charset="0"/>
              </a:rPr>
              <a:t> </a:t>
            </a:r>
            <a:r>
              <a:rPr lang="en-US" sz="3000" dirty="0" smtClean="0">
                <a:latin typeface="+mj-lt"/>
                <a:cs typeface="Arial" panose="020B0604020202020204" pitchFamily="34" charset="0"/>
              </a:rPr>
              <a:t>For the purposes if Investigational New Drug (IND) safety reporting, </a:t>
            </a:r>
            <a:r>
              <a:rPr lang="en-US" sz="3000" b="1" dirty="0" smtClean="0">
                <a:latin typeface="+mj-lt"/>
                <a:cs typeface="Arial" panose="020B0604020202020204" pitchFamily="34" charset="0"/>
              </a:rPr>
              <a:t>‘</a:t>
            </a:r>
            <a:r>
              <a:rPr lang="en-US" sz="3000" b="1" i="1" dirty="0" smtClean="0">
                <a:latin typeface="+mj-lt"/>
                <a:cs typeface="Arial" panose="020B0604020202020204" pitchFamily="34" charset="0"/>
              </a:rPr>
              <a:t>reasonable possibility‘ </a:t>
            </a:r>
            <a:r>
              <a:rPr lang="en-US" sz="3000" dirty="0" smtClean="0">
                <a:latin typeface="+mj-lt"/>
                <a:cs typeface="Arial" panose="020B0604020202020204" pitchFamily="34" charset="0"/>
              </a:rPr>
              <a:t>means there is evidence to   </a:t>
            </a:r>
          </a:p>
          <a:p>
            <a:pPr marL="0" lvl="1" indent="0">
              <a:lnSpc>
                <a:spcPct val="120000"/>
              </a:lnSpc>
              <a:spcBef>
                <a:spcPts val="0"/>
              </a:spcBef>
              <a:spcAft>
                <a:spcPts val="0"/>
              </a:spcAft>
              <a:buNone/>
            </a:pPr>
            <a:r>
              <a:rPr lang="en-US" sz="3000" dirty="0">
                <a:latin typeface="+mj-lt"/>
                <a:cs typeface="Arial" panose="020B0604020202020204" pitchFamily="34" charset="0"/>
              </a:rPr>
              <a:t> </a:t>
            </a:r>
            <a:r>
              <a:rPr lang="en-US" sz="3000" dirty="0" smtClean="0">
                <a:latin typeface="+mj-lt"/>
                <a:cs typeface="Arial" panose="020B0604020202020204" pitchFamily="34" charset="0"/>
              </a:rPr>
              <a:t>suggest a causal relationship between the drug and adverse event.  A </a:t>
            </a:r>
            <a:r>
              <a:rPr lang="en-US" sz="3000" b="1" dirty="0" smtClean="0">
                <a:latin typeface="+mj-lt"/>
                <a:cs typeface="Arial" panose="020B0604020202020204" pitchFamily="34" charset="0"/>
              </a:rPr>
              <a:t>Suspected </a:t>
            </a:r>
            <a:r>
              <a:rPr lang="en-US" sz="3000" b="1" dirty="0">
                <a:latin typeface="+mj-lt"/>
                <a:cs typeface="Arial" panose="020B0604020202020204" pitchFamily="34" charset="0"/>
              </a:rPr>
              <a:t>A</a:t>
            </a:r>
            <a:r>
              <a:rPr lang="en-US" sz="3000" b="1" dirty="0" smtClean="0">
                <a:latin typeface="+mj-lt"/>
                <a:cs typeface="Arial" panose="020B0604020202020204" pitchFamily="34" charset="0"/>
              </a:rPr>
              <a:t>dverse </a:t>
            </a:r>
            <a:r>
              <a:rPr lang="en-US" sz="3000" b="1" dirty="0">
                <a:latin typeface="+mj-lt"/>
                <a:cs typeface="Arial" panose="020B0604020202020204" pitchFamily="34" charset="0"/>
              </a:rPr>
              <a:t>R</a:t>
            </a:r>
            <a:r>
              <a:rPr lang="en-US" sz="3000" b="1" dirty="0" smtClean="0">
                <a:latin typeface="+mj-lt"/>
                <a:cs typeface="Arial" panose="020B0604020202020204" pitchFamily="34" charset="0"/>
              </a:rPr>
              <a:t>eaction</a:t>
            </a:r>
            <a:r>
              <a:rPr lang="en-US" sz="3000" dirty="0" smtClean="0">
                <a:latin typeface="+mj-lt"/>
                <a:cs typeface="Arial" panose="020B0604020202020204" pitchFamily="34" charset="0"/>
              </a:rPr>
              <a:t> implies a lesser  </a:t>
            </a:r>
          </a:p>
          <a:p>
            <a:pPr marL="0" lvl="1" indent="0">
              <a:lnSpc>
                <a:spcPct val="120000"/>
              </a:lnSpc>
              <a:spcBef>
                <a:spcPts val="0"/>
              </a:spcBef>
              <a:spcAft>
                <a:spcPts val="0"/>
              </a:spcAft>
              <a:buNone/>
            </a:pPr>
            <a:r>
              <a:rPr lang="en-US" sz="3000" dirty="0">
                <a:latin typeface="+mj-lt"/>
                <a:cs typeface="Arial" panose="020B0604020202020204" pitchFamily="34" charset="0"/>
              </a:rPr>
              <a:t> </a:t>
            </a:r>
            <a:r>
              <a:rPr lang="en-US" sz="3000" dirty="0" smtClean="0">
                <a:latin typeface="+mj-lt"/>
                <a:cs typeface="Arial" panose="020B0604020202020204" pitchFamily="34" charset="0"/>
              </a:rPr>
              <a:t>degree of certainty about causality than adverse reaction,  which means an adverse event caused  by a drug.  </a:t>
            </a:r>
          </a:p>
          <a:p>
            <a:pPr marL="0" lvl="1" indent="0">
              <a:lnSpc>
                <a:spcPct val="120000"/>
              </a:lnSpc>
              <a:spcBef>
                <a:spcPts val="0"/>
              </a:spcBef>
              <a:spcAft>
                <a:spcPts val="0"/>
              </a:spcAft>
              <a:buNone/>
            </a:pPr>
            <a:endParaRPr lang="en-US" sz="3000" i="1" dirty="0">
              <a:latin typeface="+mj-lt"/>
              <a:cs typeface="Arial" panose="020B0604020202020204" pitchFamily="34" charset="0"/>
            </a:endParaRPr>
          </a:p>
          <a:p>
            <a:pPr marL="0" lvl="1" indent="0">
              <a:lnSpc>
                <a:spcPct val="120000"/>
              </a:lnSpc>
              <a:spcBef>
                <a:spcPts val="0"/>
              </a:spcBef>
              <a:spcAft>
                <a:spcPts val="0"/>
              </a:spcAft>
              <a:buNone/>
            </a:pPr>
            <a:r>
              <a:rPr lang="en-US" sz="3000" b="1" i="1" dirty="0" smtClean="0">
                <a:latin typeface="+mj-lt"/>
                <a:cs typeface="Arial" panose="020B0604020202020204" pitchFamily="34" charset="0"/>
              </a:rPr>
              <a:t> Suspected Adverse Reactions </a:t>
            </a:r>
            <a:r>
              <a:rPr lang="en-US" sz="3000" dirty="0" smtClean="0">
                <a:latin typeface="+mj-lt"/>
                <a:cs typeface="Arial" panose="020B0604020202020204" pitchFamily="34" charset="0"/>
              </a:rPr>
              <a:t>are the subset of all adverse events for which there is a ‘</a:t>
            </a:r>
            <a:r>
              <a:rPr lang="en-US" sz="3000" b="1" i="1" dirty="0" smtClean="0">
                <a:latin typeface="+mj-lt"/>
                <a:cs typeface="Arial" panose="020B0604020202020204" pitchFamily="34" charset="0"/>
              </a:rPr>
              <a:t>reasonable  possibility’ </a:t>
            </a:r>
            <a:r>
              <a:rPr lang="en-US" sz="3000" dirty="0">
                <a:latin typeface="+mj-lt"/>
                <a:cs typeface="Arial" panose="020B0604020202020204" pitchFamily="34" charset="0"/>
              </a:rPr>
              <a:t>that the </a:t>
            </a:r>
            <a:r>
              <a:rPr lang="en-US" sz="3000" b="1" i="1" dirty="0" smtClean="0">
                <a:latin typeface="+mj-lt"/>
                <a:cs typeface="Arial" panose="020B0604020202020204" pitchFamily="34" charset="0"/>
              </a:rPr>
              <a:t>  </a:t>
            </a:r>
          </a:p>
          <a:p>
            <a:pPr marL="0" lvl="1" indent="0">
              <a:lnSpc>
                <a:spcPct val="120000"/>
              </a:lnSpc>
              <a:spcBef>
                <a:spcPts val="0"/>
              </a:spcBef>
              <a:spcAft>
                <a:spcPts val="0"/>
              </a:spcAft>
              <a:buNone/>
            </a:pPr>
            <a:r>
              <a:rPr lang="en-US" sz="3000" dirty="0" smtClean="0">
                <a:latin typeface="+mj-lt"/>
                <a:cs typeface="Arial" panose="020B0604020202020204" pitchFamily="34" charset="0"/>
              </a:rPr>
              <a:t> drug caused the event.  The requirement  to report a SAR, the sponsor  needs to evaluate  the available evidence </a:t>
            </a:r>
            <a:r>
              <a:rPr lang="en-US" sz="3000" dirty="0">
                <a:latin typeface="+mj-lt"/>
                <a:cs typeface="Arial" panose="020B0604020202020204" pitchFamily="34" charset="0"/>
              </a:rPr>
              <a:t>and </a:t>
            </a:r>
            <a:r>
              <a:rPr lang="en-US" sz="3000" dirty="0" smtClean="0">
                <a:latin typeface="+mj-lt"/>
                <a:cs typeface="Arial" panose="020B0604020202020204" pitchFamily="34" charset="0"/>
              </a:rPr>
              <a:t> make   </a:t>
            </a:r>
          </a:p>
          <a:p>
            <a:pPr marL="0" lvl="1" indent="0">
              <a:lnSpc>
                <a:spcPct val="120000"/>
              </a:lnSpc>
              <a:spcBef>
                <a:spcPts val="0"/>
              </a:spcBef>
              <a:spcAft>
                <a:spcPts val="0"/>
              </a:spcAft>
              <a:buNone/>
            </a:pPr>
            <a:r>
              <a:rPr lang="en-US" sz="3000" dirty="0">
                <a:latin typeface="+mj-lt"/>
                <a:cs typeface="Arial" panose="020B0604020202020204" pitchFamily="34" charset="0"/>
              </a:rPr>
              <a:t> </a:t>
            </a:r>
            <a:r>
              <a:rPr lang="en-US" sz="3000" dirty="0" smtClean="0">
                <a:latin typeface="+mj-lt"/>
                <a:cs typeface="Arial" panose="020B0604020202020204" pitchFamily="34" charset="0"/>
              </a:rPr>
              <a:t>the judgment about the likelihood that the drug actually caused  the adverse event.  The FDA ‘</a:t>
            </a:r>
            <a:r>
              <a:rPr lang="en-US" sz="3000" b="1" i="1" dirty="0" smtClean="0">
                <a:cs typeface="Arial" panose="020B0604020202020204" pitchFamily="34" charset="0"/>
              </a:rPr>
              <a:t>reasonable  </a:t>
            </a:r>
            <a:r>
              <a:rPr lang="en-US" sz="3000" b="1" i="1" dirty="0">
                <a:cs typeface="Arial" panose="020B0604020202020204" pitchFamily="34" charset="0"/>
              </a:rPr>
              <a:t>possibility’ </a:t>
            </a:r>
            <a:endParaRPr lang="en-US" sz="3000" b="1" i="1" dirty="0" smtClean="0">
              <a:cs typeface="Arial" panose="020B0604020202020204" pitchFamily="34" charset="0"/>
            </a:endParaRPr>
          </a:p>
          <a:p>
            <a:pPr marL="0" lvl="1" indent="0">
              <a:lnSpc>
                <a:spcPct val="120000"/>
              </a:lnSpc>
              <a:spcBef>
                <a:spcPts val="0"/>
              </a:spcBef>
              <a:spcAft>
                <a:spcPts val="0"/>
              </a:spcAft>
              <a:buNone/>
            </a:pPr>
            <a:r>
              <a:rPr lang="en-US" sz="3000" b="1" i="1" dirty="0">
                <a:cs typeface="Arial" panose="020B0604020202020204" pitchFamily="34" charset="0"/>
              </a:rPr>
              <a:t> </a:t>
            </a:r>
            <a:r>
              <a:rPr lang="en-US" sz="3000" dirty="0" smtClean="0">
                <a:cs typeface="Arial" panose="020B0604020202020204" pitchFamily="34" charset="0"/>
              </a:rPr>
              <a:t>causality standard  is consistent  with the International Conference on Harmonization (ICH) E2A  guidance with respect to </a:t>
            </a:r>
          </a:p>
          <a:p>
            <a:pPr marL="0" lvl="1" indent="0">
              <a:lnSpc>
                <a:spcPct val="120000"/>
              </a:lnSpc>
              <a:spcBef>
                <a:spcPts val="0"/>
              </a:spcBef>
              <a:spcAft>
                <a:spcPts val="0"/>
              </a:spcAft>
              <a:buNone/>
            </a:pPr>
            <a:r>
              <a:rPr lang="en-US" sz="3000" dirty="0">
                <a:cs typeface="Arial" panose="020B0604020202020204" pitchFamily="34" charset="0"/>
              </a:rPr>
              <a:t> </a:t>
            </a:r>
            <a:r>
              <a:rPr lang="en-US" sz="3000" dirty="0" smtClean="0">
                <a:cs typeface="Arial" panose="020B0604020202020204" pitchFamily="34" charset="0"/>
              </a:rPr>
              <a:t>who is responsible for making the judgment.  The  ICH E2A guidance recommends judgment is based on either the  investigator’s or the sponsor’s opinion. </a:t>
            </a:r>
            <a:endParaRPr lang="en-US" sz="3000" i="1" dirty="0">
              <a:latin typeface="+mj-lt"/>
              <a:cs typeface="Arial" panose="020B0604020202020204" pitchFamily="34" charset="0"/>
            </a:endParaRPr>
          </a:p>
        </p:txBody>
      </p:sp>
      <p:sp>
        <p:nvSpPr>
          <p:cNvPr id="2" name="Title 1"/>
          <p:cNvSpPr>
            <a:spLocks noGrp="1"/>
          </p:cNvSpPr>
          <p:nvPr>
            <p:ph type="title"/>
          </p:nvPr>
        </p:nvSpPr>
        <p:spPr>
          <a:xfrm>
            <a:off x="304800" y="0"/>
            <a:ext cx="8458200" cy="857250"/>
          </a:xfrm>
        </p:spPr>
        <p:txBody>
          <a:bodyPr>
            <a:normAutofit/>
          </a:bodyPr>
          <a:lstStyle/>
          <a:p>
            <a:r>
              <a:rPr lang="en-US" dirty="0" smtClean="0">
                <a:latin typeface="Calibri" panose="020F0502020204030204" pitchFamily="34" charset="0"/>
              </a:rPr>
              <a:t>Safety Reporting Definitions</a:t>
            </a:r>
            <a:r>
              <a:rPr lang="en-US" dirty="0" smtClean="0"/>
              <a:t> </a:t>
            </a:r>
            <a:br>
              <a:rPr lang="en-US" dirty="0" smtClean="0"/>
            </a:br>
            <a:endParaRPr lang="en-US" sz="1600" dirty="0"/>
          </a:p>
        </p:txBody>
      </p:sp>
    </p:spTree>
    <p:extLst>
      <p:ext uri="{BB962C8B-B14F-4D97-AF65-F5344CB8AC3E}">
        <p14:creationId xmlns:p14="http://schemas.microsoft.com/office/powerpoint/2010/main" val="33131072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95350"/>
            <a:ext cx="8458200" cy="4057650"/>
          </a:xfrm>
        </p:spPr>
        <p:txBody>
          <a:bodyPr>
            <a:normAutofit fontScale="85000" lnSpcReduction="10000"/>
          </a:bodyPr>
          <a:lstStyle/>
          <a:p>
            <a:pPr marL="0" lvl="1" indent="0">
              <a:lnSpc>
                <a:spcPct val="120000"/>
              </a:lnSpc>
              <a:spcBef>
                <a:spcPts val="0"/>
              </a:spcBef>
              <a:spcAft>
                <a:spcPts val="0"/>
              </a:spcAft>
              <a:buNone/>
            </a:pPr>
            <a:r>
              <a:rPr lang="en-US" sz="2400" b="1" dirty="0" smtClean="0">
                <a:latin typeface="Arial" panose="020B0604020202020204" pitchFamily="34" charset="0"/>
                <a:cs typeface="Arial" panose="020B0604020202020204" pitchFamily="34" charset="0"/>
              </a:rPr>
              <a:t>5.  </a:t>
            </a:r>
            <a:r>
              <a:rPr lang="en-US" sz="2400" b="1" dirty="0" smtClean="0">
                <a:solidFill>
                  <a:srgbClr val="0070C0"/>
                </a:solidFill>
                <a:latin typeface="Arial" panose="020B0604020202020204" pitchFamily="34" charset="0"/>
                <a:cs typeface="Arial" panose="020B0604020202020204" pitchFamily="34" charset="0"/>
              </a:rPr>
              <a:t>Serious</a:t>
            </a:r>
            <a:r>
              <a:rPr lang="en-US" sz="2400" b="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means:</a:t>
            </a:r>
            <a:r>
              <a:rPr lang="en-US" sz="2400" b="1" dirty="0" smtClean="0">
                <a:latin typeface="Arial" panose="020B0604020202020204" pitchFamily="34" charset="0"/>
                <a:cs typeface="Arial" panose="020B0604020202020204" pitchFamily="34" charset="0"/>
              </a:rPr>
              <a:t> </a:t>
            </a:r>
          </a:p>
          <a:p>
            <a:pPr marL="0" lvl="1" indent="0">
              <a:lnSpc>
                <a:spcPct val="120000"/>
              </a:lnSpc>
              <a:spcBef>
                <a:spcPts val="0"/>
              </a:spcBef>
              <a:spcAft>
                <a:spcPts val="0"/>
              </a:spcAft>
              <a:buNone/>
            </a:pP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any adverse event or suspected adverse reaction is </a:t>
            </a:r>
            <a:r>
              <a:rPr lang="en-US" sz="2400" b="1" i="1" dirty="0" smtClean="0">
                <a:latin typeface="Arial" panose="020B0604020202020204" pitchFamily="34" charset="0"/>
                <a:cs typeface="Arial" panose="020B0604020202020204" pitchFamily="34" charset="0"/>
              </a:rPr>
              <a:t>‘Serious</a:t>
            </a:r>
            <a:r>
              <a:rPr lang="en-US" sz="2400" i="1" dirty="0" smtClean="0">
                <a:latin typeface="Arial" panose="020B0604020202020204" pitchFamily="34" charset="0"/>
                <a:cs typeface="Arial" panose="020B0604020202020204" pitchFamily="34" charset="0"/>
              </a:rPr>
              <a:t>’ if</a:t>
            </a:r>
            <a:r>
              <a:rPr lang="en-US" sz="2400" i="1" dirty="0">
                <a:latin typeface="Arial" panose="020B0604020202020204" pitchFamily="34" charset="0"/>
                <a:cs typeface="Arial" panose="020B0604020202020204" pitchFamily="34" charset="0"/>
              </a:rPr>
              <a:t>, in </a:t>
            </a:r>
            <a:endParaRPr lang="en-US" sz="2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2400" i="1"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       the </a:t>
            </a:r>
            <a:r>
              <a:rPr lang="en-US" sz="2400" i="1" dirty="0">
                <a:latin typeface="Arial" panose="020B0604020202020204" pitchFamily="34" charset="0"/>
                <a:cs typeface="Arial" panose="020B0604020202020204" pitchFamily="34" charset="0"/>
              </a:rPr>
              <a:t>view of </a:t>
            </a:r>
            <a:r>
              <a:rPr lang="en-US" sz="2400" i="1" dirty="0" smtClean="0">
                <a:latin typeface="Arial" panose="020B0604020202020204" pitchFamily="34" charset="0"/>
                <a:cs typeface="Arial" panose="020B0604020202020204" pitchFamily="34" charset="0"/>
              </a:rPr>
              <a:t>either </a:t>
            </a:r>
            <a:r>
              <a:rPr lang="en-US" sz="2400" i="1" dirty="0">
                <a:latin typeface="Arial" panose="020B0604020202020204" pitchFamily="34" charset="0"/>
                <a:cs typeface="Arial" panose="020B0604020202020204" pitchFamily="34" charset="0"/>
              </a:rPr>
              <a:t>the </a:t>
            </a:r>
            <a:r>
              <a:rPr lang="en-US" sz="2400" i="1" dirty="0" smtClean="0">
                <a:latin typeface="Arial" panose="020B0604020202020204" pitchFamily="34" charset="0"/>
                <a:cs typeface="Arial" panose="020B0604020202020204" pitchFamily="34" charset="0"/>
              </a:rPr>
              <a:t>investigator </a:t>
            </a:r>
            <a:r>
              <a:rPr lang="en-US" sz="2400" i="1" dirty="0">
                <a:latin typeface="Arial" panose="020B0604020202020204" pitchFamily="34" charset="0"/>
                <a:cs typeface="Arial" panose="020B0604020202020204" pitchFamily="34" charset="0"/>
              </a:rPr>
              <a:t>or sponsor, </a:t>
            </a:r>
            <a:r>
              <a:rPr lang="en-US" sz="2400" i="1" dirty="0" smtClean="0">
                <a:latin typeface="Arial" panose="020B0604020202020204" pitchFamily="34" charset="0"/>
                <a:cs typeface="Arial" panose="020B0604020202020204" pitchFamily="34" charset="0"/>
              </a:rPr>
              <a:t>it results in any of the </a:t>
            </a:r>
          </a:p>
          <a:p>
            <a:pPr marL="0" lvl="1" indent="0">
              <a:lnSpc>
                <a:spcPct val="120000"/>
              </a:lnSpc>
              <a:spcBef>
                <a:spcPts val="0"/>
              </a:spcBef>
              <a:spcAft>
                <a:spcPts val="0"/>
              </a:spcAft>
              <a:buNone/>
            </a:pPr>
            <a:r>
              <a:rPr lang="en-US" sz="2400" i="1"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       following outcomes:</a:t>
            </a:r>
            <a:r>
              <a:rPr lang="en-US" i="1" dirty="0" smtClean="0">
                <a:latin typeface="Arial" panose="020B0604020202020204" pitchFamily="34" charset="0"/>
                <a:cs typeface="Arial" panose="020B0604020202020204" pitchFamily="34" charset="0"/>
              </a:rPr>
              <a:t> </a:t>
            </a:r>
          </a:p>
          <a:p>
            <a:pPr marL="0" lvl="1" indent="0">
              <a:lnSpc>
                <a:spcPct val="120000"/>
              </a:lnSpc>
              <a:spcBef>
                <a:spcPts val="0"/>
              </a:spcBef>
              <a:spcAft>
                <a:spcPts val="0"/>
              </a:spcAft>
              <a:buNone/>
            </a:pPr>
            <a:r>
              <a:rPr lang="en-US" i="1" dirty="0" smtClean="0">
                <a:latin typeface="Arial" panose="020B0604020202020204" pitchFamily="34" charset="0"/>
                <a:cs typeface="Arial" panose="020B0604020202020204" pitchFamily="34" charset="0"/>
              </a:rPr>
              <a:t>        	*  Death or</a:t>
            </a:r>
          </a:p>
          <a:p>
            <a:pPr marL="0" lvl="1" indent="0">
              <a:lnSpc>
                <a:spcPct val="120000"/>
              </a:lnSpc>
              <a:spcBef>
                <a:spcPts val="0"/>
              </a:spcBef>
              <a:spcAft>
                <a:spcPts val="0"/>
              </a:spcAft>
              <a:buNone/>
            </a:pP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       	*  A life-threatening adverse event, or</a:t>
            </a:r>
          </a:p>
          <a:p>
            <a:pPr marL="0" lvl="1" indent="0">
              <a:lnSpc>
                <a:spcPct val="120000"/>
              </a:lnSpc>
              <a:spcBef>
                <a:spcPts val="0"/>
              </a:spcBef>
              <a:spcAft>
                <a:spcPts val="0"/>
              </a:spcAft>
              <a:buNone/>
            </a:pP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        	*  Inpatient hospitalization or prolongation of existing hospitalization, or</a:t>
            </a:r>
          </a:p>
          <a:p>
            <a:pPr marL="0" lvl="1" indent="0">
              <a:lnSpc>
                <a:spcPct val="120000"/>
              </a:lnSpc>
              <a:spcBef>
                <a:spcPts val="0"/>
              </a:spcBef>
              <a:spcAft>
                <a:spcPts val="0"/>
              </a:spcAft>
              <a:buNone/>
            </a:pP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        	*  Persistent or significant incapacity, or </a:t>
            </a:r>
          </a:p>
          <a:p>
            <a:pPr marL="0" lvl="1" indent="0">
              <a:lnSpc>
                <a:spcPct val="120000"/>
              </a:lnSpc>
              <a:spcBef>
                <a:spcPts val="0"/>
              </a:spcBef>
              <a:spcAft>
                <a:spcPts val="0"/>
              </a:spcAft>
              <a:buNone/>
            </a:pP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        	*  Substantial disruption of the ability to conduct normal life functions, or </a:t>
            </a:r>
          </a:p>
          <a:p>
            <a:pPr marL="0" lvl="1" indent="0">
              <a:lnSpc>
                <a:spcPct val="120000"/>
              </a:lnSpc>
              <a:spcBef>
                <a:spcPts val="0"/>
              </a:spcBef>
              <a:spcAft>
                <a:spcPts val="0"/>
              </a:spcAft>
              <a:buNone/>
            </a:pPr>
            <a:r>
              <a:rPr lang="en-US" i="1" dirty="0" smtClean="0">
                <a:latin typeface="Arial" panose="020B0604020202020204" pitchFamily="34" charset="0"/>
                <a:cs typeface="Arial" panose="020B0604020202020204" pitchFamily="34" charset="0"/>
              </a:rPr>
              <a:t>	*  Congenital anomaly/birth defect.   </a:t>
            </a:r>
          </a:p>
          <a:p>
            <a:pPr marL="0" lvl="1" indent="0">
              <a:lnSpc>
                <a:spcPct val="120000"/>
              </a:lnSpc>
              <a:spcBef>
                <a:spcPts val="0"/>
              </a:spcBef>
              <a:spcAft>
                <a:spcPts val="0"/>
              </a:spcAft>
              <a:buNone/>
            </a:pPr>
            <a:endParaRPr lang="en-US" sz="1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r>
              <a:rPr lang="en-US" sz="1400" dirty="0" smtClean="0">
                <a:latin typeface="Arial" panose="020B0604020202020204" pitchFamily="34" charset="0"/>
                <a:cs typeface="Arial" panose="020B0604020202020204" pitchFamily="34" charset="0"/>
              </a:rPr>
              <a:t> Important medical events that may not result in death, be life-threatening, or require hospitalization may be considered   </a:t>
            </a:r>
          </a:p>
          <a:p>
            <a:pPr marL="0" lvl="1" indent="0">
              <a:lnSpc>
                <a:spcPct val="120000"/>
              </a:lnSpc>
              <a:spcBef>
                <a:spcPts val="0"/>
              </a:spcBef>
              <a:spcAft>
                <a:spcPts val="0"/>
              </a:spcAft>
              <a:buNone/>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serious when, based upon appropriate medical judgment, they may jeopardize the patient or subjects and may require </a:t>
            </a:r>
          </a:p>
          <a:p>
            <a:pPr marL="0" lvl="1" indent="0">
              <a:lnSpc>
                <a:spcPct val="120000"/>
              </a:lnSpc>
              <a:spcBef>
                <a:spcPts val="0"/>
              </a:spcBef>
              <a:spcAft>
                <a:spcPts val="0"/>
              </a:spcAft>
              <a:buNone/>
            </a:pP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medical or surgical intervention to prevent one of the outcomes listed in the definition.</a:t>
            </a:r>
            <a:r>
              <a:rPr lang="en-US" sz="1400" i="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FDA 21 CFR 312.32(a))</a:t>
            </a:r>
          </a:p>
          <a:p>
            <a:pPr marL="0" lvl="1" indent="0">
              <a:lnSpc>
                <a:spcPct val="120000"/>
              </a:lnSpc>
              <a:spcBef>
                <a:spcPts val="0"/>
              </a:spcBef>
              <a:spcAft>
                <a:spcPts val="0"/>
              </a:spcAft>
              <a:buNone/>
            </a:pPr>
            <a:endParaRPr lang="en-US" sz="1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1200" i="1" dirty="0">
              <a:latin typeface="+mj-lt"/>
              <a:cs typeface="Arial" panose="020B0604020202020204" pitchFamily="34" charset="0"/>
            </a:endParaRPr>
          </a:p>
        </p:txBody>
      </p:sp>
      <p:sp>
        <p:nvSpPr>
          <p:cNvPr id="2" name="Title 1"/>
          <p:cNvSpPr>
            <a:spLocks noGrp="1"/>
          </p:cNvSpPr>
          <p:nvPr>
            <p:ph type="title"/>
          </p:nvPr>
        </p:nvSpPr>
        <p:spPr>
          <a:xfrm>
            <a:off x="304800" y="6350"/>
            <a:ext cx="8458200" cy="857250"/>
          </a:xfrm>
        </p:spPr>
        <p:txBody>
          <a:bodyPr>
            <a:normAutofit/>
          </a:bodyPr>
          <a:lstStyle/>
          <a:p>
            <a:r>
              <a:rPr lang="en-US" dirty="0" smtClean="0">
                <a:latin typeface="Calibri" panose="020F0502020204030204" pitchFamily="34" charset="0"/>
              </a:rPr>
              <a:t>Safety Reporting Definitions</a:t>
            </a:r>
            <a:r>
              <a:rPr lang="en-US" dirty="0" smtClean="0"/>
              <a:t> </a:t>
            </a:r>
            <a:br>
              <a:rPr lang="en-US" dirty="0" smtClean="0"/>
            </a:br>
            <a:endParaRPr lang="en-US" sz="1600" dirty="0"/>
          </a:p>
        </p:txBody>
      </p:sp>
    </p:spTree>
    <p:extLst>
      <p:ext uri="{BB962C8B-B14F-4D97-AF65-F5344CB8AC3E}">
        <p14:creationId xmlns:p14="http://schemas.microsoft.com/office/powerpoint/2010/main" val="31332678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0"/>
            <a:ext cx="8458200" cy="3886200"/>
          </a:xfrm>
        </p:spPr>
        <p:txBody>
          <a:bodyPr>
            <a:normAutofit fontScale="85000" lnSpcReduction="10000"/>
          </a:bodyPr>
          <a:lstStyle/>
          <a:p>
            <a:pPr marL="0" lvl="1" indent="0">
              <a:lnSpc>
                <a:spcPct val="120000"/>
              </a:lnSpc>
              <a:spcBef>
                <a:spcPts val="0"/>
              </a:spcBef>
              <a:spcAft>
                <a:spcPts val="0"/>
              </a:spcAft>
              <a:buNone/>
            </a:pPr>
            <a:r>
              <a:rPr lang="en-US" sz="2400" b="1" dirty="0" smtClean="0">
                <a:latin typeface="Arial" panose="020B0604020202020204" pitchFamily="34" charset="0"/>
                <a:cs typeface="Arial" panose="020B0604020202020204" pitchFamily="34" charset="0"/>
              </a:rPr>
              <a:t>6.  </a:t>
            </a:r>
            <a:r>
              <a:rPr lang="en-US" sz="2400" b="1" dirty="0" smtClean="0">
                <a:solidFill>
                  <a:srgbClr val="0070C0"/>
                </a:solidFill>
                <a:latin typeface="Arial" panose="020B0604020202020204" pitchFamily="34" charset="0"/>
                <a:cs typeface="Arial" panose="020B0604020202020204" pitchFamily="34" charset="0"/>
              </a:rPr>
              <a:t>Life-Threatening </a:t>
            </a:r>
            <a:r>
              <a:rPr lang="en-US" sz="2400" b="1" dirty="0" smtClean="0">
                <a:latin typeface="Arial" panose="020B0604020202020204" pitchFamily="34" charset="0"/>
                <a:cs typeface="Arial" panose="020B0604020202020204" pitchFamily="34" charset="0"/>
              </a:rPr>
              <a:t> means: </a:t>
            </a:r>
          </a:p>
          <a:p>
            <a:pPr marL="0" lvl="1" indent="0">
              <a:lnSpc>
                <a:spcPct val="120000"/>
              </a:lnSpc>
              <a:spcBef>
                <a:spcPts val="0"/>
              </a:spcBef>
              <a:spcAft>
                <a:spcPts val="0"/>
              </a:spcAft>
              <a:buNone/>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a:t>
            </a:r>
            <a:r>
              <a:rPr lang="en-US" sz="2100" b="1" dirty="0" smtClean="0">
                <a:latin typeface="Arial" panose="020B0604020202020204" pitchFamily="34" charset="0"/>
                <a:cs typeface="Arial" panose="020B0604020202020204" pitchFamily="34" charset="0"/>
              </a:rPr>
              <a:t>“</a:t>
            </a:r>
            <a:r>
              <a:rPr lang="en-US" sz="2100" i="1" dirty="0" smtClean="0">
                <a:latin typeface="Arial" panose="020B0604020202020204" pitchFamily="34" charset="0"/>
                <a:cs typeface="Arial" panose="020B0604020202020204" pitchFamily="34" charset="0"/>
              </a:rPr>
              <a:t>any adverse event or suspected adverse reaction is </a:t>
            </a:r>
            <a:r>
              <a:rPr lang="en-US" sz="2100" b="1" i="1" dirty="0" smtClean="0">
                <a:latin typeface="Arial" panose="020B0604020202020204" pitchFamily="34" charset="0"/>
                <a:cs typeface="Arial" panose="020B0604020202020204" pitchFamily="34" charset="0"/>
              </a:rPr>
              <a:t>‘Life-Threatening</a:t>
            </a:r>
            <a:r>
              <a:rPr lang="en-US" sz="2100" i="1" dirty="0" smtClean="0">
                <a:latin typeface="Arial" panose="020B0604020202020204" pitchFamily="34" charset="0"/>
                <a:cs typeface="Arial" panose="020B0604020202020204" pitchFamily="34" charset="0"/>
              </a:rPr>
              <a:t>’  if, in  </a:t>
            </a:r>
          </a:p>
          <a:p>
            <a:pPr marL="0" lvl="1" indent="0">
              <a:lnSpc>
                <a:spcPct val="120000"/>
              </a:lnSpc>
              <a:spcBef>
                <a:spcPts val="0"/>
              </a:spcBef>
              <a:spcAft>
                <a:spcPts val="0"/>
              </a:spcAft>
              <a:buNone/>
            </a:pPr>
            <a:r>
              <a:rPr lang="en-US" sz="2100" i="1"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     the view of either the investigator or sponsor, its occurrence places the patient </a:t>
            </a:r>
          </a:p>
          <a:p>
            <a:pPr marL="0" lvl="1" indent="0">
              <a:lnSpc>
                <a:spcPct val="120000"/>
              </a:lnSpc>
              <a:spcBef>
                <a:spcPts val="0"/>
              </a:spcBef>
              <a:spcAft>
                <a:spcPts val="0"/>
              </a:spcAft>
              <a:buNone/>
            </a:pPr>
            <a:r>
              <a:rPr lang="en-US" sz="2100" i="1"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     or subjects at immediate risk of death. It does not include an adverse event or </a:t>
            </a:r>
          </a:p>
          <a:p>
            <a:pPr marL="0" lvl="1" indent="0">
              <a:lnSpc>
                <a:spcPct val="120000"/>
              </a:lnSpc>
              <a:spcBef>
                <a:spcPts val="0"/>
              </a:spcBef>
              <a:spcAft>
                <a:spcPts val="0"/>
              </a:spcAft>
              <a:buNone/>
            </a:pPr>
            <a:r>
              <a:rPr lang="en-US" sz="2100" i="1"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     suspected adverse reaction that has it occurred in more severe form, might </a:t>
            </a:r>
          </a:p>
          <a:p>
            <a:pPr marL="0" lvl="1" indent="0">
              <a:lnSpc>
                <a:spcPct val="120000"/>
              </a:lnSpc>
              <a:spcBef>
                <a:spcPts val="0"/>
              </a:spcBef>
              <a:spcAft>
                <a:spcPts val="0"/>
              </a:spcAft>
              <a:buNone/>
            </a:pPr>
            <a:r>
              <a:rPr lang="en-US" sz="2100" i="1" dirty="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     have caused death”  </a:t>
            </a:r>
            <a:r>
              <a:rPr lang="en-US"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FDA 21 CFR 312.32(a</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1400" i="1" dirty="0" smtClean="0">
              <a:latin typeface="Arial" panose="020B0604020202020204" pitchFamily="34" charset="0"/>
              <a:cs typeface="Arial" panose="020B0604020202020204" pitchFamily="34" charset="0"/>
            </a:endParaRPr>
          </a:p>
          <a:p>
            <a:pPr marL="0" lvl="1" indent="0">
              <a:lnSpc>
                <a:spcPct val="120000"/>
              </a:lnSpc>
              <a:spcBef>
                <a:spcPts val="0"/>
              </a:spcBef>
              <a:spcAft>
                <a:spcPts val="0"/>
              </a:spcAft>
              <a:buNone/>
            </a:pPr>
            <a:endParaRPr lang="en-US" sz="1400" b="1" i="1" dirty="0" smtClean="0">
              <a:latin typeface="+mj-lt"/>
              <a:cs typeface="Arial" panose="020B0604020202020204" pitchFamily="34" charset="0"/>
            </a:endParaRPr>
          </a:p>
          <a:p>
            <a:pPr marL="0" lvl="1" indent="0">
              <a:lnSpc>
                <a:spcPct val="120000"/>
              </a:lnSpc>
              <a:spcBef>
                <a:spcPts val="0"/>
              </a:spcBef>
              <a:spcAft>
                <a:spcPts val="0"/>
              </a:spcAft>
              <a:buNone/>
            </a:pPr>
            <a:r>
              <a:rPr lang="en-US" sz="1400" b="1" dirty="0">
                <a:latin typeface="+mj-lt"/>
                <a:cs typeface="Arial" panose="020B0604020202020204" pitchFamily="34" charset="0"/>
              </a:rPr>
              <a:t> </a:t>
            </a:r>
            <a:r>
              <a:rPr lang="en-US" sz="1400" b="1" dirty="0" smtClean="0">
                <a:latin typeface="+mj-lt"/>
                <a:cs typeface="Arial" panose="020B0604020202020204" pitchFamily="34" charset="0"/>
              </a:rPr>
              <a:t>  </a:t>
            </a:r>
            <a:r>
              <a:rPr lang="en-US" sz="1600" dirty="0" smtClean="0">
                <a:latin typeface="+mj-lt"/>
                <a:cs typeface="Arial" panose="020B0604020202020204" pitchFamily="34" charset="0"/>
              </a:rPr>
              <a:t>As with the definition of </a:t>
            </a:r>
            <a:r>
              <a:rPr lang="en-US" sz="1600" i="1" dirty="0" smtClean="0">
                <a:latin typeface="+mj-lt"/>
                <a:cs typeface="Arial" panose="020B0604020202020204" pitchFamily="34" charset="0"/>
              </a:rPr>
              <a:t>serious</a:t>
            </a:r>
            <a:r>
              <a:rPr lang="en-US" sz="1600" dirty="0" smtClean="0">
                <a:latin typeface="+mj-lt"/>
                <a:cs typeface="Arial" panose="020B0604020202020204" pitchFamily="34" charset="0"/>
              </a:rPr>
              <a:t>, the determination of whether an adverse event is life-threatening can   </a:t>
            </a:r>
          </a:p>
          <a:p>
            <a:pPr marL="0" lvl="1" indent="0">
              <a:lnSpc>
                <a:spcPct val="120000"/>
              </a:lnSpc>
              <a:spcBef>
                <a:spcPts val="0"/>
              </a:spcBef>
              <a:spcAft>
                <a:spcPts val="0"/>
              </a:spcAft>
              <a:buNone/>
            </a:pPr>
            <a:r>
              <a:rPr lang="en-US" sz="1600" dirty="0">
                <a:latin typeface="+mj-lt"/>
                <a:cs typeface="Arial" panose="020B0604020202020204" pitchFamily="34" charset="0"/>
              </a:rPr>
              <a:t> </a:t>
            </a:r>
            <a:r>
              <a:rPr lang="en-US" sz="1600" dirty="0" smtClean="0">
                <a:latin typeface="+mj-lt"/>
                <a:cs typeface="Arial" panose="020B0604020202020204" pitchFamily="34" charset="0"/>
              </a:rPr>
              <a:t> be based on the opinion of either the investigator or sponsor.  Thus, if either believes that it meets the    </a:t>
            </a:r>
          </a:p>
          <a:p>
            <a:pPr marL="0" lvl="1" indent="0">
              <a:lnSpc>
                <a:spcPct val="120000"/>
              </a:lnSpc>
              <a:spcBef>
                <a:spcPts val="0"/>
              </a:spcBef>
              <a:spcAft>
                <a:spcPts val="0"/>
              </a:spcAft>
              <a:buNone/>
            </a:pPr>
            <a:r>
              <a:rPr lang="en-US" sz="1600" dirty="0">
                <a:latin typeface="+mj-lt"/>
                <a:cs typeface="Arial" panose="020B0604020202020204" pitchFamily="34" charset="0"/>
              </a:rPr>
              <a:t> </a:t>
            </a:r>
            <a:r>
              <a:rPr lang="en-US" sz="1600" dirty="0" smtClean="0">
                <a:latin typeface="+mj-lt"/>
                <a:cs typeface="Arial" panose="020B0604020202020204" pitchFamily="34" charset="0"/>
              </a:rPr>
              <a:t> definition of  </a:t>
            </a:r>
            <a:r>
              <a:rPr lang="en-US" sz="1600" b="1" i="1" dirty="0" smtClean="0">
                <a:latin typeface="+mj-lt"/>
                <a:cs typeface="Arial" panose="020B0604020202020204" pitchFamily="34" charset="0"/>
              </a:rPr>
              <a:t>life-threatening</a:t>
            </a:r>
            <a:r>
              <a:rPr lang="en-US" sz="1600" b="1" dirty="0" smtClean="0">
                <a:latin typeface="+mj-lt"/>
                <a:cs typeface="Arial" panose="020B0604020202020204" pitchFamily="34" charset="0"/>
              </a:rPr>
              <a:t>,</a:t>
            </a:r>
            <a:r>
              <a:rPr lang="en-US" sz="1600" dirty="0" smtClean="0">
                <a:latin typeface="+mj-lt"/>
                <a:cs typeface="Arial" panose="020B0604020202020204" pitchFamily="34" charset="0"/>
              </a:rPr>
              <a:t> it is considered </a:t>
            </a:r>
            <a:r>
              <a:rPr lang="en-US" sz="1600" b="1" i="1" dirty="0" smtClean="0">
                <a:latin typeface="+mj-lt"/>
                <a:cs typeface="Arial" panose="020B0604020202020204" pitchFamily="34" charset="0"/>
              </a:rPr>
              <a:t>life-threatening.</a:t>
            </a:r>
            <a:r>
              <a:rPr lang="en-US" sz="1600" dirty="0" smtClean="0">
                <a:latin typeface="+mj-lt"/>
                <a:cs typeface="Arial" panose="020B0604020202020204" pitchFamily="34" charset="0"/>
              </a:rPr>
              <a:t>  For reporting purposes.   </a:t>
            </a:r>
          </a:p>
          <a:p>
            <a:pPr marL="0" lvl="1" indent="0">
              <a:lnSpc>
                <a:spcPct val="120000"/>
              </a:lnSpc>
              <a:spcBef>
                <a:spcPts val="0"/>
              </a:spcBef>
              <a:spcAft>
                <a:spcPts val="0"/>
              </a:spcAft>
              <a:buNone/>
            </a:pPr>
            <a:endParaRPr lang="en-US" sz="1200" i="1" dirty="0">
              <a:latin typeface="+mj-lt"/>
              <a:cs typeface="Arial" panose="020B0604020202020204" pitchFamily="34" charset="0"/>
            </a:endParaRPr>
          </a:p>
          <a:p>
            <a:pPr marL="0" lvl="1" indent="0">
              <a:lnSpc>
                <a:spcPct val="120000"/>
              </a:lnSpc>
              <a:spcBef>
                <a:spcPts val="0"/>
              </a:spcBef>
              <a:spcAft>
                <a:spcPts val="0"/>
              </a:spcAft>
              <a:buNone/>
            </a:pPr>
            <a:endParaRPr lang="en-US" sz="1200" i="1" dirty="0">
              <a:latin typeface="+mj-lt"/>
              <a:cs typeface="Arial" panose="020B0604020202020204" pitchFamily="34" charset="0"/>
            </a:endParaRPr>
          </a:p>
        </p:txBody>
      </p:sp>
      <p:sp>
        <p:nvSpPr>
          <p:cNvPr id="2" name="Title 1"/>
          <p:cNvSpPr>
            <a:spLocks noGrp="1"/>
          </p:cNvSpPr>
          <p:nvPr>
            <p:ph type="title"/>
          </p:nvPr>
        </p:nvSpPr>
        <p:spPr>
          <a:xfrm>
            <a:off x="381000" y="0"/>
            <a:ext cx="8458200" cy="857250"/>
          </a:xfrm>
        </p:spPr>
        <p:txBody>
          <a:bodyPr>
            <a:normAutofit/>
          </a:bodyPr>
          <a:lstStyle/>
          <a:p>
            <a:r>
              <a:rPr lang="en-US" dirty="0" smtClean="0">
                <a:latin typeface="Calibri" panose="020F0502020204030204" pitchFamily="34" charset="0"/>
              </a:rPr>
              <a:t>Safety Reporting Definitions</a:t>
            </a:r>
            <a:r>
              <a:rPr lang="en-US" dirty="0" smtClean="0"/>
              <a:t> </a:t>
            </a:r>
            <a:br>
              <a:rPr lang="en-US" dirty="0" smtClean="0"/>
            </a:br>
            <a:endParaRPr lang="en-US" sz="1600" dirty="0"/>
          </a:p>
        </p:txBody>
      </p:sp>
    </p:spTree>
    <p:extLst>
      <p:ext uri="{BB962C8B-B14F-4D97-AF65-F5344CB8AC3E}">
        <p14:creationId xmlns:p14="http://schemas.microsoft.com/office/powerpoint/2010/main" val="4822594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050"/>
            <a:ext cx="7772400" cy="685800"/>
          </a:xfrm>
        </p:spPr>
        <p:txBody>
          <a:bodyPr/>
          <a:lstStyle/>
          <a:p>
            <a:r>
              <a:rPr lang="en-US" dirty="0" smtClean="0"/>
              <a:t>Protocol Adherence</a:t>
            </a:r>
            <a:endParaRPr lang="en-US" dirty="0"/>
          </a:p>
        </p:txBody>
      </p:sp>
      <p:sp>
        <p:nvSpPr>
          <p:cNvPr id="5" name="Subtitle 4"/>
          <p:cNvSpPr>
            <a:spLocks noGrp="1"/>
          </p:cNvSpPr>
          <p:nvPr>
            <p:ph type="subTitle" idx="1"/>
          </p:nvPr>
        </p:nvSpPr>
        <p:spPr>
          <a:xfrm>
            <a:off x="609600" y="895350"/>
            <a:ext cx="8305800" cy="4114800"/>
          </a:xfrm>
        </p:spPr>
        <p:txBody>
          <a:bodyPr>
            <a:noAutofit/>
          </a:bodyPr>
          <a:lstStyle/>
          <a:p>
            <a:pPr marL="365125" lvl="1" indent="-255588" algn="l" defTabSz="457200">
              <a:spcBef>
                <a:spcPts val="600"/>
              </a:spcBef>
              <a:spcAft>
                <a:spcPts val="600"/>
              </a:spcAft>
              <a:buSzPct val="68000"/>
              <a:buFont typeface="Wingdings 3" pitchFamily="18" charset="2"/>
              <a:buChar char=""/>
              <a:defRPr/>
            </a:pPr>
            <a:r>
              <a:rPr lang="en-US" dirty="0">
                <a:latin typeface="Arial" panose="020B0604020202020204" pitchFamily="34" charset="0"/>
                <a:cs typeface="Arial" panose="020B0604020202020204" pitchFamily="34" charset="0"/>
              </a:rPr>
              <a:t>Document investigators’ agreement to follow the protocol</a:t>
            </a:r>
          </a:p>
          <a:p>
            <a:pPr marL="365125" lvl="1" indent="-255588" algn="l" defTabSz="457200">
              <a:spcBef>
                <a:spcPts val="600"/>
              </a:spcBef>
              <a:spcAft>
                <a:spcPts val="600"/>
              </a:spcAft>
              <a:buSzPct val="68000"/>
              <a:buFont typeface="Wingdings 3" pitchFamily="18" charset="2"/>
              <a:buChar char=""/>
              <a:defRPr/>
            </a:pPr>
            <a:r>
              <a:rPr lang="en-US" dirty="0" smtClean="0">
                <a:latin typeface="Arial" panose="020B0604020202020204" pitchFamily="34" charset="0"/>
                <a:cs typeface="Arial" panose="020B0604020202020204" pitchFamily="34" charset="0"/>
              </a:rPr>
              <a:t>Adhere </a:t>
            </a:r>
            <a:r>
              <a:rPr lang="en-US" dirty="0">
                <a:latin typeface="Arial" panose="020B0604020202020204" pitchFamily="34" charset="0"/>
                <a:cs typeface="Arial" panose="020B0604020202020204" pitchFamily="34" charset="0"/>
              </a:rPr>
              <a:t>to the IRB-approved protocol/protocol amendments</a:t>
            </a:r>
          </a:p>
          <a:p>
            <a:pPr marL="365125" lvl="1" indent="-255588" algn="l" defTabSz="457200">
              <a:spcBef>
                <a:spcPts val="600"/>
              </a:spcBef>
              <a:spcAft>
                <a:spcPts val="600"/>
              </a:spcAft>
              <a:buSzPct val="68000"/>
              <a:buFont typeface="Wingdings 3" pitchFamily="18" charset="2"/>
              <a:buChar char=""/>
              <a:defRPr/>
            </a:pPr>
            <a:r>
              <a:rPr lang="en-US" dirty="0">
                <a:latin typeface="Arial" panose="020B0604020202020204" pitchFamily="34" charset="0"/>
                <a:cs typeface="Arial" panose="020B0604020202020204" pitchFamily="34" charset="0"/>
              </a:rPr>
              <a:t>Only deviate from the protocol to avoid immediate hazards to subjects</a:t>
            </a:r>
          </a:p>
          <a:p>
            <a:pPr marL="365125" lvl="1" indent="-255588" algn="l" defTabSz="457200">
              <a:spcBef>
                <a:spcPts val="600"/>
              </a:spcBef>
              <a:spcAft>
                <a:spcPts val="600"/>
              </a:spcAft>
              <a:buSzPct val="68000"/>
              <a:buFont typeface="Wingdings 3" pitchFamily="18" charset="2"/>
              <a:buChar char=""/>
              <a:defRPr/>
            </a:pPr>
            <a:r>
              <a:rPr lang="en-US" dirty="0">
                <a:latin typeface="Arial" panose="020B0604020202020204" pitchFamily="34" charset="0"/>
                <a:cs typeface="Arial" panose="020B0604020202020204" pitchFamily="34" charset="0"/>
              </a:rPr>
              <a:t>Document and report all protocol deviations to the IRB </a:t>
            </a:r>
            <a:endParaRPr lang="en-US" dirty="0" smtClean="0">
              <a:latin typeface="Arial" panose="020B0604020202020204" pitchFamily="34" charset="0"/>
              <a:cs typeface="Arial" panose="020B0604020202020204" pitchFamily="34" charset="0"/>
            </a:endParaRPr>
          </a:p>
          <a:p>
            <a:pPr marL="365125" lvl="1" indent="-255588" algn="l" defTabSz="457200">
              <a:spcBef>
                <a:spcPts val="600"/>
              </a:spcBef>
              <a:spcAft>
                <a:spcPts val="600"/>
              </a:spcAft>
              <a:buSzPct val="68000"/>
              <a:buFont typeface="Wingdings 3" pitchFamily="18" charset="2"/>
              <a:buChar char=""/>
              <a:defRPr/>
            </a:pPr>
            <a:r>
              <a:rPr lang="en-US" dirty="0" smtClean="0">
                <a:latin typeface="Arial" panose="020B0604020202020204" pitchFamily="34" charset="0"/>
                <a:cs typeface="Arial" panose="020B0604020202020204" pitchFamily="34" charset="0"/>
              </a:rPr>
              <a:t>Review ALL study documents – manual of procedures (MOP), standard operating procedures (SOP), Investigator Brochure (IB) - to understand the project’s definitions for Adverse Event reporting, time to report to agencies, sponsor, and IRB.   </a:t>
            </a:r>
            <a:endParaRPr lang="en-US" dirty="0">
              <a:latin typeface="Arial" panose="020B0604020202020204" pitchFamily="34" charset="0"/>
              <a:cs typeface="Arial" panose="020B0604020202020204" pitchFamily="34" charset="0"/>
            </a:endParaRPr>
          </a:p>
          <a:p>
            <a:pPr algn="l"/>
            <a:endParaRPr lang="en-US" dirty="0"/>
          </a:p>
        </p:txBody>
      </p:sp>
    </p:spTree>
    <p:extLst>
      <p:ext uri="{BB962C8B-B14F-4D97-AF65-F5344CB8AC3E}">
        <p14:creationId xmlns:p14="http://schemas.microsoft.com/office/powerpoint/2010/main" val="1116163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0"/>
              </a:spcBef>
            </a:pPr>
            <a:r>
              <a:rPr lang="en-US" sz="2700" u="sng" dirty="0" smtClean="0"/>
              <a:t>Regulations &amp; Guidelines</a:t>
            </a:r>
            <a:r>
              <a:rPr lang="en-US" dirty="0" smtClean="0"/>
              <a:t/>
            </a:r>
            <a:br>
              <a:rPr lang="en-US" dirty="0" smtClean="0"/>
            </a:br>
            <a:r>
              <a:rPr lang="en-US" sz="1800" dirty="0" smtClean="0"/>
              <a:t>Declaration </a:t>
            </a:r>
            <a:r>
              <a:rPr lang="en-US" sz="1800" dirty="0"/>
              <a:t>of Helsinki: </a:t>
            </a:r>
            <a:r>
              <a:rPr lang="en-US" sz="1800" i="1" dirty="0"/>
              <a:t>Contents underpin the </a:t>
            </a:r>
            <a:r>
              <a:rPr lang="en-US" sz="1800" i="1" dirty="0" smtClean="0"/>
              <a:t>Principles </a:t>
            </a:r>
            <a:r>
              <a:rPr lang="en-US" sz="1800" i="1" dirty="0"/>
              <a:t>of ICH GCP</a:t>
            </a:r>
            <a:br>
              <a:rPr lang="en-US" sz="1800" i="1" dirty="0"/>
            </a:br>
            <a:endParaRPr lang="en-US" sz="1800" dirty="0"/>
          </a:p>
        </p:txBody>
      </p:sp>
      <p:sp>
        <p:nvSpPr>
          <p:cNvPr id="3" name="Content Placeholder 2"/>
          <p:cNvSpPr>
            <a:spLocks noGrp="1"/>
          </p:cNvSpPr>
          <p:nvPr>
            <p:ph sz="half" idx="1"/>
          </p:nvPr>
        </p:nvSpPr>
        <p:spPr>
          <a:xfrm>
            <a:off x="381000" y="1571625"/>
            <a:ext cx="6019800" cy="3238500"/>
          </a:xfrm>
        </p:spPr>
        <p:style>
          <a:lnRef idx="2">
            <a:schemeClr val="accent3"/>
          </a:lnRef>
          <a:fillRef idx="1">
            <a:schemeClr val="lt1"/>
          </a:fillRef>
          <a:effectRef idx="0">
            <a:schemeClr val="accent3"/>
          </a:effectRef>
          <a:fontRef idx="minor">
            <a:schemeClr val="dk1"/>
          </a:fontRef>
        </p:style>
        <p:txBody>
          <a:bodyPr>
            <a:normAutofit fontScale="92500"/>
          </a:bodyPr>
          <a:lstStyle/>
          <a:p>
            <a:pPr marL="0" indent="0">
              <a:buNone/>
            </a:pPr>
            <a:r>
              <a:rPr lang="en-US" sz="1800" b="1" dirty="0" smtClean="0">
                <a:latin typeface="Arial" panose="020B0604020202020204" pitchFamily="34" charset="0"/>
                <a:cs typeface="Arial" panose="020B0604020202020204" pitchFamily="34" charset="0"/>
              </a:rPr>
              <a:t>ICH</a:t>
            </a:r>
            <a:r>
              <a:rPr lang="en-US" sz="1800" dirty="0" smtClean="0">
                <a:latin typeface="Arial" panose="020B0604020202020204" pitchFamily="34" charset="0"/>
                <a:cs typeface="Arial" panose="020B0604020202020204" pitchFamily="34" charset="0"/>
              </a:rPr>
              <a:t>   =  International Conference of Harmonization</a:t>
            </a:r>
          </a:p>
          <a:p>
            <a:pPr marL="0" indent="0">
              <a:lnSpc>
                <a:spcPct val="110000"/>
              </a:lnSpc>
              <a:spcBef>
                <a:spcPts val="0"/>
              </a:spcBef>
              <a:buNone/>
            </a:pPr>
            <a:r>
              <a:rPr lang="en-US" sz="1800" dirty="0" smtClean="0">
                <a:latin typeface="Arial" panose="020B0604020202020204" pitchFamily="34" charset="0"/>
                <a:cs typeface="Arial" panose="020B0604020202020204" pitchFamily="34" charset="0"/>
              </a:rPr>
              <a:t>             E6 ICH Harmonized Tripartite Guideline </a:t>
            </a:r>
            <a:endParaRPr lang="en-US" sz="1800" dirty="0" smtClean="0">
              <a:latin typeface="Arial" panose="020B0604020202020204" pitchFamily="34" charset="0"/>
              <a:cs typeface="Arial" panose="020B0604020202020204" pitchFamily="34" charset="0"/>
            </a:endParaRPr>
          </a:p>
          <a:p>
            <a:pPr marL="0" indent="0">
              <a:lnSpc>
                <a:spcPct val="110000"/>
              </a:lnSpc>
              <a:spcBef>
                <a:spcPts val="0"/>
              </a:spcBef>
              <a:buNone/>
            </a:pPr>
            <a:endParaRPr lang="en-US" sz="1200" b="1" dirty="0">
              <a:latin typeface="Arial" panose="020B0604020202020204" pitchFamily="34" charset="0"/>
              <a:cs typeface="Arial" panose="020B0604020202020204" pitchFamily="34" charset="0"/>
            </a:endParaRPr>
          </a:p>
          <a:p>
            <a:pPr marL="0" indent="0">
              <a:lnSpc>
                <a:spcPct val="110000"/>
              </a:lnSpc>
              <a:spcBef>
                <a:spcPts val="0"/>
              </a:spcBef>
              <a:buNone/>
            </a:pPr>
            <a:r>
              <a:rPr lang="en-US" sz="1800" b="1" dirty="0" smtClean="0">
                <a:latin typeface="Arial" panose="020B0604020202020204" pitchFamily="34" charset="0"/>
                <a:cs typeface="Arial" panose="020B0604020202020204" pitchFamily="34" charset="0"/>
              </a:rPr>
              <a:t>GCP</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Good </a:t>
            </a:r>
            <a:r>
              <a:rPr lang="en-US" sz="1800" dirty="0">
                <a:latin typeface="Arial" panose="020B0604020202020204" pitchFamily="34" charset="0"/>
                <a:cs typeface="Arial" panose="020B0604020202020204" pitchFamily="34" charset="0"/>
              </a:rPr>
              <a:t>Clinical Practice</a:t>
            </a:r>
          </a:p>
          <a:p>
            <a:pPr marL="0" indent="0">
              <a:buNone/>
            </a:pPr>
            <a:r>
              <a:rPr lang="en-US" sz="1800" dirty="0" smtClean="0">
                <a:latin typeface="Arial" panose="020B0604020202020204" pitchFamily="34" charset="0"/>
                <a:cs typeface="Arial" panose="020B0604020202020204" pitchFamily="34" charset="0"/>
              </a:rPr>
              <a:t>                   </a:t>
            </a:r>
          </a:p>
          <a:p>
            <a:pPr marL="0" indent="0">
              <a:buNone/>
            </a:pPr>
            <a:r>
              <a:rPr lang="en-US" sz="1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FDA</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  </a:t>
            </a:r>
            <a:r>
              <a:rPr lang="en-US" sz="1800" dirty="0" smtClean="0">
                <a:latin typeface="Arial" panose="020B0604020202020204" pitchFamily="34" charset="0"/>
                <a:cs typeface="Arial" panose="020B0604020202020204" pitchFamily="34" charset="0"/>
              </a:rPr>
              <a:t>U.S. </a:t>
            </a:r>
            <a:r>
              <a:rPr lang="en-US" sz="1800" dirty="0">
                <a:latin typeface="Arial" panose="020B0604020202020204" pitchFamily="34" charset="0"/>
                <a:cs typeface="Arial" panose="020B0604020202020204" pitchFamily="34" charset="0"/>
              </a:rPr>
              <a:t>Food &amp; Drug Administration</a:t>
            </a:r>
          </a:p>
          <a:p>
            <a:pPr marL="0" indent="0">
              <a:buNone/>
            </a:pPr>
            <a:r>
              <a:rPr lang="en-US" sz="1800" dirty="0" smtClean="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OHRP</a:t>
            </a:r>
            <a:r>
              <a:rPr lang="en-US" sz="1800" dirty="0" smtClean="0">
                <a:latin typeface="Arial" panose="020B0604020202020204" pitchFamily="34" charset="0"/>
                <a:cs typeface="Arial" panose="020B0604020202020204" pitchFamily="34" charset="0"/>
              </a:rPr>
              <a:t> = Office for Human </a:t>
            </a:r>
            <a:r>
              <a:rPr lang="en-US" sz="1800" dirty="0">
                <a:latin typeface="Arial" panose="020B0604020202020204" pitchFamily="34" charset="0"/>
                <a:cs typeface="Arial" panose="020B0604020202020204" pitchFamily="34" charset="0"/>
              </a:rPr>
              <a:t>R</a:t>
            </a:r>
            <a:r>
              <a:rPr lang="en-US" sz="1800" dirty="0" smtClean="0">
                <a:latin typeface="Arial" panose="020B0604020202020204" pitchFamily="34" charset="0"/>
                <a:cs typeface="Arial" panose="020B0604020202020204" pitchFamily="34" charset="0"/>
              </a:rPr>
              <a:t>esearch Protections</a:t>
            </a:r>
          </a:p>
          <a:p>
            <a:pPr marL="0" indent="0">
              <a:buNone/>
            </a:pPr>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            IRB </a:t>
            </a:r>
            <a:r>
              <a:rPr lang="en-US" sz="1800" dirty="0" smtClean="0">
                <a:latin typeface="Arial" panose="020B0604020202020204" pitchFamily="34" charset="0"/>
                <a:cs typeface="Arial" panose="020B0604020202020204" pitchFamily="34" charset="0"/>
              </a:rPr>
              <a:t>= Institutional Review Board </a:t>
            </a:r>
            <a:r>
              <a:rPr lang="en-US" sz="1200" dirty="0">
                <a:latin typeface="Arial" panose="020B0604020202020204" pitchFamily="34" charset="0"/>
                <a:cs typeface="Arial" panose="020B0604020202020204" pitchFamily="34" charset="0"/>
              </a:rPr>
              <a:t> (External/or Internal)</a:t>
            </a:r>
            <a:r>
              <a:rPr lang="en-US" sz="1800" dirty="0" smtClean="0">
                <a:latin typeface="Arial" panose="020B0604020202020204" pitchFamily="34" charset="0"/>
                <a:cs typeface="Arial" panose="020B0604020202020204" pitchFamily="34" charset="0"/>
              </a:rPr>
              <a:t>   </a:t>
            </a:r>
          </a:p>
          <a:p>
            <a:pPr marL="0" indent="0">
              <a:buNone/>
            </a:pPr>
            <a:endParaRPr lang="en-US" sz="18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5105400" y="1454150"/>
            <a:ext cx="3962400" cy="3422650"/>
          </a:xfrm>
        </p:spPr>
        <p:txBody>
          <a:bodyPr>
            <a:normAutofit fontScale="92500"/>
          </a:bodyPr>
          <a:lstStyle/>
          <a:p>
            <a:pPr marL="0" indent="0">
              <a:spcBef>
                <a:spcPts val="0"/>
              </a:spcBef>
              <a:buNone/>
            </a:pPr>
            <a:r>
              <a:rPr lang="en-US" sz="1400" dirty="0" smtClean="0"/>
              <a:t>          </a:t>
            </a:r>
            <a:r>
              <a:rPr lang="en-US" sz="1400" dirty="0" smtClean="0"/>
              <a:t>  </a:t>
            </a:r>
            <a:r>
              <a:rPr lang="en-US" sz="1500" dirty="0" smtClean="0"/>
              <a:t>International </a:t>
            </a:r>
            <a:r>
              <a:rPr lang="en-US" sz="1500" dirty="0" smtClean="0"/>
              <a:t>ethical, scientific and  </a:t>
            </a:r>
          </a:p>
          <a:p>
            <a:pPr marL="0" indent="0">
              <a:spcBef>
                <a:spcPts val="0"/>
              </a:spcBef>
              <a:buNone/>
            </a:pPr>
            <a:r>
              <a:rPr lang="en-US" sz="1500" dirty="0"/>
              <a:t> </a:t>
            </a:r>
            <a:r>
              <a:rPr lang="en-US" sz="1500" dirty="0" smtClean="0"/>
              <a:t>         </a:t>
            </a:r>
            <a:r>
              <a:rPr lang="en-US" sz="1500" dirty="0" smtClean="0"/>
              <a:t> quality </a:t>
            </a:r>
            <a:r>
              <a:rPr lang="en-US" sz="1500" dirty="0" smtClean="0"/>
              <a:t>standards for clinical trials</a:t>
            </a:r>
            <a:r>
              <a:rPr lang="en-US" sz="1400" dirty="0" smtClean="0"/>
              <a:t>.  </a:t>
            </a:r>
            <a:endParaRPr lang="en-US" sz="1400" dirty="0" smtClean="0"/>
          </a:p>
          <a:p>
            <a:pPr marL="0" indent="0">
              <a:spcBef>
                <a:spcPts val="0"/>
              </a:spcBef>
              <a:buNone/>
            </a:pPr>
            <a:r>
              <a:rPr lang="en-US" sz="1400" dirty="0" smtClean="0"/>
              <a:t>         </a:t>
            </a:r>
          </a:p>
          <a:p>
            <a:pPr marL="0" indent="0">
              <a:spcBef>
                <a:spcPts val="0"/>
              </a:spcBef>
              <a:buNone/>
            </a:pPr>
            <a:r>
              <a:rPr lang="en-US" sz="1400" dirty="0" smtClean="0"/>
              <a:t>             </a:t>
            </a:r>
            <a:r>
              <a:rPr lang="en-US" sz="1500" i="1" dirty="0" smtClean="0"/>
              <a:t>Recommended</a:t>
            </a:r>
            <a:r>
              <a:rPr lang="en-US" sz="1500" i="1" dirty="0" smtClean="0"/>
              <a:t>, </a:t>
            </a:r>
            <a:r>
              <a:rPr lang="en-US" sz="1500" dirty="0" smtClean="0"/>
              <a:t>not legally bound </a:t>
            </a:r>
          </a:p>
          <a:p>
            <a:pPr marL="0" indent="0">
              <a:spcBef>
                <a:spcPts val="0"/>
              </a:spcBef>
              <a:buNone/>
            </a:pPr>
            <a:r>
              <a:rPr lang="en-US" sz="1500" dirty="0"/>
              <a:t> </a:t>
            </a:r>
            <a:r>
              <a:rPr lang="en-US" sz="1500" dirty="0" smtClean="0"/>
              <a:t>         </a:t>
            </a:r>
            <a:r>
              <a:rPr lang="en-US" sz="1500" dirty="0" smtClean="0"/>
              <a:t>  requirements</a:t>
            </a:r>
            <a:r>
              <a:rPr lang="en-US" sz="1400" dirty="0" smtClean="0"/>
              <a:t>. </a:t>
            </a:r>
          </a:p>
          <a:p>
            <a:pPr marL="0" indent="0">
              <a:spcBef>
                <a:spcPts val="0"/>
              </a:spcBef>
              <a:buNone/>
            </a:pPr>
            <a:endParaRPr lang="en-US" sz="1100" dirty="0" smtClean="0"/>
          </a:p>
          <a:p>
            <a:pPr marL="0" indent="0">
              <a:spcBef>
                <a:spcPts val="0"/>
              </a:spcBef>
              <a:buNone/>
            </a:pPr>
            <a:r>
              <a:rPr lang="en-US" sz="1400" dirty="0" smtClean="0"/>
              <a:t>          </a:t>
            </a:r>
            <a:r>
              <a:rPr lang="en-US" sz="1400" dirty="0" smtClean="0"/>
              <a:t>   </a:t>
            </a:r>
            <a:r>
              <a:rPr lang="en-US" sz="1500" dirty="0" smtClean="0"/>
              <a:t>Assures </a:t>
            </a:r>
            <a:r>
              <a:rPr lang="en-US" sz="1500" dirty="0" smtClean="0"/>
              <a:t>trial subjects the rights,    </a:t>
            </a:r>
          </a:p>
          <a:p>
            <a:pPr marL="0" indent="0">
              <a:spcBef>
                <a:spcPts val="0"/>
              </a:spcBef>
              <a:buNone/>
            </a:pPr>
            <a:r>
              <a:rPr lang="en-US" sz="1500" dirty="0"/>
              <a:t> </a:t>
            </a:r>
            <a:r>
              <a:rPr lang="en-US" sz="1500" dirty="0" smtClean="0"/>
              <a:t>         </a:t>
            </a:r>
            <a:r>
              <a:rPr lang="en-US" sz="1500" dirty="0" smtClean="0"/>
              <a:t>  integrity </a:t>
            </a:r>
            <a:r>
              <a:rPr lang="en-US" sz="1500" dirty="0" smtClean="0"/>
              <a:t>and confidentiality.</a:t>
            </a:r>
          </a:p>
          <a:p>
            <a:pPr marL="0" indent="0">
              <a:spcBef>
                <a:spcPts val="0"/>
              </a:spcBef>
              <a:buNone/>
            </a:pPr>
            <a:endParaRPr lang="en-US" sz="1500" dirty="0" smtClean="0"/>
          </a:p>
          <a:p>
            <a:pPr marL="0" indent="0">
              <a:spcBef>
                <a:spcPts val="0"/>
              </a:spcBef>
              <a:buNone/>
            </a:pPr>
            <a:r>
              <a:rPr lang="en-US" sz="1500" dirty="0" smtClean="0"/>
              <a:t>        </a:t>
            </a:r>
            <a:r>
              <a:rPr lang="en-US" sz="1500" dirty="0" smtClean="0"/>
              <a:t> </a:t>
            </a:r>
            <a:r>
              <a:rPr lang="en-US" sz="1500" dirty="0" smtClean="0"/>
              <a:t>Identifies cooperation between </a:t>
            </a:r>
            <a:r>
              <a:rPr lang="en-US" sz="1500" dirty="0" smtClean="0"/>
              <a:t>3 entities:</a:t>
            </a:r>
            <a:endParaRPr lang="en-US" sz="1500" dirty="0"/>
          </a:p>
          <a:p>
            <a:pPr marL="0" indent="0">
              <a:spcBef>
                <a:spcPts val="0"/>
              </a:spcBef>
              <a:buNone/>
            </a:pPr>
            <a:r>
              <a:rPr lang="en-US" sz="1500" dirty="0" smtClean="0"/>
              <a:t>         Sponsor, Principal Investigator and IRBs</a:t>
            </a:r>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r>
              <a:rPr lang="en-US" sz="1400" dirty="0" smtClean="0"/>
              <a:t>	</a:t>
            </a:r>
            <a:endParaRPr lang="en-US" sz="1400" dirty="0" smtClean="0"/>
          </a:p>
          <a:p>
            <a:pPr marL="0" indent="0">
              <a:spcBef>
                <a:spcPts val="0"/>
              </a:spcBef>
              <a:buNone/>
            </a:pPr>
            <a:r>
              <a:rPr lang="en-US" sz="1400" dirty="0" smtClean="0"/>
              <a:t>                         </a:t>
            </a:r>
            <a:r>
              <a:rPr lang="en-US" sz="1500" dirty="0" smtClean="0"/>
              <a:t> </a:t>
            </a:r>
            <a:r>
              <a:rPr lang="en-US" sz="1500" dirty="0" smtClean="0"/>
              <a:t>FDA adopted ICH only as     </a:t>
            </a:r>
          </a:p>
          <a:p>
            <a:pPr marL="0" indent="0">
              <a:spcBef>
                <a:spcPts val="0"/>
              </a:spcBef>
              <a:buNone/>
            </a:pPr>
            <a:r>
              <a:rPr lang="en-US" sz="1500" dirty="0"/>
              <a:t> </a:t>
            </a:r>
            <a:r>
              <a:rPr lang="en-US" sz="1500" dirty="0" smtClean="0"/>
              <a:t>                        </a:t>
            </a:r>
            <a:r>
              <a:rPr lang="en-US" sz="1500" i="1" dirty="0" smtClean="0"/>
              <a:t>guidance</a:t>
            </a:r>
            <a:r>
              <a:rPr lang="en-US" sz="1500" dirty="0" smtClean="0"/>
              <a:t> in 1997</a:t>
            </a:r>
            <a:r>
              <a:rPr lang="en-US" sz="1400" dirty="0" smtClean="0"/>
              <a:t>.  </a:t>
            </a:r>
            <a:endParaRPr lang="en-US" sz="1400" dirty="0"/>
          </a:p>
        </p:txBody>
      </p:sp>
      <p:sp>
        <p:nvSpPr>
          <p:cNvPr id="5" name="Rectangle 4"/>
          <p:cNvSpPr/>
          <p:nvPr/>
        </p:nvSpPr>
        <p:spPr>
          <a:xfrm>
            <a:off x="2667000" y="133350"/>
            <a:ext cx="3505200" cy="584775"/>
          </a:xfrm>
          <a:prstGeom prst="rect">
            <a:avLst/>
          </a:prstGeom>
        </p:spPr>
        <p:txBody>
          <a:bodyPr wrap="square">
            <a:spAutoFit/>
          </a:bodyPr>
          <a:lstStyle/>
          <a:p>
            <a:pPr algn="ctr"/>
            <a:r>
              <a:rPr lang="en-US" sz="3200" b="1" dirty="0" smtClean="0">
                <a:solidFill>
                  <a:srgbClr val="000000"/>
                </a:solidFill>
              </a:rPr>
              <a:t>REGULATORY</a:t>
            </a:r>
            <a:endParaRPr lang="en-US" sz="3200" dirty="0"/>
          </a:p>
        </p:txBody>
      </p:sp>
      <p:sp>
        <p:nvSpPr>
          <p:cNvPr id="9" name="Curved Right Arrow 8"/>
          <p:cNvSpPr/>
          <p:nvPr/>
        </p:nvSpPr>
        <p:spPr bwMode="auto">
          <a:xfrm>
            <a:off x="538480" y="2876550"/>
            <a:ext cx="731520" cy="1219200"/>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ight Brace 9"/>
          <p:cNvSpPr/>
          <p:nvPr/>
        </p:nvSpPr>
        <p:spPr bwMode="auto">
          <a:xfrm>
            <a:off x="5410200" y="1657350"/>
            <a:ext cx="228600" cy="1441450"/>
          </a:xfrm>
          <a:prstGeom prst="rightBrace">
            <a:avLst>
              <a:gd name="adj1" fmla="val 8333"/>
              <a:gd name="adj2" fmla="val 5138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Right Brace 10"/>
          <p:cNvSpPr/>
          <p:nvPr/>
        </p:nvSpPr>
        <p:spPr bwMode="auto">
          <a:xfrm>
            <a:off x="5905500" y="3638550"/>
            <a:ext cx="228600" cy="1219200"/>
          </a:xfrm>
          <a:prstGeom prst="rightBrace">
            <a:avLst>
              <a:gd name="adj1" fmla="val 8333"/>
              <a:gd name="adj2" fmla="val 5138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812381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Assessment </a:t>
            </a:r>
            <a:endParaRPr lang="en-US" sz="3200" b="1" dirty="0"/>
          </a:p>
        </p:txBody>
      </p:sp>
      <p:sp>
        <p:nvSpPr>
          <p:cNvPr id="3" name="Rectangle 2"/>
          <p:cNvSpPr/>
          <p:nvPr/>
        </p:nvSpPr>
        <p:spPr>
          <a:xfrm>
            <a:off x="427239" y="819150"/>
            <a:ext cx="8534400" cy="4262705"/>
          </a:xfrm>
          <a:prstGeom prst="rect">
            <a:avLst/>
          </a:prstGeom>
        </p:spPr>
        <p:txBody>
          <a:bodyPr wrap="square">
            <a:spAutoFit/>
          </a:bodyPr>
          <a:lstStyle/>
          <a:p>
            <a:pPr marL="109537" lvl="1" defTabSz="457200">
              <a:spcBef>
                <a:spcPts val="0"/>
              </a:spcBef>
              <a:spcAft>
                <a:spcPts val="0"/>
              </a:spcAft>
              <a:buSzPct val="68000"/>
              <a:defRPr/>
            </a:pPr>
            <a:r>
              <a:rPr lang="en-US" sz="2000" dirty="0" smtClean="0">
                <a:cs typeface="Arial" panose="020B0604020202020204" pitchFamily="34" charset="0"/>
              </a:rPr>
              <a:t>The </a:t>
            </a:r>
            <a:r>
              <a:rPr lang="en-US" sz="2000" b="1" dirty="0" smtClean="0">
                <a:solidFill>
                  <a:srgbClr val="0070C0"/>
                </a:solidFill>
                <a:cs typeface="Arial" panose="020B0604020202020204" pitchFamily="34" charset="0"/>
              </a:rPr>
              <a:t>Adverse Event </a:t>
            </a:r>
            <a:r>
              <a:rPr lang="en-US" sz="2000" dirty="0" smtClean="0">
                <a:cs typeface="Arial" panose="020B0604020202020204" pitchFamily="34" charset="0"/>
              </a:rPr>
              <a:t>is identified and reported to the Principal Investigator (PI) based on protocol adherence.</a:t>
            </a:r>
          </a:p>
          <a:p>
            <a:pPr marL="109537" lvl="1" defTabSz="457200">
              <a:spcBef>
                <a:spcPts val="0"/>
              </a:spcBef>
              <a:spcAft>
                <a:spcPts val="0"/>
              </a:spcAft>
              <a:buSzPct val="68000"/>
              <a:defRPr/>
            </a:pPr>
            <a:endParaRPr lang="en-US" sz="2000" dirty="0" smtClean="0">
              <a:cs typeface="Arial" panose="020B0604020202020204" pitchFamily="34" charset="0"/>
            </a:endParaRPr>
          </a:p>
          <a:p>
            <a:pPr marL="566737" lvl="1" indent="-457200" defTabSz="457200">
              <a:spcBef>
                <a:spcPts val="0"/>
              </a:spcBef>
              <a:spcAft>
                <a:spcPts val="0"/>
              </a:spcAft>
              <a:buSzPct val="68000"/>
              <a:buFont typeface="Arial" panose="020B0604020202020204" pitchFamily="34" charset="0"/>
              <a:buChar char="•"/>
              <a:defRPr/>
            </a:pPr>
            <a:r>
              <a:rPr lang="en-US" sz="2000" dirty="0" smtClean="0">
                <a:cs typeface="Arial" panose="020B0604020202020204" pitchFamily="34" charset="0"/>
              </a:rPr>
              <a:t>Assessment is done by the PI or designated research team member to determine:</a:t>
            </a:r>
          </a:p>
          <a:p>
            <a:pPr marL="1481137" lvl="3" indent="-457200" defTabSz="457200">
              <a:spcBef>
                <a:spcPts val="0"/>
              </a:spcBef>
              <a:spcAft>
                <a:spcPts val="0"/>
              </a:spcAft>
              <a:buSzPct val="68000"/>
              <a:buFont typeface="Arial" panose="020B0604020202020204" pitchFamily="34" charset="0"/>
              <a:buChar char="•"/>
              <a:defRPr/>
            </a:pPr>
            <a:r>
              <a:rPr lang="en-US" sz="2000" i="1" dirty="0" smtClean="0">
                <a:cs typeface="Arial" panose="020B0604020202020204" pitchFamily="34" charset="0"/>
              </a:rPr>
              <a:t>Severity</a:t>
            </a:r>
            <a:r>
              <a:rPr lang="en-US" sz="2000" dirty="0" smtClean="0">
                <a:cs typeface="Arial" panose="020B0604020202020204" pitchFamily="34" charset="0"/>
              </a:rPr>
              <a:t> of event</a:t>
            </a:r>
          </a:p>
          <a:p>
            <a:pPr marL="1481137" lvl="3" indent="-457200" defTabSz="457200">
              <a:spcBef>
                <a:spcPts val="0"/>
              </a:spcBef>
              <a:spcAft>
                <a:spcPts val="0"/>
              </a:spcAft>
              <a:buSzPct val="68000"/>
              <a:buFont typeface="Arial" panose="020B0604020202020204" pitchFamily="34" charset="0"/>
              <a:buChar char="•"/>
              <a:defRPr/>
            </a:pPr>
            <a:r>
              <a:rPr lang="en-US" sz="2000" i="1" dirty="0" smtClean="0">
                <a:cs typeface="Arial" panose="020B0604020202020204" pitchFamily="34" charset="0"/>
              </a:rPr>
              <a:t>Attribution</a:t>
            </a:r>
            <a:r>
              <a:rPr lang="en-US" sz="2000" dirty="0" smtClean="0">
                <a:cs typeface="Arial" panose="020B0604020202020204" pitchFamily="34" charset="0"/>
              </a:rPr>
              <a:t> </a:t>
            </a:r>
            <a:r>
              <a:rPr lang="en-US" sz="2000" dirty="0" smtClean="0">
                <a:cs typeface="Arial" panose="020B0604020202020204" pitchFamily="34" charset="0"/>
              </a:rPr>
              <a:t>(cause) of </a:t>
            </a:r>
            <a:r>
              <a:rPr lang="en-US" sz="2000" dirty="0" smtClean="0">
                <a:cs typeface="Arial" panose="020B0604020202020204" pitchFamily="34" charset="0"/>
              </a:rPr>
              <a:t>the event</a:t>
            </a:r>
          </a:p>
          <a:p>
            <a:pPr marL="1023937" lvl="3" defTabSz="457200">
              <a:spcBef>
                <a:spcPts val="0"/>
              </a:spcBef>
              <a:spcAft>
                <a:spcPts val="0"/>
              </a:spcAft>
              <a:buSzPct val="68000"/>
              <a:defRPr/>
            </a:pPr>
            <a:endParaRPr lang="en-US" sz="2000" dirty="0">
              <a:cs typeface="Arial" panose="020B0604020202020204" pitchFamily="34" charset="0"/>
            </a:endParaRPr>
          </a:p>
          <a:p>
            <a:pPr marL="566737" lvl="1" indent="-457200" defTabSz="457200">
              <a:spcBef>
                <a:spcPts val="600"/>
              </a:spcBef>
              <a:spcAft>
                <a:spcPts val="600"/>
              </a:spcAft>
              <a:buSzPct val="68000"/>
              <a:buFont typeface="Arial" panose="020B0604020202020204" pitchFamily="34" charset="0"/>
              <a:buChar char="•"/>
              <a:defRPr/>
            </a:pPr>
            <a:r>
              <a:rPr lang="en-US" sz="2000" dirty="0" smtClean="0">
                <a:cs typeface="Arial" panose="020B0604020202020204" pitchFamily="34" charset="0"/>
              </a:rPr>
              <a:t>The </a:t>
            </a:r>
            <a:r>
              <a:rPr lang="en-US" sz="2000" b="1" dirty="0" smtClean="0">
                <a:cs typeface="Arial" panose="020B0604020202020204" pitchFamily="34" charset="0"/>
              </a:rPr>
              <a:t>Assessment </a:t>
            </a:r>
            <a:r>
              <a:rPr lang="en-US" sz="2000" dirty="0" smtClean="0">
                <a:cs typeface="Arial" panose="020B0604020202020204" pitchFamily="34" charset="0"/>
              </a:rPr>
              <a:t>+ </a:t>
            </a:r>
            <a:r>
              <a:rPr lang="en-US" sz="2000" b="1" dirty="0" smtClean="0">
                <a:cs typeface="Arial" panose="020B0604020202020204" pitchFamily="34" charset="0"/>
              </a:rPr>
              <a:t>Expectednes</a:t>
            </a:r>
            <a:r>
              <a:rPr lang="en-US" sz="2000" dirty="0" smtClean="0">
                <a:cs typeface="Arial" panose="020B0604020202020204" pitchFamily="34" charset="0"/>
              </a:rPr>
              <a:t>s of the event helps determine the timeliness for reporting to the IRB, sponsor or other regulatory over sight groups</a:t>
            </a:r>
            <a:r>
              <a:rPr lang="en-US" sz="2800" dirty="0" smtClean="0">
                <a:latin typeface="Calibri" pitchFamily="34" charset="0"/>
              </a:rPr>
              <a:t>.</a:t>
            </a:r>
          </a:p>
          <a:p>
            <a:pPr marL="109537" lvl="1" defTabSz="457200">
              <a:spcBef>
                <a:spcPts val="600"/>
              </a:spcBef>
              <a:spcAft>
                <a:spcPts val="600"/>
              </a:spcAft>
              <a:buSzPct val="68000"/>
              <a:defRPr/>
            </a:pPr>
            <a:endParaRPr lang="en-US" sz="2800" i="1" dirty="0">
              <a:latin typeface="Calibri" pitchFamily="34" charset="0"/>
            </a:endParaRPr>
          </a:p>
        </p:txBody>
      </p:sp>
      <p:pic>
        <p:nvPicPr>
          <p:cNvPr id="3075" name="Picture 3" descr="C:\Users\sinkeyc\AppData\Local\Microsoft\Windows\Temporary Internet Files\Content.IE5\Z8U6LHPZ\diag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312" y="2114550"/>
            <a:ext cx="1752600" cy="125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1555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7150"/>
            <a:ext cx="60208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Assessment  </a:t>
            </a:r>
            <a:endParaRPr lang="en-US" sz="3200" b="1" dirty="0"/>
          </a:p>
        </p:txBody>
      </p:sp>
      <p:sp>
        <p:nvSpPr>
          <p:cNvPr id="3" name="Rectangle 2"/>
          <p:cNvSpPr/>
          <p:nvPr/>
        </p:nvSpPr>
        <p:spPr>
          <a:xfrm>
            <a:off x="304800" y="819149"/>
            <a:ext cx="8656839" cy="4324261"/>
          </a:xfrm>
          <a:prstGeom prst="rect">
            <a:avLst/>
          </a:prstGeom>
        </p:spPr>
        <p:txBody>
          <a:bodyPr wrap="square">
            <a:spAutoFit/>
          </a:bodyPr>
          <a:lstStyle/>
          <a:p>
            <a:pPr marL="109537" lvl="1" defTabSz="457200">
              <a:spcBef>
                <a:spcPts val="0"/>
              </a:spcBef>
              <a:spcAft>
                <a:spcPts val="0"/>
              </a:spcAft>
              <a:buSzPct val="68000"/>
              <a:defRPr/>
            </a:pPr>
            <a:r>
              <a:rPr lang="en-US" sz="2800" b="1" dirty="0">
                <a:solidFill>
                  <a:srgbClr val="0070C0"/>
                </a:solidFill>
                <a:latin typeface="Calibri" pitchFamily="34" charset="0"/>
              </a:rPr>
              <a:t>S</a:t>
            </a:r>
            <a:r>
              <a:rPr lang="en-US" sz="2800" b="1" dirty="0" smtClean="0">
                <a:solidFill>
                  <a:srgbClr val="0070C0"/>
                </a:solidFill>
                <a:latin typeface="Calibri" pitchFamily="34" charset="0"/>
              </a:rPr>
              <a:t>everity Assessment Tools:</a:t>
            </a:r>
          </a:p>
          <a:p>
            <a:pPr marL="109537" lvl="1" defTabSz="457200">
              <a:spcBef>
                <a:spcPts val="0"/>
              </a:spcBef>
              <a:spcAft>
                <a:spcPts val="0"/>
              </a:spcAft>
              <a:buSzPct val="68000"/>
              <a:defRPr/>
            </a:pPr>
            <a:endParaRPr lang="en-US" sz="800" dirty="0" smtClean="0">
              <a:latin typeface="Calibri" pitchFamily="34" charset="0"/>
            </a:endParaRPr>
          </a:p>
          <a:p>
            <a:pPr marL="109537" lvl="1" defTabSz="457200">
              <a:spcBef>
                <a:spcPts val="0"/>
              </a:spcBef>
              <a:spcAft>
                <a:spcPts val="0"/>
              </a:spcAft>
              <a:buSzPct val="68000"/>
              <a:defRPr/>
            </a:pPr>
            <a:r>
              <a:rPr lang="en-US" dirty="0" smtClean="0">
                <a:latin typeface="Calibri" pitchFamily="34" charset="0"/>
              </a:rPr>
              <a:t>Tools are intended to be an agreed upon terminology </a:t>
            </a:r>
          </a:p>
          <a:p>
            <a:pPr marL="109537" lvl="1" defTabSz="457200">
              <a:spcBef>
                <a:spcPts val="0"/>
              </a:spcBef>
              <a:spcAft>
                <a:spcPts val="0"/>
              </a:spcAft>
              <a:buSzPct val="68000"/>
              <a:defRPr/>
            </a:pPr>
            <a:r>
              <a:rPr lang="en-US" dirty="0" smtClean="0">
                <a:latin typeface="Calibri" pitchFamily="34" charset="0"/>
              </a:rPr>
              <a:t>for designation, reporting and grading of AEs that occur. </a:t>
            </a:r>
          </a:p>
          <a:p>
            <a:pPr marL="109537" lvl="1" defTabSz="457200">
              <a:spcBef>
                <a:spcPts val="0"/>
              </a:spcBef>
              <a:spcAft>
                <a:spcPts val="0"/>
              </a:spcAft>
              <a:buSzPct val="68000"/>
              <a:defRPr/>
            </a:pPr>
            <a:endParaRPr lang="en-US" sz="800" dirty="0" smtClean="0">
              <a:latin typeface="Calibri" pitchFamily="34" charset="0"/>
            </a:endParaRPr>
          </a:p>
          <a:p>
            <a:pPr marL="109537" lvl="1" defTabSz="457200">
              <a:spcBef>
                <a:spcPts val="0"/>
              </a:spcBef>
              <a:spcAft>
                <a:spcPts val="0"/>
              </a:spcAft>
              <a:buSzPct val="68000"/>
              <a:defRPr/>
            </a:pPr>
            <a:r>
              <a:rPr lang="en-US" dirty="0" smtClean="0">
                <a:latin typeface="Calibri" pitchFamily="34" charset="0"/>
              </a:rPr>
              <a:t>Examples:</a:t>
            </a:r>
          </a:p>
          <a:p>
            <a:pPr marL="566737" lvl="1" indent="-4572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The Common Terminology Criteria for Adverse Events (CTCAE</a:t>
            </a:r>
            <a:r>
              <a:rPr lang="en-US" sz="2000" dirty="0">
                <a:latin typeface="Calibri" pitchFamily="34" charset="0"/>
              </a:rPr>
              <a:t>) </a:t>
            </a:r>
            <a:r>
              <a:rPr lang="en-US" sz="2000" dirty="0" smtClean="0">
                <a:latin typeface="Calibri" pitchFamily="34" charset="0"/>
              </a:rPr>
              <a:t>is used by oncology </a:t>
            </a:r>
            <a:r>
              <a:rPr lang="en-US" sz="2000" dirty="0">
                <a:latin typeface="Calibri" pitchFamily="34" charset="0"/>
              </a:rPr>
              <a:t>groups </a:t>
            </a:r>
            <a:r>
              <a:rPr lang="en-US" sz="2000" dirty="0" smtClean="0">
                <a:latin typeface="Calibri" pitchFamily="34" charset="0"/>
              </a:rPr>
              <a:t>to determine severity of an AE</a:t>
            </a:r>
          </a:p>
          <a:p>
            <a:pPr marL="566737" lvl="1" indent="-4572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The Cancer Therapy Evaluation program (CTEP) of NCI developed the original Common Toxicity Criteria (CTC) in the 1980’s to aid in the recognition and severity grading.</a:t>
            </a:r>
          </a:p>
          <a:p>
            <a:pPr marL="566737" lvl="1" indent="-4572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Medical Dictionary for Regulatory Activities (</a:t>
            </a:r>
            <a:r>
              <a:rPr lang="en-US" sz="2000" dirty="0" err="1" smtClean="0">
                <a:latin typeface="Calibri" pitchFamily="34" charset="0"/>
              </a:rPr>
              <a:t>MedDRA</a:t>
            </a:r>
            <a:r>
              <a:rPr lang="en-US" sz="2000" dirty="0" smtClean="0">
                <a:latin typeface="Calibri" pitchFamily="34" charset="0"/>
              </a:rPr>
              <a:t>) System Organ Class (SOC) is a table format listing SOCs alphabetically.</a:t>
            </a:r>
            <a:endParaRPr lang="en-US" sz="2000" dirty="0">
              <a:latin typeface="Calibri" pitchFamily="34" charset="0"/>
            </a:endParaRPr>
          </a:p>
          <a:p>
            <a:pPr marL="109537" lvl="1" algn="r" defTabSz="457200">
              <a:spcBef>
                <a:spcPts val="600"/>
              </a:spcBef>
              <a:spcAft>
                <a:spcPts val="600"/>
              </a:spcAft>
              <a:buSzPct val="68000"/>
              <a:defRPr/>
            </a:pPr>
            <a:r>
              <a:rPr lang="en-US" sz="1400" i="1" dirty="0" smtClean="0">
                <a:latin typeface="Calibri" pitchFamily="34" charset="0"/>
                <a:hlinkClick r:id="rId2"/>
              </a:rPr>
              <a:t>http://ctep.cancer.gov/protocolDevelopment/electronic_applications/ctc.htm</a:t>
            </a:r>
            <a:r>
              <a:rPr lang="en-US" sz="1400" i="1" dirty="0" smtClean="0">
                <a:latin typeface="Calibri" pitchFamily="34" charset="0"/>
              </a:rPr>
              <a:t> </a:t>
            </a:r>
            <a:endParaRPr lang="en-US" sz="1400" i="1" dirty="0">
              <a:latin typeface="Calibri" pitchFamily="34" charset="0"/>
            </a:endParaRPr>
          </a:p>
        </p:txBody>
      </p:sp>
      <p:pic>
        <p:nvPicPr>
          <p:cNvPr id="1026" name="Picture 2" descr="C:\Users\sinkeyc\AppData\Local\Microsoft\Windows\Temporary Internet Files\Content.IE5\TIYY11UZ\gear-tool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047750"/>
            <a:ext cx="1367039" cy="123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35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Assessment </a:t>
            </a:r>
            <a:endParaRPr lang="en-US" sz="3200" b="1" dirty="0"/>
          </a:p>
        </p:txBody>
      </p:sp>
      <p:sp>
        <p:nvSpPr>
          <p:cNvPr id="3" name="Rectangle 2"/>
          <p:cNvSpPr/>
          <p:nvPr/>
        </p:nvSpPr>
        <p:spPr>
          <a:xfrm>
            <a:off x="282613" y="819150"/>
            <a:ext cx="8839199" cy="4185761"/>
          </a:xfrm>
          <a:prstGeom prst="rect">
            <a:avLst/>
          </a:prstGeom>
        </p:spPr>
        <p:txBody>
          <a:bodyPr wrap="square">
            <a:spAutoFit/>
          </a:bodyPr>
          <a:lstStyle/>
          <a:p>
            <a:pPr marL="109537" lvl="1" defTabSz="457200">
              <a:spcBef>
                <a:spcPts val="600"/>
              </a:spcBef>
              <a:spcAft>
                <a:spcPts val="600"/>
              </a:spcAft>
              <a:buSzPct val="68000"/>
              <a:defRPr/>
            </a:pPr>
            <a:r>
              <a:rPr lang="en-US" sz="2800" b="1" dirty="0" smtClean="0">
                <a:latin typeface="Calibri" pitchFamily="34" charset="0"/>
              </a:rPr>
              <a:t>                        </a:t>
            </a:r>
            <a:r>
              <a:rPr lang="en-US" sz="2800" b="1" dirty="0" smtClean="0">
                <a:solidFill>
                  <a:srgbClr val="0070C0"/>
                </a:solidFill>
                <a:latin typeface="Calibri" pitchFamily="34" charset="0"/>
              </a:rPr>
              <a:t>Attribution or Relatedness</a:t>
            </a:r>
          </a:p>
          <a:p>
            <a:pPr marL="109537" lvl="1" defTabSz="457200">
              <a:spcBef>
                <a:spcPts val="0"/>
              </a:spcBef>
              <a:spcAft>
                <a:spcPts val="0"/>
              </a:spcAft>
              <a:buSzPct val="68000"/>
              <a:defRPr/>
            </a:pPr>
            <a:r>
              <a:rPr lang="en-US" dirty="0">
                <a:latin typeface="Calibri" pitchFamily="34" charset="0"/>
              </a:rPr>
              <a:t>E</a:t>
            </a:r>
            <a:r>
              <a:rPr lang="en-US" dirty="0" smtClean="0">
                <a:latin typeface="Calibri" pitchFamily="34" charset="0"/>
              </a:rPr>
              <a:t>stablish the Severity of the Event.  </a:t>
            </a:r>
          </a:p>
          <a:p>
            <a:pPr marL="109537" lvl="1" defTabSz="457200">
              <a:spcBef>
                <a:spcPts val="0"/>
              </a:spcBef>
              <a:spcAft>
                <a:spcPts val="0"/>
              </a:spcAft>
              <a:buSzPct val="68000"/>
              <a:defRPr/>
            </a:pPr>
            <a:r>
              <a:rPr lang="en-US" dirty="0" smtClean="0">
                <a:latin typeface="Calibri" pitchFamily="34" charset="0"/>
              </a:rPr>
              <a:t>The next step is to find the cause, or ATTRIBUTION, of the event.</a:t>
            </a:r>
          </a:p>
          <a:p>
            <a:pPr marL="109537" lvl="1" defTabSz="457200">
              <a:spcBef>
                <a:spcPts val="0"/>
              </a:spcBef>
              <a:spcAft>
                <a:spcPts val="0"/>
              </a:spcAft>
              <a:buSzPct val="68000"/>
              <a:defRPr/>
            </a:pPr>
            <a:endParaRPr lang="en-US" sz="800" dirty="0" smtClean="0">
              <a:latin typeface="Calibri" pitchFamily="34" charset="0"/>
            </a:endParaRPr>
          </a:p>
          <a:p>
            <a:pPr marL="1481137" lvl="3" indent="-457200" defTabSz="457200">
              <a:spcBef>
                <a:spcPts val="0"/>
              </a:spcBef>
              <a:spcAft>
                <a:spcPts val="0"/>
              </a:spcAft>
              <a:buSzPct val="68000"/>
              <a:buFont typeface="Arial" panose="020B0604020202020204" pitchFamily="34" charset="0"/>
              <a:buChar char="•"/>
              <a:defRPr/>
            </a:pPr>
            <a:r>
              <a:rPr lang="en-US" i="1" dirty="0" smtClean="0">
                <a:latin typeface="Calibri" pitchFamily="34" charset="0"/>
              </a:rPr>
              <a:t>        Is the event related to the study drugs, disease or an   </a:t>
            </a:r>
          </a:p>
          <a:p>
            <a:pPr marL="1481137" lvl="3" indent="-457200" defTabSz="457200">
              <a:spcBef>
                <a:spcPts val="0"/>
              </a:spcBef>
              <a:spcAft>
                <a:spcPts val="0"/>
              </a:spcAft>
              <a:buSzPct val="68000"/>
              <a:buFont typeface="Arial" panose="020B0604020202020204" pitchFamily="34" charset="0"/>
              <a:buChar char="•"/>
              <a:defRPr/>
            </a:pPr>
            <a:r>
              <a:rPr lang="en-US" i="1" dirty="0">
                <a:latin typeface="Calibri" pitchFamily="34" charset="0"/>
              </a:rPr>
              <a:t> </a:t>
            </a:r>
            <a:r>
              <a:rPr lang="en-US" i="1" dirty="0" smtClean="0">
                <a:latin typeface="Calibri" pitchFamily="34" charset="0"/>
              </a:rPr>
              <a:t>         underlying preexisting condition??</a:t>
            </a:r>
          </a:p>
          <a:p>
            <a:pPr marL="1023937" lvl="3" defTabSz="457200">
              <a:spcBef>
                <a:spcPts val="600"/>
              </a:spcBef>
              <a:spcAft>
                <a:spcPts val="600"/>
              </a:spcAft>
              <a:buSzPct val="68000"/>
              <a:defRPr/>
            </a:pPr>
            <a:endParaRPr lang="en-US" sz="800" dirty="0">
              <a:latin typeface="Calibri" pitchFamily="34" charset="0"/>
            </a:endParaRPr>
          </a:p>
          <a:p>
            <a:pPr marL="566737" lvl="1" indent="-457200" defTabSz="457200">
              <a:spcBef>
                <a:spcPts val="600"/>
              </a:spcBef>
              <a:spcAft>
                <a:spcPts val="600"/>
              </a:spcAft>
              <a:buSzPct val="68000"/>
              <a:buFont typeface="Arial" panose="020B0604020202020204" pitchFamily="34" charset="0"/>
              <a:buChar char="•"/>
              <a:defRPr/>
            </a:pPr>
            <a:r>
              <a:rPr lang="en-US" dirty="0" smtClean="0">
                <a:latin typeface="Calibri" pitchFamily="34" charset="0"/>
              </a:rPr>
              <a:t>It is important to identify what the AE is related to and NOT merely what it is not related to. </a:t>
            </a:r>
          </a:p>
          <a:p>
            <a:pPr marL="566737" lvl="1" indent="-457200" defTabSz="457200">
              <a:spcBef>
                <a:spcPts val="600"/>
              </a:spcBef>
              <a:spcAft>
                <a:spcPts val="600"/>
              </a:spcAft>
              <a:buSzPct val="68000"/>
              <a:buFont typeface="Arial" panose="020B0604020202020204" pitchFamily="34" charset="0"/>
              <a:buChar char="•"/>
              <a:defRPr/>
            </a:pPr>
            <a:r>
              <a:rPr lang="en-US" dirty="0" smtClean="0">
                <a:latin typeface="Calibri" pitchFamily="34" charset="0"/>
              </a:rPr>
              <a:t>Information assists regulatory oversight groups to assess safety and protect human subjects.</a:t>
            </a:r>
            <a:endParaRPr lang="en-US" dirty="0">
              <a:latin typeface="Calibri" pitchFamily="34" charset="0"/>
            </a:endParaRPr>
          </a:p>
        </p:txBody>
      </p:sp>
      <p:pic>
        <p:nvPicPr>
          <p:cNvPr id="2051" name="Picture 3" descr="C:\Users\sinkeyc\AppData\Local\Microsoft\Windows\Temporary Internet Files\Content.IE5\08S1S985\0511-0803-2716-1630_Lady_P_I__Looking_for_Clues_clipart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78281">
            <a:off x="1163403" y="2217259"/>
            <a:ext cx="1219200" cy="108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7932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Assessment </a:t>
            </a:r>
          </a:p>
        </p:txBody>
      </p:sp>
      <p:sp>
        <p:nvSpPr>
          <p:cNvPr id="3" name="Rectangle 2"/>
          <p:cNvSpPr/>
          <p:nvPr/>
        </p:nvSpPr>
        <p:spPr>
          <a:xfrm>
            <a:off x="457200" y="681585"/>
            <a:ext cx="8839199" cy="4262705"/>
          </a:xfrm>
          <a:prstGeom prst="rect">
            <a:avLst/>
          </a:prstGeom>
        </p:spPr>
        <p:txBody>
          <a:bodyPr wrap="square">
            <a:spAutoFit/>
          </a:bodyPr>
          <a:lstStyle/>
          <a:p>
            <a:pPr marL="109537" lvl="1" defTabSz="457200">
              <a:spcBef>
                <a:spcPts val="600"/>
              </a:spcBef>
              <a:spcAft>
                <a:spcPts val="600"/>
              </a:spcAft>
              <a:buSzPct val="68000"/>
              <a:defRPr/>
            </a:pPr>
            <a:r>
              <a:rPr lang="en-US" sz="2800" dirty="0" smtClean="0">
                <a:latin typeface="Calibri" pitchFamily="34" charset="0"/>
              </a:rPr>
              <a:t>                      </a:t>
            </a:r>
            <a:r>
              <a:rPr lang="en-US" b="1" dirty="0" smtClean="0">
                <a:solidFill>
                  <a:srgbClr val="0070C0"/>
                </a:solidFill>
                <a:latin typeface="Calibri" pitchFamily="34" charset="0"/>
              </a:rPr>
              <a:t>Determining ATTRIBUTION </a:t>
            </a:r>
          </a:p>
          <a:p>
            <a:pPr marL="109537" lvl="1" defTabSz="457200">
              <a:spcBef>
                <a:spcPts val="600"/>
              </a:spcBef>
              <a:spcAft>
                <a:spcPts val="600"/>
              </a:spcAft>
              <a:buSzPct val="68000"/>
              <a:defRPr/>
            </a:pPr>
            <a:r>
              <a:rPr lang="en-US" dirty="0" smtClean="0">
                <a:latin typeface="Calibri" pitchFamily="34" charset="0"/>
              </a:rPr>
              <a:t>The investigator determines the </a:t>
            </a:r>
            <a:r>
              <a:rPr lang="en-US" b="1" dirty="0" smtClean="0">
                <a:latin typeface="Calibri" pitchFamily="34" charset="0"/>
              </a:rPr>
              <a:t>attribution/cause</a:t>
            </a:r>
            <a:r>
              <a:rPr lang="en-US" dirty="0" smtClean="0">
                <a:latin typeface="Calibri" pitchFamily="34" charset="0"/>
              </a:rPr>
              <a:t> with the input from the research team using the following questions:</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What do we know about the drug/therapy/device or classification?</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What is the temporal relationship of the AE to the study therapy?</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Does the AE improve or disappear when drug/ therapy is stopped?</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If the drug/therapy is restarted, does the AE reappear? At the same severity? At the same time point?</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Is the AE a result of an existing disease signs and symptoms?</a:t>
            </a: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Is the AE a worsening of baseline symptoms?</a:t>
            </a:r>
            <a:endParaRPr lang="en-US" sz="2000" i="1" dirty="0">
              <a:latin typeface="Calibri" pitchFamily="34" charset="0"/>
            </a:endParaRPr>
          </a:p>
          <a:p>
            <a:pPr marL="566737" lvl="1" indent="-457200" defTabSz="457200">
              <a:spcBef>
                <a:spcPts val="0"/>
              </a:spcBef>
              <a:spcAft>
                <a:spcPts val="0"/>
              </a:spcAft>
              <a:buSzPct val="68000"/>
              <a:buFont typeface="Wingdings" panose="05000000000000000000" pitchFamily="2" charset="2"/>
              <a:buChar char="§"/>
              <a:defRPr/>
            </a:pPr>
            <a:r>
              <a:rPr lang="en-US" sz="2000" i="1" dirty="0" smtClean="0">
                <a:latin typeface="Calibri" pitchFamily="34" charset="0"/>
              </a:rPr>
              <a:t>Is the AE a result of an underlying concurrent medical condition(s) or concurrent medication(s) ?</a:t>
            </a:r>
            <a:endParaRPr lang="en-US" sz="2000" i="1" dirty="0">
              <a:latin typeface="Calibri" pitchFamily="34" charset="0"/>
            </a:endParaRPr>
          </a:p>
        </p:txBody>
      </p:sp>
    </p:spTree>
    <p:extLst>
      <p:ext uri="{BB962C8B-B14F-4D97-AF65-F5344CB8AC3E}">
        <p14:creationId xmlns:p14="http://schemas.microsoft.com/office/powerpoint/2010/main" val="1803752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79" y="24671"/>
            <a:ext cx="8458200" cy="857250"/>
          </a:xfrm>
        </p:spPr>
        <p:txBody>
          <a:bodyPr/>
          <a:lstStyle/>
          <a:p>
            <a:r>
              <a:rPr lang="en-US" dirty="0" smtClean="0"/>
              <a:t>Adverse Event Assessment</a:t>
            </a:r>
            <a:endParaRPr lang="en-US" dirty="0"/>
          </a:p>
        </p:txBody>
      </p:sp>
      <p:sp>
        <p:nvSpPr>
          <p:cNvPr id="3" name="Content Placeholder 2"/>
          <p:cNvSpPr>
            <a:spLocks noGrp="1"/>
          </p:cNvSpPr>
          <p:nvPr>
            <p:ph sz="half" idx="1"/>
          </p:nvPr>
        </p:nvSpPr>
        <p:spPr>
          <a:xfrm>
            <a:off x="304800" y="1352550"/>
            <a:ext cx="3810000" cy="3581400"/>
          </a:xfrm>
        </p:spPr>
        <p:txBody>
          <a:bodyPr>
            <a:normAutofit/>
          </a:bodyPr>
          <a:lstStyle/>
          <a:p>
            <a:pPr marL="0" indent="0" algn="ctr">
              <a:buNone/>
            </a:pPr>
            <a:r>
              <a:rPr lang="en-US" sz="2400" u="sng" dirty="0" smtClean="0"/>
              <a:t>Attributions: Approach #1</a:t>
            </a:r>
          </a:p>
          <a:p>
            <a:pPr marL="0" indent="0">
              <a:buNone/>
            </a:pPr>
            <a:r>
              <a:rPr lang="en-US" sz="2000" dirty="0" smtClean="0"/>
              <a:t>Two Options:</a:t>
            </a:r>
          </a:p>
          <a:p>
            <a:pPr>
              <a:spcBef>
                <a:spcPts val="0"/>
              </a:spcBef>
              <a:buFont typeface="Arial" panose="020B0604020202020204" pitchFamily="34" charset="0"/>
              <a:buChar char="•"/>
            </a:pPr>
            <a:r>
              <a:rPr lang="en-US" sz="1800" dirty="0" smtClean="0"/>
              <a:t>Related: Reasonable casual relationship between the </a:t>
            </a:r>
          </a:p>
          <a:p>
            <a:pPr marL="0" indent="0">
              <a:spcBef>
                <a:spcPts val="0"/>
              </a:spcBef>
              <a:buNone/>
            </a:pPr>
            <a:r>
              <a:rPr lang="en-US" sz="1800" dirty="0"/>
              <a:t> </a:t>
            </a:r>
            <a:r>
              <a:rPr lang="en-US" sz="1800" dirty="0" smtClean="0"/>
              <a:t>  the AE and _____________</a:t>
            </a:r>
          </a:p>
          <a:p>
            <a:pPr>
              <a:buFont typeface="Arial" panose="020B0604020202020204" pitchFamily="34" charset="0"/>
              <a:buChar char="•"/>
            </a:pPr>
            <a:r>
              <a:rPr lang="en-US" sz="1800" dirty="0" smtClean="0"/>
              <a:t>Not Related: No reasonable casual relationship between the AE and _____________</a:t>
            </a:r>
            <a:endParaRPr lang="en-US" sz="1800" dirty="0"/>
          </a:p>
        </p:txBody>
      </p:sp>
      <p:sp>
        <p:nvSpPr>
          <p:cNvPr id="4" name="Content Placeholder 3"/>
          <p:cNvSpPr>
            <a:spLocks noGrp="1"/>
          </p:cNvSpPr>
          <p:nvPr>
            <p:ph sz="half" idx="2"/>
          </p:nvPr>
        </p:nvSpPr>
        <p:spPr>
          <a:xfrm>
            <a:off x="4343400" y="1428750"/>
            <a:ext cx="4800600" cy="3505200"/>
          </a:xfrm>
        </p:spPr>
        <p:txBody>
          <a:bodyPr/>
          <a:lstStyle/>
          <a:p>
            <a:pPr marL="0" indent="0" algn="ctr">
              <a:buNone/>
            </a:pPr>
            <a:r>
              <a:rPr lang="en-US" sz="2400" u="sng" dirty="0"/>
              <a:t>Attributions: Approach </a:t>
            </a:r>
            <a:r>
              <a:rPr lang="en-US" sz="2400" u="sng" dirty="0" smtClean="0"/>
              <a:t>#2</a:t>
            </a:r>
            <a:endParaRPr lang="en-US" sz="2400" u="sng" dirty="0"/>
          </a:p>
          <a:p>
            <a:pPr marL="0" indent="0">
              <a:spcBef>
                <a:spcPts val="0"/>
              </a:spcBef>
              <a:buNone/>
            </a:pPr>
            <a:endParaRPr lang="en-US" sz="1000" dirty="0" smtClean="0"/>
          </a:p>
          <a:p>
            <a:pPr marL="0" indent="0">
              <a:spcBef>
                <a:spcPts val="0"/>
              </a:spcBef>
              <a:buNone/>
            </a:pPr>
            <a:r>
              <a:rPr lang="en-US" sz="2000" dirty="0" smtClean="0"/>
              <a:t>Five Options:</a:t>
            </a:r>
          </a:p>
          <a:p>
            <a:pPr>
              <a:spcBef>
                <a:spcPts val="0"/>
              </a:spcBef>
              <a:buFont typeface="Wingdings" panose="05000000000000000000" pitchFamily="2" charset="2"/>
              <a:buChar char="§"/>
            </a:pPr>
            <a:r>
              <a:rPr lang="en-US" sz="1800" dirty="0" smtClean="0"/>
              <a:t>Definite--</a:t>
            </a:r>
            <a:r>
              <a:rPr lang="en-US" sz="1800" i="1" dirty="0" smtClean="0"/>
              <a:t>clearly</a:t>
            </a:r>
            <a:r>
              <a:rPr lang="en-US" sz="1800" dirty="0" smtClean="0"/>
              <a:t> related to ____________</a:t>
            </a:r>
          </a:p>
          <a:p>
            <a:pPr>
              <a:spcBef>
                <a:spcPts val="0"/>
              </a:spcBef>
              <a:buFont typeface="Wingdings" panose="05000000000000000000" pitchFamily="2" charset="2"/>
              <a:buChar char="§"/>
            </a:pPr>
            <a:r>
              <a:rPr lang="en-US" sz="1800" dirty="0" smtClean="0"/>
              <a:t>Probable--</a:t>
            </a:r>
            <a:r>
              <a:rPr lang="en-US" sz="1800" i="1" dirty="0" smtClean="0"/>
              <a:t>like</a:t>
            </a:r>
            <a:r>
              <a:rPr lang="en-US" sz="1800" dirty="0" smtClean="0"/>
              <a:t>ly related to ____________</a:t>
            </a:r>
          </a:p>
          <a:p>
            <a:pPr>
              <a:spcBef>
                <a:spcPts val="0"/>
              </a:spcBef>
              <a:buFont typeface="Wingdings" panose="05000000000000000000" pitchFamily="2" charset="2"/>
              <a:buChar char="§"/>
            </a:pPr>
            <a:r>
              <a:rPr lang="en-US" sz="1800" dirty="0" smtClean="0"/>
              <a:t>Possible--</a:t>
            </a:r>
            <a:r>
              <a:rPr lang="en-US" sz="1800" i="1" dirty="0" smtClean="0"/>
              <a:t>may </a:t>
            </a:r>
            <a:r>
              <a:rPr lang="en-US" sz="1800" dirty="0" smtClean="0"/>
              <a:t>be related to___________</a:t>
            </a:r>
          </a:p>
          <a:p>
            <a:pPr>
              <a:spcBef>
                <a:spcPts val="0"/>
              </a:spcBef>
              <a:buFont typeface="Wingdings" panose="05000000000000000000" pitchFamily="2" charset="2"/>
              <a:buChar char="§"/>
            </a:pPr>
            <a:r>
              <a:rPr lang="en-US" sz="1800" dirty="0" smtClean="0"/>
              <a:t>Unlikely</a:t>
            </a:r>
            <a:r>
              <a:rPr lang="en-US" sz="1800" i="1" dirty="0" smtClean="0"/>
              <a:t>--doubtfully</a:t>
            </a:r>
            <a:r>
              <a:rPr lang="en-US" sz="1800" dirty="0" smtClean="0"/>
              <a:t> related to _________</a:t>
            </a:r>
          </a:p>
          <a:p>
            <a:pPr>
              <a:spcBef>
                <a:spcPts val="0"/>
              </a:spcBef>
              <a:buFont typeface="Wingdings" panose="05000000000000000000" pitchFamily="2" charset="2"/>
              <a:buChar char="§"/>
            </a:pPr>
            <a:r>
              <a:rPr lang="en-US" sz="1800" dirty="0" smtClean="0"/>
              <a:t>Unrelated--</a:t>
            </a:r>
            <a:r>
              <a:rPr lang="en-US" sz="1800" i="1" dirty="0" smtClean="0"/>
              <a:t>clearly </a:t>
            </a:r>
            <a:r>
              <a:rPr lang="en-US" sz="1800" dirty="0" smtClean="0"/>
              <a:t>not related to________</a:t>
            </a:r>
            <a:endParaRPr lang="en-US" sz="1800" dirty="0"/>
          </a:p>
        </p:txBody>
      </p:sp>
      <p:sp>
        <p:nvSpPr>
          <p:cNvPr id="7" name="Title 1"/>
          <p:cNvSpPr txBox="1">
            <a:spLocks/>
          </p:cNvSpPr>
          <p:nvPr/>
        </p:nvSpPr>
        <p:spPr bwMode="auto">
          <a:xfrm>
            <a:off x="184879" y="742949"/>
            <a:ext cx="7968521" cy="5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200" b="1">
                <a:solidFill>
                  <a:schemeClr val="tx2"/>
                </a:solidFill>
                <a:latin typeface="Arial" charset="0"/>
                <a:ea typeface="ＭＳ Ｐゴシック" charset="0"/>
                <a:cs typeface="ＭＳ Ｐゴシック" charset="0"/>
              </a:defRPr>
            </a:lvl9pPr>
          </a:lstStyle>
          <a:p>
            <a:r>
              <a:rPr lang="en-US" sz="2400" kern="0" dirty="0" smtClean="0">
                <a:solidFill>
                  <a:srgbClr val="0070C0"/>
                </a:solidFill>
              </a:rPr>
              <a:t>Approaches to Determining Attribution </a:t>
            </a:r>
            <a:endParaRPr lang="en-US" sz="2400" kern="0" dirty="0">
              <a:solidFill>
                <a:srgbClr val="0070C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734483266"/>
              </p:ext>
            </p:extLst>
          </p:nvPr>
        </p:nvGraphicFramePr>
        <p:xfrm>
          <a:off x="314793" y="1276351"/>
          <a:ext cx="3807502" cy="3048000"/>
        </p:xfrm>
        <a:graphic>
          <a:graphicData uri="http://schemas.openxmlformats.org/drawingml/2006/table">
            <a:tbl>
              <a:tblPr/>
              <a:tblGrid>
                <a:gridCol w="3807502"/>
              </a:tblGrid>
              <a:tr h="30480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93984851"/>
              </p:ext>
            </p:extLst>
          </p:nvPr>
        </p:nvGraphicFramePr>
        <p:xfrm>
          <a:off x="4343400" y="1276350"/>
          <a:ext cx="4648200" cy="2757253"/>
        </p:xfrm>
        <a:graphic>
          <a:graphicData uri="http://schemas.openxmlformats.org/drawingml/2006/table">
            <a:tbl>
              <a:tblPr/>
              <a:tblGrid>
                <a:gridCol w="4648200"/>
              </a:tblGrid>
              <a:tr h="2757253">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val="2947822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Documentation</a:t>
            </a:r>
            <a:endParaRPr lang="en-US" sz="3200" b="1" dirty="0"/>
          </a:p>
        </p:txBody>
      </p:sp>
      <p:sp>
        <p:nvSpPr>
          <p:cNvPr id="3" name="Rectangle 2"/>
          <p:cNvSpPr/>
          <p:nvPr/>
        </p:nvSpPr>
        <p:spPr>
          <a:xfrm>
            <a:off x="304800" y="819150"/>
            <a:ext cx="8839199" cy="4108817"/>
          </a:xfrm>
          <a:prstGeom prst="rect">
            <a:avLst/>
          </a:prstGeom>
        </p:spPr>
        <p:txBody>
          <a:bodyPr wrap="square">
            <a:spAutoFit/>
          </a:bodyPr>
          <a:lstStyle/>
          <a:p>
            <a:pPr marL="365125" lvl="1" indent="-255588" defTabSz="457200">
              <a:spcBef>
                <a:spcPts val="600"/>
              </a:spcBef>
              <a:spcAft>
                <a:spcPts val="600"/>
              </a:spcAft>
              <a:buSzPct val="68000"/>
              <a:buFont typeface="Wingdings 3" pitchFamily="18" charset="2"/>
              <a:buChar char=""/>
              <a:defRPr/>
            </a:pPr>
            <a:r>
              <a:rPr lang="en-US" sz="2000" dirty="0" smtClean="0">
                <a:latin typeface="Calibri" pitchFamily="34" charset="0"/>
              </a:rPr>
              <a:t>Know your protocol </a:t>
            </a:r>
            <a:r>
              <a:rPr lang="en-US" sz="2000" dirty="0">
                <a:latin typeface="Calibri" pitchFamily="34" charset="0"/>
              </a:rPr>
              <a:t>for </a:t>
            </a:r>
            <a:r>
              <a:rPr lang="en-US" sz="2000" i="1" dirty="0" smtClean="0">
                <a:latin typeface="Calibri" pitchFamily="34" charset="0"/>
              </a:rPr>
              <a:t>AE</a:t>
            </a:r>
            <a:r>
              <a:rPr lang="en-US" sz="2000" dirty="0" smtClean="0">
                <a:latin typeface="Calibri" pitchFamily="34" charset="0"/>
              </a:rPr>
              <a:t> reporting requirements</a:t>
            </a:r>
          </a:p>
          <a:p>
            <a:pPr marL="109537" lvl="1" defTabSz="457200">
              <a:spcBef>
                <a:spcPts val="0"/>
              </a:spcBef>
              <a:spcAft>
                <a:spcPts val="0"/>
              </a:spcAft>
              <a:buSzPct val="68000"/>
              <a:defRPr/>
            </a:pPr>
            <a:endParaRPr lang="en-US" sz="800" dirty="0" smtClean="0">
              <a:latin typeface="Calibri" pitchFamily="34" charset="0"/>
            </a:endParaRPr>
          </a:p>
          <a:p>
            <a:pPr marL="365125" lvl="1" indent="-255588" defTabSz="457200">
              <a:spcBef>
                <a:spcPts val="0"/>
              </a:spcBef>
              <a:spcAft>
                <a:spcPts val="0"/>
              </a:spcAft>
              <a:buSzPct val="68000"/>
              <a:buFont typeface="Wingdings 3" pitchFamily="18" charset="2"/>
              <a:buChar char=""/>
              <a:defRPr/>
            </a:pPr>
            <a:r>
              <a:rPr lang="en-US" sz="2000" dirty="0" smtClean="0">
                <a:latin typeface="Calibri" pitchFamily="34" charset="0"/>
              </a:rPr>
              <a:t>Collection of </a:t>
            </a:r>
            <a:r>
              <a:rPr lang="en-US" sz="2000" i="1" dirty="0" smtClean="0">
                <a:latin typeface="Calibri" pitchFamily="34" charset="0"/>
              </a:rPr>
              <a:t>AE </a:t>
            </a:r>
            <a:r>
              <a:rPr lang="en-US" sz="2000" dirty="0" smtClean="0">
                <a:latin typeface="Calibri" pitchFamily="34" charset="0"/>
              </a:rPr>
              <a:t>information begins at the initiation of the study intervention (drug/procedure)</a:t>
            </a:r>
          </a:p>
          <a:p>
            <a:pPr marL="1023937" lvl="2" indent="-457200" defTabSz="457200">
              <a:spcBef>
                <a:spcPts val="0"/>
              </a:spcBef>
              <a:spcAft>
                <a:spcPts val="0"/>
              </a:spcAft>
              <a:buSzPct val="68000"/>
              <a:buFont typeface="Arial" panose="020B0604020202020204" pitchFamily="34" charset="0"/>
              <a:buChar char="•"/>
              <a:defRPr/>
            </a:pPr>
            <a:r>
              <a:rPr lang="en-US" sz="2000" i="1" dirty="0" smtClean="0">
                <a:latin typeface="Calibri" pitchFamily="34" charset="0"/>
              </a:rPr>
              <a:t>AE</a:t>
            </a:r>
            <a:r>
              <a:rPr lang="en-US" sz="2000" dirty="0" smtClean="0">
                <a:latin typeface="Calibri" pitchFamily="34" charset="0"/>
              </a:rPr>
              <a:t> information should be collected from the start of a placebo lead-in period or other observational period intended to establish a baseline status for the patient</a:t>
            </a:r>
          </a:p>
          <a:p>
            <a:pPr marL="1023937" lvl="2" indent="-4572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Good documentation </a:t>
            </a:r>
            <a:r>
              <a:rPr lang="en-US" sz="2000" dirty="0">
                <a:latin typeface="Calibri" pitchFamily="34" charset="0"/>
              </a:rPr>
              <a:t>at </a:t>
            </a:r>
            <a:r>
              <a:rPr lang="en-US" sz="2000" dirty="0" smtClean="0">
                <a:latin typeface="Calibri" pitchFamily="34" charset="0"/>
              </a:rPr>
              <a:t>baseline of medical history</a:t>
            </a:r>
          </a:p>
          <a:p>
            <a:pPr marL="1023937" lvl="2" indent="-4572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Evaluate at study start all your Inclusion/Exclusion criteria</a:t>
            </a:r>
          </a:p>
          <a:p>
            <a:pPr marL="566737" lvl="2" defTabSz="457200">
              <a:spcBef>
                <a:spcPts val="0"/>
              </a:spcBef>
              <a:spcAft>
                <a:spcPts val="0"/>
              </a:spcAft>
              <a:buSzPct val="68000"/>
              <a:defRPr/>
            </a:pPr>
            <a:endParaRPr lang="en-US" sz="800" dirty="0">
              <a:latin typeface="Calibri" pitchFamily="34" charset="0"/>
            </a:endParaRPr>
          </a:p>
          <a:p>
            <a:pPr marL="365125" lvl="1" indent="-255588" defTabSz="457200">
              <a:spcBef>
                <a:spcPts val="0"/>
              </a:spcBef>
              <a:spcAft>
                <a:spcPts val="0"/>
              </a:spcAft>
              <a:buSzPct val="68000"/>
              <a:buFont typeface="Wingdings 3" pitchFamily="18" charset="2"/>
              <a:buChar char=""/>
              <a:defRPr/>
            </a:pPr>
            <a:r>
              <a:rPr lang="en-US" sz="2000" dirty="0" smtClean="0">
                <a:latin typeface="Calibri" pitchFamily="34" charset="0"/>
              </a:rPr>
              <a:t>AEs should be followed to resolution or stabilization.</a:t>
            </a:r>
          </a:p>
          <a:p>
            <a:pPr marL="909637" lvl="2" indent="-3429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Follow up also is required for AEs that cause interruption or discontinuation of the study drug, or those that are present at the end of study treatment .</a:t>
            </a:r>
          </a:p>
        </p:txBody>
      </p:sp>
    </p:spTree>
    <p:extLst>
      <p:ext uri="{BB962C8B-B14F-4D97-AF65-F5344CB8AC3E}">
        <p14:creationId xmlns:p14="http://schemas.microsoft.com/office/powerpoint/2010/main" val="824471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Documentation</a:t>
            </a:r>
            <a:endParaRPr lang="en-US" sz="3200" b="1" dirty="0"/>
          </a:p>
        </p:txBody>
      </p:sp>
      <p:sp>
        <p:nvSpPr>
          <p:cNvPr id="3" name="Rectangle 2"/>
          <p:cNvSpPr/>
          <p:nvPr/>
        </p:nvSpPr>
        <p:spPr>
          <a:xfrm>
            <a:off x="304800" y="819150"/>
            <a:ext cx="8839199" cy="3170099"/>
          </a:xfrm>
          <a:prstGeom prst="rect">
            <a:avLst/>
          </a:prstGeom>
        </p:spPr>
        <p:txBody>
          <a:bodyPr wrap="square">
            <a:spAutoFit/>
          </a:bodyPr>
          <a:lstStyle/>
          <a:p>
            <a:pPr marL="365125" lvl="1" indent="-255588" defTabSz="457200">
              <a:spcBef>
                <a:spcPts val="600"/>
              </a:spcBef>
              <a:spcAft>
                <a:spcPts val="600"/>
              </a:spcAft>
              <a:buSzPct val="68000"/>
              <a:buFont typeface="Wingdings 3" pitchFamily="18" charset="2"/>
              <a:buChar char=""/>
              <a:defRPr/>
            </a:pPr>
            <a:r>
              <a:rPr lang="en-US" sz="2000" dirty="0" smtClean="0">
                <a:cs typeface="Arial" panose="020B0604020202020204" pitchFamily="34" charset="0"/>
              </a:rPr>
              <a:t>Notify </a:t>
            </a:r>
            <a:r>
              <a:rPr lang="en-US" sz="2000" dirty="0">
                <a:cs typeface="Arial" panose="020B0604020202020204" pitchFamily="34" charset="0"/>
              </a:rPr>
              <a:t>subjects of </a:t>
            </a:r>
            <a:r>
              <a:rPr lang="en-US" sz="2000" dirty="0" smtClean="0">
                <a:cs typeface="Arial" panose="020B0604020202020204" pitchFamily="34" charset="0"/>
              </a:rPr>
              <a:t>follow up </a:t>
            </a:r>
            <a:r>
              <a:rPr lang="en-US" sz="2000" dirty="0">
                <a:cs typeface="Arial" panose="020B0604020202020204" pitchFamily="34" charset="0"/>
              </a:rPr>
              <a:t>needed </a:t>
            </a:r>
            <a:r>
              <a:rPr lang="en-US" sz="2000" dirty="0" smtClean="0">
                <a:cs typeface="Arial" panose="020B0604020202020204" pitchFamily="34" charset="0"/>
              </a:rPr>
              <a:t>per protocol (early termination visit).</a:t>
            </a:r>
          </a:p>
          <a:p>
            <a:pPr marL="365125" lvl="1" indent="-255588" defTabSz="457200">
              <a:spcBef>
                <a:spcPts val="600"/>
              </a:spcBef>
              <a:spcAft>
                <a:spcPts val="600"/>
              </a:spcAft>
              <a:buSzPct val="68000"/>
              <a:buFont typeface="Wingdings 3" pitchFamily="18" charset="2"/>
              <a:buChar char=""/>
              <a:defRPr/>
            </a:pPr>
            <a:r>
              <a:rPr lang="en-US" sz="2000" dirty="0" smtClean="0">
                <a:cs typeface="Arial" panose="020B0604020202020204" pitchFamily="34" charset="0"/>
              </a:rPr>
              <a:t>Request subjects sign a Release of Information (ROI) to provide referral and event documentation from outside hospitals/or clinics. Pursue records for ongoing AEs</a:t>
            </a:r>
            <a:endParaRPr lang="en-US" sz="2000" dirty="0">
              <a:cs typeface="Arial" panose="020B0604020202020204" pitchFamily="34" charset="0"/>
            </a:endParaRPr>
          </a:p>
          <a:p>
            <a:pPr marL="365125" lvl="1" indent="-255588" defTabSz="457200">
              <a:spcBef>
                <a:spcPts val="600"/>
              </a:spcBef>
              <a:spcAft>
                <a:spcPts val="600"/>
              </a:spcAft>
              <a:buSzPct val="68000"/>
              <a:buFont typeface="Wingdings 3" pitchFamily="18" charset="2"/>
              <a:buChar char=""/>
              <a:defRPr/>
            </a:pPr>
            <a:r>
              <a:rPr lang="en-US" sz="2000" dirty="0">
                <a:cs typeface="Arial" panose="020B0604020202020204" pitchFamily="34" charset="0"/>
              </a:rPr>
              <a:t>Actively monitor, ensure care for, and document </a:t>
            </a:r>
            <a:r>
              <a:rPr lang="en-US" sz="2000" i="1" dirty="0">
                <a:cs typeface="Arial" panose="020B0604020202020204" pitchFamily="34" charset="0"/>
              </a:rPr>
              <a:t>AEs</a:t>
            </a:r>
          </a:p>
          <a:p>
            <a:pPr marL="365125" lvl="1" indent="-255588" defTabSz="457200">
              <a:spcBef>
                <a:spcPts val="600"/>
              </a:spcBef>
              <a:spcAft>
                <a:spcPts val="600"/>
              </a:spcAft>
              <a:buSzPct val="68000"/>
              <a:buFont typeface="Wingdings 3" pitchFamily="18" charset="2"/>
              <a:buChar char=""/>
              <a:defRPr/>
            </a:pPr>
            <a:r>
              <a:rPr lang="en-US" sz="2000" dirty="0">
                <a:cs typeface="Arial" panose="020B0604020202020204" pitchFamily="34" charset="0"/>
              </a:rPr>
              <a:t>Follow to </a:t>
            </a:r>
            <a:r>
              <a:rPr lang="en-US" sz="2000" dirty="0" smtClean="0">
                <a:cs typeface="Arial" panose="020B0604020202020204" pitchFamily="34" charset="0"/>
              </a:rPr>
              <a:t>resolution or stabilization</a:t>
            </a:r>
            <a:endParaRPr lang="en-US" sz="2000" dirty="0">
              <a:cs typeface="Arial" panose="020B0604020202020204" pitchFamily="34" charset="0"/>
            </a:endParaRPr>
          </a:p>
          <a:p>
            <a:pPr marL="365125" lvl="1" indent="-255588" defTabSz="457200">
              <a:spcBef>
                <a:spcPts val="600"/>
              </a:spcBef>
              <a:spcAft>
                <a:spcPts val="600"/>
              </a:spcAft>
              <a:buSzPct val="68000"/>
              <a:buFont typeface="Wingdings 3" pitchFamily="18" charset="2"/>
              <a:buChar char=""/>
              <a:defRPr/>
            </a:pPr>
            <a:r>
              <a:rPr lang="en-US" sz="2000" dirty="0">
                <a:cs typeface="Arial" panose="020B0604020202020204" pitchFamily="34" charset="0"/>
              </a:rPr>
              <a:t>Report AEs to the IRB/Safety Committee and comply with any specific guidance</a:t>
            </a:r>
          </a:p>
        </p:txBody>
      </p:sp>
    </p:spTree>
    <p:extLst>
      <p:ext uri="{BB962C8B-B14F-4D97-AF65-F5344CB8AC3E}">
        <p14:creationId xmlns:p14="http://schemas.microsoft.com/office/powerpoint/2010/main" val="3794908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Documentation</a:t>
            </a:r>
            <a:endParaRPr lang="en-US" sz="3200" b="1" dirty="0"/>
          </a:p>
        </p:txBody>
      </p:sp>
      <p:sp>
        <p:nvSpPr>
          <p:cNvPr id="3" name="Rectangle 2"/>
          <p:cNvSpPr/>
          <p:nvPr/>
        </p:nvSpPr>
        <p:spPr>
          <a:xfrm>
            <a:off x="304800" y="819150"/>
            <a:ext cx="8839199" cy="4047262"/>
          </a:xfrm>
          <a:prstGeom prst="rect">
            <a:avLst/>
          </a:prstGeom>
        </p:spPr>
        <p:txBody>
          <a:bodyPr wrap="square">
            <a:spAutoFit/>
          </a:bodyPr>
          <a:lstStyle/>
          <a:p>
            <a:pPr marL="109537" lvl="1" algn="ctr" defTabSz="457200">
              <a:spcBef>
                <a:spcPts val="600"/>
              </a:spcBef>
              <a:spcAft>
                <a:spcPts val="600"/>
              </a:spcAft>
              <a:buSzPct val="68000"/>
              <a:defRPr/>
            </a:pPr>
            <a:r>
              <a:rPr lang="en-US" sz="2800" b="1" dirty="0" smtClean="0">
                <a:solidFill>
                  <a:srgbClr val="0070C0"/>
                </a:solidFill>
                <a:latin typeface="Calibri" pitchFamily="34" charset="0"/>
              </a:rPr>
              <a:t>AE Progress Note</a:t>
            </a:r>
          </a:p>
          <a:p>
            <a:pPr marL="365125" lvl="1" indent="-255588" defTabSz="457200">
              <a:spcBef>
                <a:spcPts val="600"/>
              </a:spcBef>
              <a:spcAft>
                <a:spcPts val="600"/>
              </a:spcAft>
              <a:buSzPct val="68000"/>
              <a:buFont typeface="Wingdings 3" pitchFamily="18" charset="2"/>
              <a:buChar char=""/>
              <a:defRPr/>
            </a:pPr>
            <a:r>
              <a:rPr lang="en-US" sz="2000" dirty="0" smtClean="0">
                <a:latin typeface="Calibri" pitchFamily="34" charset="0"/>
              </a:rPr>
              <a:t>All AEs should be documented in the patients’ medical record including any workup or treatment needed.</a:t>
            </a:r>
          </a:p>
          <a:p>
            <a:pPr marL="365125" lvl="1" indent="-255588" defTabSz="457200">
              <a:spcBef>
                <a:spcPts val="0"/>
              </a:spcBef>
              <a:spcAft>
                <a:spcPts val="0"/>
              </a:spcAft>
              <a:buSzPct val="68000"/>
              <a:buFont typeface="Wingdings 3" pitchFamily="18" charset="2"/>
              <a:buChar char=""/>
              <a:defRPr/>
            </a:pPr>
            <a:r>
              <a:rPr lang="en-US" sz="2000" dirty="0" smtClean="0">
                <a:latin typeface="Calibri" pitchFamily="34" charset="0"/>
              </a:rPr>
              <a:t>A good progress note documenting the AE will contain both good </a:t>
            </a:r>
            <a:r>
              <a:rPr lang="en-US" sz="2000" dirty="0">
                <a:latin typeface="Calibri" pitchFamily="34" charset="0"/>
              </a:rPr>
              <a:t>c</a:t>
            </a:r>
            <a:r>
              <a:rPr lang="en-US" sz="2000" dirty="0" smtClean="0">
                <a:latin typeface="Calibri" pitchFamily="34" charset="0"/>
              </a:rPr>
              <a:t>linical </a:t>
            </a:r>
            <a:r>
              <a:rPr lang="en-US" sz="2000" dirty="0">
                <a:latin typeface="Calibri" pitchFamily="34" charset="0"/>
              </a:rPr>
              <a:t>p</a:t>
            </a:r>
            <a:r>
              <a:rPr lang="en-US" sz="2000" dirty="0" smtClean="0">
                <a:latin typeface="Calibri" pitchFamily="34" charset="0"/>
              </a:rPr>
              <a:t>ractice documentation and good clinical research practice</a:t>
            </a:r>
            <a:r>
              <a:rPr lang="en-US" sz="2000" dirty="0">
                <a:latin typeface="Calibri" pitchFamily="34" charset="0"/>
              </a:rPr>
              <a:t> </a:t>
            </a:r>
            <a:r>
              <a:rPr lang="en-US" sz="2000" dirty="0" smtClean="0">
                <a:latin typeface="Calibri" pitchFamily="34" charset="0"/>
              </a:rPr>
              <a:t>documentation.</a:t>
            </a:r>
          </a:p>
          <a:p>
            <a:pPr marL="909637" lvl="2" indent="-3429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Date the AE began </a:t>
            </a:r>
            <a:r>
              <a:rPr lang="en-US" sz="1600" i="1" dirty="0" smtClean="0">
                <a:latin typeface="Calibri" pitchFamily="34" charset="0"/>
              </a:rPr>
              <a:t>(</a:t>
            </a:r>
            <a:r>
              <a:rPr lang="en-US" sz="1600" i="1" u="sng" dirty="0" smtClean="0">
                <a:latin typeface="Calibri" pitchFamily="34" charset="0"/>
              </a:rPr>
              <a:t>Note</a:t>
            </a:r>
            <a:r>
              <a:rPr lang="en-US" sz="1600" i="1" dirty="0" smtClean="0">
                <a:latin typeface="Calibri" pitchFamily="34" charset="0"/>
              </a:rPr>
              <a:t>: Important to note time of AE, especially with infusion or drug administration reactions.) </a:t>
            </a:r>
          </a:p>
          <a:p>
            <a:pPr marL="909637" lvl="2" indent="-3429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Treatment for AE </a:t>
            </a:r>
            <a:r>
              <a:rPr lang="en-US" sz="1800" dirty="0" smtClean="0">
                <a:latin typeface="Calibri" pitchFamily="34" charset="0"/>
              </a:rPr>
              <a:t>(e.g. no treatment needed, further testing to diagnose event, hospitalization, dose reduction, holding of study intervention).</a:t>
            </a:r>
          </a:p>
          <a:p>
            <a:pPr marL="909637" lvl="2" indent="-3429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Event description in enough detail that a CTCAE term or </a:t>
            </a:r>
            <a:r>
              <a:rPr lang="en-US" sz="2000" dirty="0" err="1" smtClean="0">
                <a:latin typeface="Calibri" pitchFamily="34" charset="0"/>
              </a:rPr>
              <a:t>MedDRA</a:t>
            </a:r>
            <a:r>
              <a:rPr lang="en-US" sz="2000" dirty="0" smtClean="0">
                <a:latin typeface="Calibri" pitchFamily="34" charset="0"/>
              </a:rPr>
              <a:t> grade can be assigned as part of data management activities</a:t>
            </a:r>
          </a:p>
          <a:p>
            <a:pPr marL="909637" lvl="2" indent="-342900" defTabSz="457200">
              <a:spcBef>
                <a:spcPts val="0"/>
              </a:spcBef>
              <a:spcAft>
                <a:spcPts val="0"/>
              </a:spcAft>
              <a:buSzPct val="68000"/>
              <a:buFont typeface="Arial" panose="020B0604020202020204" pitchFamily="34" charset="0"/>
              <a:buChar char="•"/>
              <a:defRPr/>
            </a:pPr>
            <a:r>
              <a:rPr lang="en-US" sz="2000" dirty="0" smtClean="0">
                <a:latin typeface="Calibri" pitchFamily="34" charset="0"/>
              </a:rPr>
              <a:t>Attribution of the AE </a:t>
            </a:r>
            <a:r>
              <a:rPr lang="en-US" sz="1600" i="1" dirty="0" smtClean="0">
                <a:latin typeface="Calibri" pitchFamily="34" charset="0"/>
              </a:rPr>
              <a:t>(</a:t>
            </a:r>
            <a:r>
              <a:rPr lang="en-US" sz="1600" i="1" u="sng" dirty="0" smtClean="0">
                <a:latin typeface="Calibri" pitchFamily="34" charset="0"/>
              </a:rPr>
              <a:t>Note</a:t>
            </a:r>
            <a:r>
              <a:rPr lang="en-US" sz="1600" i="1" dirty="0" smtClean="0">
                <a:latin typeface="Calibri" pitchFamily="34" charset="0"/>
              </a:rPr>
              <a:t>:  Sort out if there is more than one therapy or drug given)</a:t>
            </a:r>
            <a:endParaRPr lang="en-US" sz="1800" i="1" dirty="0">
              <a:latin typeface="Calibri" pitchFamily="34" charset="0"/>
            </a:endParaRPr>
          </a:p>
        </p:txBody>
      </p:sp>
    </p:spTree>
    <p:extLst>
      <p:ext uri="{BB962C8B-B14F-4D97-AF65-F5344CB8AC3E}">
        <p14:creationId xmlns:p14="http://schemas.microsoft.com/office/powerpoint/2010/main" val="36333856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150"/>
            <a:ext cx="5563612" cy="584775"/>
          </a:xfrm>
          <a:prstGeom prst="rect">
            <a:avLst/>
          </a:prstGeom>
        </p:spPr>
        <p:txBody>
          <a:bodyPr wrap="square">
            <a:spAutoFit/>
          </a:bodyPr>
          <a:lstStyle/>
          <a:p>
            <a:pPr algn="ctr"/>
            <a:r>
              <a:rPr lang="en-US" sz="3200" b="1" dirty="0">
                <a:latin typeface="Calibri" pitchFamily="34" charset="0"/>
              </a:rPr>
              <a:t>Adverse Event </a:t>
            </a:r>
            <a:r>
              <a:rPr lang="en-US" sz="3200" b="1" dirty="0" smtClean="0">
                <a:latin typeface="Calibri" pitchFamily="34" charset="0"/>
              </a:rPr>
              <a:t>Documentation</a:t>
            </a:r>
            <a:endParaRPr lang="en-US" sz="3200" b="1" dirty="0"/>
          </a:p>
        </p:txBody>
      </p:sp>
      <p:sp>
        <p:nvSpPr>
          <p:cNvPr id="3" name="Rectangle 2"/>
          <p:cNvSpPr/>
          <p:nvPr/>
        </p:nvSpPr>
        <p:spPr>
          <a:xfrm>
            <a:off x="152400" y="663944"/>
            <a:ext cx="8839199" cy="3985706"/>
          </a:xfrm>
          <a:prstGeom prst="rect">
            <a:avLst/>
          </a:prstGeom>
        </p:spPr>
        <p:txBody>
          <a:bodyPr wrap="square">
            <a:spAutoFit/>
          </a:bodyPr>
          <a:lstStyle/>
          <a:p>
            <a:pPr marL="109537" lvl="1" algn="ctr" defTabSz="457200">
              <a:spcBef>
                <a:spcPts val="600"/>
              </a:spcBef>
              <a:spcAft>
                <a:spcPts val="600"/>
              </a:spcAft>
              <a:buSzPct val="68000"/>
              <a:defRPr/>
            </a:pPr>
            <a:r>
              <a:rPr lang="en-US" sz="2800" b="1" dirty="0" smtClean="0">
                <a:solidFill>
                  <a:srgbClr val="0070C0"/>
                </a:solidFill>
                <a:latin typeface="Calibri" pitchFamily="34" charset="0"/>
              </a:rPr>
              <a:t>AE Progress Note</a:t>
            </a:r>
          </a:p>
          <a:p>
            <a:pPr marL="365125" lvl="1" indent="-255588" defTabSz="457200">
              <a:spcBef>
                <a:spcPts val="600"/>
              </a:spcBef>
              <a:spcAft>
                <a:spcPts val="600"/>
              </a:spcAft>
              <a:buSzPct val="68000"/>
              <a:buFont typeface="Wingdings 3" pitchFamily="18" charset="2"/>
              <a:buChar char=""/>
              <a:defRPr/>
            </a:pPr>
            <a:r>
              <a:rPr lang="en-US" sz="2000" dirty="0" smtClean="0">
                <a:latin typeface="Calibri" pitchFamily="34" charset="0"/>
              </a:rPr>
              <a:t>Before </a:t>
            </a:r>
            <a:r>
              <a:rPr lang="en-US" sz="2000" dirty="0">
                <a:latin typeface="Calibri" pitchFamily="34" charset="0"/>
              </a:rPr>
              <a:t>documenting AEs, the research team must understand how AEs should be collected. </a:t>
            </a:r>
          </a:p>
          <a:p>
            <a:pPr marL="365125" lvl="1" indent="-255588" defTabSz="457200">
              <a:spcBef>
                <a:spcPts val="600"/>
              </a:spcBef>
              <a:spcAft>
                <a:spcPts val="600"/>
              </a:spcAft>
              <a:buSzPct val="68000"/>
              <a:buFont typeface="Wingdings 3" pitchFamily="18" charset="2"/>
              <a:buChar char=""/>
              <a:defRPr/>
            </a:pPr>
            <a:r>
              <a:rPr lang="en-US" sz="2000" dirty="0">
                <a:latin typeface="Calibri" pitchFamily="34" charset="0"/>
              </a:rPr>
              <a:t>Prevent bias collection of AEs. Patients should not be questioned regarding specific events that might be anticipated while on the study.</a:t>
            </a:r>
          </a:p>
          <a:p>
            <a:pPr marL="365125" lvl="1" indent="-255588" defTabSz="457200">
              <a:spcBef>
                <a:spcPts val="600"/>
              </a:spcBef>
              <a:spcAft>
                <a:spcPts val="600"/>
              </a:spcAft>
              <a:buSzPct val="68000"/>
              <a:buFont typeface="Wingdings 3" pitchFamily="18" charset="2"/>
              <a:buChar char=""/>
              <a:defRPr/>
            </a:pPr>
            <a:r>
              <a:rPr lang="en-US" sz="2000" dirty="0">
                <a:latin typeface="Calibri" pitchFamily="34" charset="0"/>
              </a:rPr>
              <a:t>AEs should be spontaneously reported or elicited  from a </a:t>
            </a:r>
            <a:r>
              <a:rPr lang="en-US" sz="2000" dirty="0" smtClean="0">
                <a:latin typeface="Calibri" pitchFamily="34" charset="0"/>
              </a:rPr>
              <a:t>subject using open ended questions, during the examination and evaluation</a:t>
            </a:r>
            <a:endParaRPr lang="en-US" sz="1800" dirty="0">
              <a:latin typeface="Calibri" pitchFamily="34" charset="0"/>
            </a:endParaRPr>
          </a:p>
          <a:p>
            <a:pPr marL="365125" lvl="1" indent="-255588" defTabSz="457200">
              <a:spcBef>
                <a:spcPts val="600"/>
              </a:spcBef>
              <a:spcAft>
                <a:spcPts val="600"/>
              </a:spcAft>
              <a:buSzPct val="68000"/>
              <a:buFont typeface="Wingdings 3" pitchFamily="18" charset="2"/>
              <a:buChar char=""/>
              <a:defRPr/>
            </a:pPr>
            <a:r>
              <a:rPr lang="en-US" sz="2000" dirty="0" smtClean="0">
                <a:latin typeface="Calibri" pitchFamily="34" charset="0"/>
              </a:rPr>
              <a:t>Date AE resolved.</a:t>
            </a:r>
          </a:p>
          <a:p>
            <a:pPr marL="365125" lvl="1" indent="-255588" defTabSz="457200">
              <a:spcBef>
                <a:spcPts val="0"/>
              </a:spcBef>
              <a:spcAft>
                <a:spcPts val="0"/>
              </a:spcAft>
              <a:buSzPct val="68000"/>
              <a:buFont typeface="Wingdings 3" pitchFamily="18" charset="2"/>
              <a:buChar char=""/>
              <a:defRPr/>
            </a:pPr>
            <a:r>
              <a:rPr lang="en-US" sz="2000" dirty="0" smtClean="0">
                <a:latin typeface="Calibri" pitchFamily="34" charset="0"/>
              </a:rPr>
              <a:t>If ongoing AE worsens or improves in its severity or its relationship to the study drug changes, documentation should be continuously collected as stated above.  </a:t>
            </a:r>
            <a:endParaRPr lang="en-US" sz="1800" i="1" dirty="0">
              <a:latin typeface="Calibri" pitchFamily="34" charset="0"/>
            </a:endParaRPr>
          </a:p>
        </p:txBody>
      </p:sp>
    </p:spTree>
    <p:extLst>
      <p:ext uri="{BB962C8B-B14F-4D97-AF65-F5344CB8AC3E}">
        <p14:creationId xmlns:p14="http://schemas.microsoft.com/office/powerpoint/2010/main" val="3410405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484" y="766531"/>
            <a:ext cx="8283315" cy="4739759"/>
          </a:xfrm>
          <a:prstGeom prst="rect">
            <a:avLst/>
          </a:prstGeom>
        </p:spPr>
        <p:txBody>
          <a:bodyPr wrap="square">
            <a:spAutoFit/>
          </a:bodyPr>
          <a:lstStyle/>
          <a:p>
            <a:pPr algn="ctr"/>
            <a:r>
              <a:rPr lang="en-US" b="1" dirty="0" smtClean="0"/>
              <a:t>Safety Reports to Regulatory Oversight Groups</a:t>
            </a:r>
          </a:p>
          <a:p>
            <a:pPr algn="ctr"/>
            <a:endParaRPr lang="en-US" sz="800" b="1" dirty="0"/>
          </a:p>
          <a:p>
            <a:r>
              <a:rPr lang="en-US" sz="2000" b="1" dirty="0" smtClean="0">
                <a:solidFill>
                  <a:srgbClr val="0070C0"/>
                </a:solidFill>
              </a:rPr>
              <a:t>Types of Regulatory Reporting Mechanisms</a:t>
            </a:r>
            <a:r>
              <a:rPr lang="en-US" sz="2000" dirty="0" smtClean="0"/>
              <a:t>:</a:t>
            </a:r>
          </a:p>
          <a:p>
            <a:endParaRPr lang="en-US" sz="800" dirty="0" smtClean="0"/>
          </a:p>
          <a:p>
            <a:r>
              <a:rPr lang="en-US" sz="2000" dirty="0" smtClean="0"/>
              <a:t>1.  Routine</a:t>
            </a:r>
          </a:p>
          <a:p>
            <a:r>
              <a:rPr lang="en-US" sz="1800" dirty="0"/>
              <a:t> </a:t>
            </a:r>
            <a:r>
              <a:rPr lang="en-US" sz="1800" dirty="0" smtClean="0"/>
              <a:t>     -  Reporting occurs at the time of continuing review</a:t>
            </a:r>
          </a:p>
          <a:p>
            <a:r>
              <a:rPr lang="en-US" sz="1800" dirty="0" smtClean="0"/>
              <a:t>      -  At minimum a brief statement that there have  </a:t>
            </a:r>
          </a:p>
          <a:p>
            <a:r>
              <a:rPr lang="en-US" sz="1800" dirty="0" smtClean="0"/>
              <a:t>         been no unanticipated problems and an AE have occurred at the </a:t>
            </a:r>
          </a:p>
          <a:p>
            <a:r>
              <a:rPr lang="en-US" sz="1800" dirty="0"/>
              <a:t> </a:t>
            </a:r>
            <a:r>
              <a:rPr lang="en-US" sz="1800" dirty="0" smtClean="0"/>
              <a:t>        expected frequency and level of severity as documented in the    </a:t>
            </a:r>
          </a:p>
          <a:p>
            <a:r>
              <a:rPr lang="en-US" sz="1800" dirty="0"/>
              <a:t> </a:t>
            </a:r>
            <a:r>
              <a:rPr lang="en-US" sz="1800" dirty="0" smtClean="0"/>
              <a:t>        research protocol, the informed consent, and investigator’s </a:t>
            </a:r>
          </a:p>
          <a:p>
            <a:r>
              <a:rPr lang="en-US" sz="1800" dirty="0"/>
              <a:t> </a:t>
            </a:r>
            <a:r>
              <a:rPr lang="en-US" sz="1800" dirty="0" smtClean="0"/>
              <a:t>        brochure (IB).</a:t>
            </a:r>
          </a:p>
          <a:p>
            <a:r>
              <a:rPr lang="en-US" sz="1800" dirty="0"/>
              <a:t> </a:t>
            </a:r>
            <a:r>
              <a:rPr lang="en-US" sz="1800" dirty="0" smtClean="0"/>
              <a:t>     -  Some IRBs require a summary of all AEs report that occurred on </a:t>
            </a:r>
          </a:p>
          <a:p>
            <a:r>
              <a:rPr lang="en-US" sz="1800" dirty="0"/>
              <a:t> </a:t>
            </a:r>
            <a:r>
              <a:rPr lang="en-US" sz="1800" dirty="0" smtClean="0"/>
              <a:t>        the protocol since the previous review. May report in table format.</a:t>
            </a:r>
          </a:p>
          <a:p>
            <a:r>
              <a:rPr lang="en-US" sz="1800" dirty="0"/>
              <a:t> </a:t>
            </a:r>
            <a:r>
              <a:rPr lang="en-US" sz="1800" dirty="0" smtClean="0"/>
              <a:t>     - Know your IRB’s or external IRB of record reporting policy.</a:t>
            </a:r>
          </a:p>
          <a:p>
            <a:r>
              <a:rPr lang="en-US" sz="2000" dirty="0" smtClean="0"/>
              <a:t>2.  Expedited</a:t>
            </a:r>
            <a:endParaRPr lang="en-US" sz="2000" dirty="0"/>
          </a:p>
          <a:p>
            <a:r>
              <a:rPr lang="en-US" sz="2000" b="1" dirty="0"/>
              <a:t> </a:t>
            </a:r>
            <a:endParaRPr lang="en-US" sz="2000" dirty="0"/>
          </a:p>
          <a:p>
            <a:r>
              <a:rPr lang="en-US" sz="2000" b="1" dirty="0"/>
              <a:t> </a:t>
            </a:r>
            <a:endParaRPr lang="en-US" sz="2000" dirty="0"/>
          </a:p>
        </p:txBody>
      </p:sp>
      <p:sp>
        <p:nvSpPr>
          <p:cNvPr id="3" name="Rectangle 2"/>
          <p:cNvSpPr/>
          <p:nvPr/>
        </p:nvSpPr>
        <p:spPr>
          <a:xfrm>
            <a:off x="990600" y="133350"/>
            <a:ext cx="6629400" cy="584775"/>
          </a:xfrm>
          <a:prstGeom prst="rect">
            <a:avLst/>
          </a:prstGeom>
        </p:spPr>
        <p:txBody>
          <a:bodyPr wrap="square">
            <a:spAutoFit/>
          </a:bodyPr>
          <a:lstStyle/>
          <a:p>
            <a:pPr algn="ctr"/>
            <a:r>
              <a:rPr lang="en-US" sz="3200" b="1" dirty="0" smtClean="0"/>
              <a:t>Regulatory Reporting </a:t>
            </a:r>
            <a:endParaRPr lang="en-US" sz="3200" b="1" dirty="0"/>
          </a:p>
        </p:txBody>
      </p:sp>
    </p:spTree>
    <p:extLst>
      <p:ext uri="{BB962C8B-B14F-4D97-AF65-F5344CB8AC3E}">
        <p14:creationId xmlns:p14="http://schemas.microsoft.com/office/powerpoint/2010/main" val="1342336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US" dirty="0" smtClean="0"/>
              <a:t>Regulations &amp; Guidelines</a:t>
            </a:r>
            <a:br>
              <a:rPr lang="en-US" dirty="0" smtClean="0"/>
            </a:br>
            <a:endParaRPr lang="en-US" sz="1800" dirty="0"/>
          </a:p>
        </p:txBody>
      </p:sp>
      <p:sp>
        <p:nvSpPr>
          <p:cNvPr id="3" name="Content Placeholder 2"/>
          <p:cNvSpPr>
            <a:spLocks noGrp="1"/>
          </p:cNvSpPr>
          <p:nvPr>
            <p:ph sz="half" idx="1"/>
          </p:nvPr>
        </p:nvSpPr>
        <p:spPr>
          <a:xfrm>
            <a:off x="304800" y="1428750"/>
            <a:ext cx="8686800" cy="3505200"/>
          </a:xfrm>
        </p:spPr>
        <p:style>
          <a:lnRef idx="2">
            <a:schemeClr val="accent3"/>
          </a:lnRef>
          <a:fillRef idx="1">
            <a:schemeClr val="lt1"/>
          </a:fillRef>
          <a:effectRef idx="0">
            <a:schemeClr val="accent3"/>
          </a:effectRef>
          <a:fontRef idx="minor">
            <a:schemeClr val="dk1"/>
          </a:fontRef>
        </p:style>
        <p:txBody>
          <a:bodyPr>
            <a:normAutofit/>
          </a:bodyPr>
          <a:lstStyle/>
          <a:p>
            <a:pPr marL="0" indent="0" algn="ctr">
              <a:buNone/>
            </a:pPr>
            <a:r>
              <a:rPr lang="en-US" sz="1800" b="1" dirty="0" smtClean="0">
                <a:latin typeface="Arial" panose="020B0604020202020204" pitchFamily="34" charset="0"/>
                <a:cs typeface="Arial" panose="020B0604020202020204" pitchFamily="34" charset="0"/>
              </a:rPr>
              <a:t>International Conference of Harmonization (ICH)</a:t>
            </a:r>
          </a:p>
          <a:p>
            <a:pPr>
              <a:buClr>
                <a:srgbClr val="00B0F0"/>
              </a:buClr>
            </a:pPr>
            <a:r>
              <a:rPr lang="en-US" sz="1800" kern="1200" dirty="0" smtClean="0">
                <a:solidFill>
                  <a:schemeClr val="tx1"/>
                </a:solidFill>
                <a:latin typeface="Arial" charset="0"/>
                <a:ea typeface="ＭＳ Ｐゴシック" charset="0"/>
                <a:cs typeface="ＭＳ Ｐゴシック" charset="0"/>
              </a:rPr>
              <a:t>ICH </a:t>
            </a:r>
            <a:r>
              <a:rPr lang="en-US" sz="1800" kern="1200" dirty="0">
                <a:solidFill>
                  <a:schemeClr val="tx1"/>
                </a:solidFill>
                <a:latin typeface="Arial" charset="0"/>
                <a:ea typeface="ＭＳ Ｐゴシック" charset="0"/>
                <a:cs typeface="ＭＳ Ｐゴシック" charset="0"/>
              </a:rPr>
              <a:t>has established several international standards of </a:t>
            </a:r>
            <a:r>
              <a:rPr lang="en-US" sz="1800" b="1" kern="1200" dirty="0">
                <a:solidFill>
                  <a:schemeClr val="tx1"/>
                </a:solidFill>
                <a:latin typeface="Arial" charset="0"/>
                <a:ea typeface="ＭＳ Ｐゴシック" charset="0"/>
                <a:cs typeface="ＭＳ Ｐゴシック" charset="0"/>
              </a:rPr>
              <a:t>Good Clinical Practice </a:t>
            </a:r>
            <a:r>
              <a:rPr lang="en-US" sz="1800" kern="1200" dirty="0">
                <a:solidFill>
                  <a:schemeClr val="tx1"/>
                </a:solidFill>
                <a:latin typeface="Arial" charset="0"/>
                <a:ea typeface="ＭＳ Ｐゴシック" charset="0"/>
                <a:cs typeface="ＭＳ Ｐゴシック" charset="0"/>
              </a:rPr>
              <a:t>(</a:t>
            </a:r>
            <a:r>
              <a:rPr lang="en-US" sz="1800" b="1" kern="1200" dirty="0">
                <a:solidFill>
                  <a:schemeClr val="tx1"/>
                </a:solidFill>
                <a:latin typeface="Arial" charset="0"/>
                <a:ea typeface="ＭＳ Ｐゴシック" charset="0"/>
                <a:cs typeface="ＭＳ Ｐゴシック" charset="0"/>
              </a:rPr>
              <a:t>GCP</a:t>
            </a:r>
            <a:r>
              <a:rPr lang="en-US" sz="1800" kern="1200" dirty="0">
                <a:solidFill>
                  <a:schemeClr val="tx1"/>
                </a:solidFill>
                <a:latin typeface="Arial" charset="0"/>
                <a:ea typeface="ＭＳ Ｐゴシック" charset="0"/>
                <a:cs typeface="ＭＳ Ｐゴシック" charset="0"/>
              </a:rPr>
              <a:t>) for the development of pharmaceutical products. The guideline that primarily affects investigators in the daily practice of clinical research is E6, "ICH Harmonized </a:t>
            </a:r>
            <a:r>
              <a:rPr lang="en-US" sz="1800" kern="1200" dirty="0" smtClean="0">
                <a:solidFill>
                  <a:schemeClr val="tx1"/>
                </a:solidFill>
                <a:latin typeface="Arial" charset="0"/>
                <a:ea typeface="ＭＳ Ｐゴシック" charset="0"/>
                <a:cs typeface="ＭＳ Ｐゴシック" charset="0"/>
              </a:rPr>
              <a:t>Tripartite”.</a:t>
            </a:r>
            <a:endParaRPr lang="en-US" sz="1800" kern="1200" dirty="0">
              <a:solidFill>
                <a:schemeClr val="tx1"/>
              </a:solidFill>
              <a:latin typeface="Arial" charset="0"/>
              <a:ea typeface="ＭＳ Ｐゴシック" charset="0"/>
              <a:cs typeface="ＭＳ Ｐゴシック" charset="0"/>
            </a:endParaRPr>
          </a:p>
          <a:p>
            <a:pPr>
              <a:buClr>
                <a:srgbClr val="00B0F0"/>
              </a:buClr>
            </a:pPr>
            <a:r>
              <a:rPr lang="en-US" sz="1800" kern="1200" dirty="0" smtClean="0">
                <a:solidFill>
                  <a:schemeClr val="tx1"/>
                </a:solidFill>
                <a:latin typeface="Arial" charset="0"/>
                <a:ea typeface="ＭＳ Ｐゴシック" charset="0"/>
                <a:cs typeface="ＭＳ Ｐゴシック" charset="0"/>
              </a:rPr>
              <a:t>Guidelines </a:t>
            </a:r>
            <a:r>
              <a:rPr lang="en-US" sz="1800" kern="1200" dirty="0" smtClean="0">
                <a:solidFill>
                  <a:schemeClr val="tx1"/>
                </a:solidFill>
                <a:latin typeface="Arial" charset="0"/>
                <a:ea typeface="ＭＳ Ｐゴシック" charset="0"/>
                <a:cs typeface="ＭＳ Ｐゴシック" charset="0"/>
              </a:rPr>
              <a:t>for Good </a:t>
            </a:r>
            <a:r>
              <a:rPr lang="en-US" sz="1800" kern="1200" dirty="0">
                <a:solidFill>
                  <a:schemeClr val="tx1"/>
                </a:solidFill>
                <a:latin typeface="Arial" charset="0"/>
                <a:ea typeface="ＭＳ Ｐゴシック" charset="0"/>
                <a:cs typeface="ＭＳ Ｐゴシック" charset="0"/>
              </a:rPr>
              <a:t>Clinical </a:t>
            </a:r>
            <a:r>
              <a:rPr lang="en-US" sz="1800" kern="1200" dirty="0" smtClean="0">
                <a:solidFill>
                  <a:schemeClr val="tx1"/>
                </a:solidFill>
                <a:latin typeface="Arial" charset="0"/>
                <a:ea typeface="ＭＳ Ｐゴシック" charset="0"/>
                <a:cs typeface="ＭＳ Ｐゴシック" charset="0"/>
              </a:rPr>
              <a:t>Practice </a:t>
            </a:r>
            <a:r>
              <a:rPr lang="en-US" sz="1800" kern="1200" dirty="0" smtClean="0">
                <a:solidFill>
                  <a:schemeClr val="tx1"/>
                </a:solidFill>
                <a:latin typeface="Arial" charset="0"/>
                <a:ea typeface="ＭＳ Ｐゴシック" charset="0"/>
                <a:cs typeface="ＭＳ Ｐゴシック" charset="0"/>
              </a:rPr>
              <a:t>(</a:t>
            </a:r>
            <a:r>
              <a:rPr lang="en-US" sz="1800" kern="1200" dirty="0" smtClean="0">
                <a:solidFill>
                  <a:schemeClr val="tx1"/>
                </a:solidFill>
                <a:latin typeface="Arial" charset="0"/>
                <a:ea typeface="ＭＳ Ｐゴシック" charset="0"/>
                <a:cs typeface="ＭＳ Ｐゴシック" charset="0"/>
              </a:rPr>
              <a:t>E6) </a:t>
            </a:r>
            <a:r>
              <a:rPr lang="en-US" sz="1800" kern="1200" dirty="0" smtClean="0">
                <a:solidFill>
                  <a:schemeClr val="tx1"/>
                </a:solidFill>
                <a:latin typeface="Arial" charset="0"/>
                <a:ea typeface="ＭＳ Ｐゴシック" charset="0"/>
                <a:cs typeface="ＭＳ Ｐゴシック" charset="0"/>
              </a:rPr>
              <a:t>has </a:t>
            </a:r>
            <a:r>
              <a:rPr lang="en-US" sz="1800" kern="1200" dirty="0">
                <a:solidFill>
                  <a:schemeClr val="tx1"/>
                </a:solidFill>
                <a:latin typeface="Arial" charset="0"/>
                <a:ea typeface="ＭＳ Ｐゴシック" charset="0"/>
                <a:cs typeface="ＭＳ Ｐゴシック" charset="0"/>
              </a:rPr>
              <a:t>8 parts: 1) </a:t>
            </a:r>
            <a:r>
              <a:rPr lang="en-US" sz="1800" b="1" i="1" kern="1200" dirty="0">
                <a:solidFill>
                  <a:schemeClr val="tx1"/>
                </a:solidFill>
                <a:latin typeface="Arial" charset="0"/>
                <a:ea typeface="ＭＳ Ｐゴシック" charset="0"/>
                <a:cs typeface="ＭＳ Ｐゴシック" charset="0"/>
              </a:rPr>
              <a:t>glossary</a:t>
            </a:r>
            <a:r>
              <a:rPr lang="en-US" sz="1800" kern="1200" dirty="0">
                <a:solidFill>
                  <a:schemeClr val="tx1"/>
                </a:solidFill>
                <a:latin typeface="Arial" charset="0"/>
                <a:ea typeface="ＭＳ Ｐゴシック" charset="0"/>
                <a:cs typeface="ＭＳ Ｐゴシック" charset="0"/>
              </a:rPr>
              <a:t>; 2) </a:t>
            </a:r>
            <a:r>
              <a:rPr lang="en-US" sz="1800" b="1" i="1" kern="1200" dirty="0">
                <a:solidFill>
                  <a:schemeClr val="tx1"/>
                </a:solidFill>
                <a:latin typeface="Arial" charset="0"/>
                <a:ea typeface="ＭＳ Ｐゴシック" charset="0"/>
                <a:cs typeface="ＭＳ Ｐゴシック" charset="0"/>
              </a:rPr>
              <a:t>principles</a:t>
            </a:r>
            <a:r>
              <a:rPr lang="en-US" sz="1800" kern="1200" dirty="0">
                <a:solidFill>
                  <a:schemeClr val="tx1"/>
                </a:solidFill>
                <a:latin typeface="Arial" charset="0"/>
                <a:ea typeface="ＭＳ Ｐゴシック" charset="0"/>
                <a:cs typeface="ＭＳ Ｐゴシック" charset="0"/>
              </a:rPr>
              <a:t>; 3) </a:t>
            </a:r>
            <a:r>
              <a:rPr lang="en-US" sz="1800" b="1" i="1" kern="1200" dirty="0">
                <a:solidFill>
                  <a:schemeClr val="tx1"/>
                </a:solidFill>
                <a:latin typeface="Arial" charset="0"/>
                <a:ea typeface="ＭＳ Ｐゴシック" charset="0"/>
                <a:cs typeface="ＭＳ Ｐゴシック" charset="0"/>
              </a:rPr>
              <a:t>IRBs</a:t>
            </a:r>
            <a:r>
              <a:rPr lang="en-US" sz="1800" kern="1200" dirty="0">
                <a:solidFill>
                  <a:schemeClr val="tx1"/>
                </a:solidFill>
                <a:latin typeface="Arial" charset="0"/>
                <a:ea typeface="ＭＳ Ｐゴシック" charset="0"/>
                <a:cs typeface="ＭＳ Ｐゴシック" charset="0"/>
              </a:rPr>
              <a:t>; 4) </a:t>
            </a:r>
            <a:r>
              <a:rPr lang="en-US" sz="1800" b="1" i="1" kern="1200" dirty="0">
                <a:solidFill>
                  <a:schemeClr val="tx1"/>
                </a:solidFill>
                <a:latin typeface="Arial" charset="0"/>
                <a:ea typeface="ＭＳ Ｐゴシック" charset="0"/>
                <a:cs typeface="ＭＳ Ｐゴシック" charset="0"/>
              </a:rPr>
              <a:t>investigator</a:t>
            </a:r>
            <a:r>
              <a:rPr lang="en-US" sz="1800" b="1" kern="1200" dirty="0">
                <a:solidFill>
                  <a:schemeClr val="tx1"/>
                </a:solidFill>
                <a:latin typeface="Arial" charset="0"/>
                <a:ea typeface="ＭＳ Ｐゴシック" charset="0"/>
                <a:cs typeface="ＭＳ Ｐゴシック" charset="0"/>
              </a:rPr>
              <a:t>;</a:t>
            </a:r>
            <a:r>
              <a:rPr lang="en-US" sz="1800" kern="1200" dirty="0">
                <a:solidFill>
                  <a:schemeClr val="tx1"/>
                </a:solidFill>
                <a:latin typeface="Arial" charset="0"/>
                <a:ea typeface="ＭＳ Ｐゴシック" charset="0"/>
                <a:cs typeface="ＭＳ Ｐゴシック" charset="0"/>
              </a:rPr>
              <a:t> 5) </a:t>
            </a:r>
            <a:r>
              <a:rPr lang="en-US" sz="1800" b="1" i="1" kern="1200" dirty="0">
                <a:solidFill>
                  <a:schemeClr val="tx1"/>
                </a:solidFill>
                <a:latin typeface="Arial" charset="0"/>
                <a:ea typeface="ＭＳ Ｐゴシック" charset="0"/>
                <a:cs typeface="ＭＳ Ｐゴシック" charset="0"/>
              </a:rPr>
              <a:t>sponsor</a:t>
            </a:r>
            <a:r>
              <a:rPr lang="en-US" sz="1800" kern="1200" dirty="0">
                <a:solidFill>
                  <a:schemeClr val="tx1"/>
                </a:solidFill>
                <a:latin typeface="Arial" charset="0"/>
                <a:ea typeface="ＭＳ Ｐゴシック" charset="0"/>
                <a:cs typeface="ＭＳ Ｐゴシック" charset="0"/>
              </a:rPr>
              <a:t>; 6) </a:t>
            </a:r>
            <a:r>
              <a:rPr lang="en-US" sz="1800" b="1" i="1" kern="1200" dirty="0">
                <a:solidFill>
                  <a:schemeClr val="tx1"/>
                </a:solidFill>
                <a:latin typeface="Arial" charset="0"/>
                <a:ea typeface="ＭＳ Ｐゴシック" charset="0"/>
                <a:cs typeface="ＭＳ Ｐゴシック" charset="0"/>
              </a:rPr>
              <a:t>protocol and amendments; </a:t>
            </a:r>
            <a:r>
              <a:rPr lang="en-US" sz="1800" kern="1200" dirty="0">
                <a:solidFill>
                  <a:schemeClr val="tx1"/>
                </a:solidFill>
                <a:latin typeface="Arial" charset="0"/>
                <a:ea typeface="ＭＳ Ｐゴシック" charset="0"/>
                <a:cs typeface="ＭＳ Ｐゴシック" charset="0"/>
              </a:rPr>
              <a:t>7)</a:t>
            </a:r>
            <a:r>
              <a:rPr lang="en-US" sz="1800" b="1" i="1" kern="1200" dirty="0">
                <a:solidFill>
                  <a:schemeClr val="tx1"/>
                </a:solidFill>
                <a:latin typeface="Arial" charset="0"/>
                <a:ea typeface="ＭＳ Ｐゴシック" charset="0"/>
                <a:cs typeface="ＭＳ Ｐゴシック" charset="0"/>
              </a:rPr>
              <a:t> Investigator's Brochure; and </a:t>
            </a:r>
            <a:r>
              <a:rPr lang="en-US" sz="1800" kern="1200" dirty="0">
                <a:solidFill>
                  <a:schemeClr val="tx1"/>
                </a:solidFill>
                <a:latin typeface="Arial" charset="0"/>
                <a:ea typeface="ＭＳ Ｐゴシック" charset="0"/>
                <a:cs typeface="ＭＳ Ｐゴシック" charset="0"/>
              </a:rPr>
              <a:t>8) </a:t>
            </a:r>
            <a:r>
              <a:rPr lang="en-US" sz="1800" b="1" i="1" kern="1200" dirty="0">
                <a:solidFill>
                  <a:schemeClr val="tx1"/>
                </a:solidFill>
                <a:latin typeface="Arial" charset="0"/>
                <a:ea typeface="ＭＳ Ｐゴシック" charset="0"/>
                <a:cs typeface="ＭＳ Ｐゴシック" charset="0"/>
              </a:rPr>
              <a:t>E</a:t>
            </a:r>
            <a:r>
              <a:rPr lang="en-US" sz="1800" b="1" i="1" kern="1200" dirty="0" smtClean="0">
                <a:solidFill>
                  <a:schemeClr val="tx1"/>
                </a:solidFill>
                <a:latin typeface="Arial" charset="0"/>
                <a:ea typeface="ＭＳ Ｐゴシック" charset="0"/>
                <a:cs typeface="ＭＳ Ｐゴシック" charset="0"/>
              </a:rPr>
              <a:t>ssential Documents</a:t>
            </a:r>
            <a:r>
              <a:rPr lang="en-US" sz="1800" b="1" i="1" kern="1200" dirty="0">
                <a:solidFill>
                  <a:schemeClr val="tx1"/>
                </a:solidFill>
                <a:latin typeface="Arial" charset="0"/>
                <a:ea typeface="ＭＳ Ｐゴシック" charset="0"/>
                <a:cs typeface="ＭＳ Ｐゴシック" charset="0"/>
              </a:rPr>
              <a:t>. </a:t>
            </a:r>
            <a:endParaRPr lang="en-US" sz="1800" b="1" i="1" kern="1200" dirty="0" smtClean="0">
              <a:solidFill>
                <a:schemeClr val="tx1"/>
              </a:solidFill>
              <a:latin typeface="Arial" charset="0"/>
              <a:ea typeface="ＭＳ Ｐゴシック" charset="0"/>
              <a:cs typeface="ＭＳ Ｐゴシック" charset="0"/>
            </a:endParaRPr>
          </a:p>
          <a:p>
            <a:pPr>
              <a:buClr>
                <a:srgbClr val="00B0F0"/>
              </a:buClr>
            </a:pPr>
            <a:r>
              <a:rPr lang="en-US" sz="1800" kern="1200" dirty="0" smtClean="0">
                <a:solidFill>
                  <a:schemeClr val="tx1"/>
                </a:solidFill>
                <a:latin typeface="Arial" charset="0"/>
                <a:ea typeface="ＭＳ Ｐゴシック" charset="0"/>
                <a:cs typeface="ＭＳ Ｐゴシック" charset="0"/>
              </a:rPr>
              <a:t>The </a:t>
            </a:r>
            <a:r>
              <a:rPr lang="en-US" sz="1800" kern="1200" dirty="0" smtClean="0">
                <a:solidFill>
                  <a:schemeClr val="tx1"/>
                </a:solidFill>
                <a:latin typeface="Arial" charset="0"/>
                <a:ea typeface="ＭＳ Ｐゴシック" charset="0"/>
                <a:cs typeface="ＭＳ Ｐゴシック" charset="0"/>
              </a:rPr>
              <a:t>foundation for the GCP E6 </a:t>
            </a:r>
            <a:r>
              <a:rPr lang="en-US" sz="1800" kern="1200" dirty="0">
                <a:solidFill>
                  <a:schemeClr val="tx1"/>
                </a:solidFill>
                <a:latin typeface="Arial" charset="0"/>
                <a:ea typeface="ＭＳ Ｐゴシック" charset="0"/>
                <a:cs typeface="ＭＳ Ｐゴシック" charset="0"/>
              </a:rPr>
              <a:t>guidelines was the </a:t>
            </a:r>
            <a:r>
              <a:rPr lang="en-US" sz="1800" b="1" kern="1200" dirty="0">
                <a:solidFill>
                  <a:schemeClr val="tx1"/>
                </a:solidFill>
                <a:latin typeface="Arial" charset="0"/>
                <a:ea typeface="ＭＳ Ｐゴシック" charset="0"/>
                <a:cs typeface="ＭＳ Ｐゴシック" charset="0"/>
              </a:rPr>
              <a:t>U.S. FDA regulations </a:t>
            </a:r>
            <a:r>
              <a:rPr lang="en-US" sz="1800" kern="1200" dirty="0">
                <a:solidFill>
                  <a:schemeClr val="tx1"/>
                </a:solidFill>
                <a:latin typeface="Arial" charset="0"/>
                <a:ea typeface="ＭＳ Ｐゴシック" charset="0"/>
                <a:cs typeface="ＭＳ Ｐゴシック" charset="0"/>
              </a:rPr>
              <a:t>for the </a:t>
            </a:r>
            <a:r>
              <a:rPr lang="en-US" sz="1800" b="1" kern="1200" dirty="0">
                <a:solidFill>
                  <a:srgbClr val="0070C0"/>
                </a:solidFill>
                <a:latin typeface="Arial" charset="0"/>
                <a:ea typeface="ＭＳ Ｐゴシック" charset="0"/>
                <a:cs typeface="ＭＳ Ｐゴシック" charset="0"/>
              </a:rPr>
              <a:t>protection of human subjects </a:t>
            </a:r>
            <a:r>
              <a:rPr lang="en-US" sz="1800" kern="1200" dirty="0">
                <a:solidFill>
                  <a:schemeClr val="tx1"/>
                </a:solidFill>
                <a:latin typeface="Arial" charset="0"/>
                <a:ea typeface="ＭＳ Ｐゴシック" charset="0"/>
                <a:cs typeface="ＭＳ Ｐゴシック" charset="0"/>
              </a:rPr>
              <a:t>(21 CFR 50 and 56).</a:t>
            </a:r>
            <a:endParaRPr lang="en-US" sz="1800" dirty="0">
              <a:solidFill>
                <a:schemeClr val="tx1"/>
              </a:solidFill>
            </a:endParaRPr>
          </a:p>
          <a:p>
            <a:pPr marL="0" indent="0">
              <a:buNone/>
            </a:pPr>
            <a:endParaRPr lang="en-US" sz="1800" dirty="0">
              <a:latin typeface="Arial" panose="020B0604020202020204" pitchFamily="34" charset="0"/>
              <a:cs typeface="Arial" panose="020B0604020202020204" pitchFamily="34" charset="0"/>
            </a:endParaRPr>
          </a:p>
        </p:txBody>
      </p:sp>
      <p:sp>
        <p:nvSpPr>
          <p:cNvPr id="5" name="Rectangle 4"/>
          <p:cNvSpPr/>
          <p:nvPr/>
        </p:nvSpPr>
        <p:spPr>
          <a:xfrm>
            <a:off x="2667000" y="133350"/>
            <a:ext cx="3505200" cy="584775"/>
          </a:xfrm>
          <a:prstGeom prst="rect">
            <a:avLst/>
          </a:prstGeom>
        </p:spPr>
        <p:txBody>
          <a:bodyPr wrap="square">
            <a:spAutoFit/>
          </a:bodyPr>
          <a:lstStyle/>
          <a:p>
            <a:pPr algn="ctr"/>
            <a:r>
              <a:rPr lang="en-US" sz="3200" b="1" dirty="0" smtClean="0">
                <a:solidFill>
                  <a:srgbClr val="000000"/>
                </a:solidFill>
              </a:rPr>
              <a:t>REGULATORY</a:t>
            </a:r>
            <a:endParaRPr lang="en-US" sz="3200" dirty="0"/>
          </a:p>
        </p:txBody>
      </p:sp>
    </p:spTree>
    <p:extLst>
      <p:ext uri="{BB962C8B-B14F-4D97-AF65-F5344CB8AC3E}">
        <p14:creationId xmlns:p14="http://schemas.microsoft.com/office/powerpoint/2010/main" val="14621795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18124"/>
            <a:ext cx="8458200" cy="4401205"/>
          </a:xfrm>
          <a:prstGeom prst="rect">
            <a:avLst/>
          </a:prstGeom>
        </p:spPr>
        <p:txBody>
          <a:bodyPr wrap="square">
            <a:spAutoFit/>
          </a:bodyPr>
          <a:lstStyle/>
          <a:p>
            <a:pPr algn="ctr"/>
            <a:r>
              <a:rPr lang="en-US" b="1" dirty="0" smtClean="0"/>
              <a:t>Safety Reports to Regulatory Oversight Groups</a:t>
            </a:r>
          </a:p>
          <a:p>
            <a:pPr algn="ctr"/>
            <a:endParaRPr lang="en-US" sz="800" b="1" dirty="0"/>
          </a:p>
          <a:p>
            <a:r>
              <a:rPr lang="en-US" b="1" dirty="0" smtClean="0"/>
              <a:t>FDA</a:t>
            </a:r>
          </a:p>
          <a:p>
            <a:pPr marL="800100" lvl="1" indent="-342900">
              <a:buFont typeface="Arial" panose="020B0604020202020204" pitchFamily="34" charset="0"/>
              <a:buChar char="•"/>
            </a:pPr>
            <a:r>
              <a:rPr lang="en-US" sz="2000" dirty="0" smtClean="0"/>
              <a:t>FDA will be informed by the Sponsor in a summary fashion of AEs in the annual report required by all INDs</a:t>
            </a:r>
            <a:r>
              <a:rPr lang="en-US" sz="2000" dirty="0"/>
              <a:t> </a:t>
            </a:r>
            <a:endParaRPr lang="en-US" sz="2000" dirty="0" smtClean="0"/>
          </a:p>
          <a:p>
            <a:pPr marL="800100" lvl="1" indent="-342900">
              <a:buFont typeface="Arial" panose="020B0604020202020204" pitchFamily="34" charset="0"/>
              <a:buChar char="•"/>
            </a:pPr>
            <a:r>
              <a:rPr lang="en-US" sz="2000" dirty="0" smtClean="0"/>
              <a:t>The local IRB will ask if a regulatory agency had any communication ‘Yes’.  A copy of the report will be requested for the IRB.</a:t>
            </a:r>
          </a:p>
          <a:p>
            <a:pPr lvl="0"/>
            <a:r>
              <a:rPr lang="en-US" b="1" dirty="0" smtClean="0"/>
              <a:t>Institutional Biosafety Committee (IBC) &amp; Office of Biotechnology Activities (OBA)</a:t>
            </a:r>
            <a:r>
              <a:rPr lang="en-US" dirty="0" smtClean="0"/>
              <a:t> </a:t>
            </a:r>
          </a:p>
          <a:p>
            <a:pPr marL="800100" lvl="1" indent="-342900">
              <a:buFont typeface="Arial" panose="020B0604020202020204" pitchFamily="34" charset="0"/>
              <a:buChar char="•"/>
            </a:pPr>
            <a:r>
              <a:rPr lang="en-US" sz="2000" dirty="0" smtClean="0"/>
              <a:t>Protocols using recombinant DNA will require reports to IBC/OBA. </a:t>
            </a:r>
          </a:p>
          <a:p>
            <a:pPr marL="800100" lvl="1" indent="-342900">
              <a:buFont typeface="Arial" panose="020B0604020202020204" pitchFamily="34" charset="0"/>
              <a:buChar char="•"/>
            </a:pPr>
            <a:r>
              <a:rPr lang="en-US" sz="2000" dirty="0" smtClean="0"/>
              <a:t>OBA will be informed in the annual report required for all recombinant DNA studies</a:t>
            </a:r>
            <a:endParaRPr lang="en-US" sz="2000" dirty="0"/>
          </a:p>
          <a:p>
            <a:pPr lvl="1" algn="r"/>
            <a:r>
              <a:rPr lang="en-US" sz="1600" i="1" dirty="0" smtClean="0"/>
              <a:t>**Know your IBC’s policy on routine  AE reporting</a:t>
            </a: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Tree>
    <p:extLst>
      <p:ext uri="{BB962C8B-B14F-4D97-AF65-F5344CB8AC3E}">
        <p14:creationId xmlns:p14="http://schemas.microsoft.com/office/powerpoint/2010/main" val="19641494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18124"/>
            <a:ext cx="8458200" cy="4031873"/>
          </a:xfrm>
          <a:prstGeom prst="rect">
            <a:avLst/>
          </a:prstGeom>
        </p:spPr>
        <p:txBody>
          <a:bodyPr wrap="square">
            <a:spAutoFit/>
          </a:bodyPr>
          <a:lstStyle/>
          <a:p>
            <a:pPr algn="ctr"/>
            <a:r>
              <a:rPr lang="en-US" b="1" dirty="0" smtClean="0"/>
              <a:t>Safety Reports to Regulatory Oversight Groups</a:t>
            </a:r>
          </a:p>
          <a:p>
            <a:pPr algn="ctr"/>
            <a:endParaRPr lang="en-US" sz="800" b="1" dirty="0"/>
          </a:p>
          <a:p>
            <a:endParaRPr lang="en-US" sz="2000" b="1" dirty="0" smtClean="0"/>
          </a:p>
          <a:p>
            <a:r>
              <a:rPr lang="en-US" b="1" dirty="0" smtClean="0"/>
              <a:t>Sponsor</a:t>
            </a:r>
          </a:p>
          <a:p>
            <a:pPr marL="800100" lvl="1" indent="-342900">
              <a:buFont typeface="Arial" panose="020B0604020202020204" pitchFamily="34" charset="0"/>
              <a:buChar char="•"/>
            </a:pPr>
            <a:r>
              <a:rPr lang="en-US" sz="2000" dirty="0" smtClean="0"/>
              <a:t>The AE CRF – if electronic will be informed of a routine AE.</a:t>
            </a:r>
          </a:p>
          <a:p>
            <a:pPr marL="800100" lvl="1" indent="-342900">
              <a:buFont typeface="Arial" panose="020B0604020202020204" pitchFamily="34" charset="0"/>
              <a:buChar char="•"/>
            </a:pPr>
            <a:r>
              <a:rPr lang="en-US" sz="2000" dirty="0" smtClean="0"/>
              <a:t>Per FDA regulations, the investigator must </a:t>
            </a:r>
            <a:r>
              <a:rPr lang="en-US" sz="2000" i="1" dirty="0" smtClean="0"/>
              <a:t>record </a:t>
            </a:r>
            <a:r>
              <a:rPr lang="en-US" sz="2000" dirty="0" smtClean="0"/>
              <a:t>(i.e., enter onto a CRF) non-serious adverse events and </a:t>
            </a:r>
            <a:r>
              <a:rPr lang="en-US" sz="2000" i="1" dirty="0" smtClean="0"/>
              <a:t>report </a:t>
            </a:r>
            <a:r>
              <a:rPr lang="en-US" sz="2000" dirty="0" smtClean="0"/>
              <a:t>to the Sponsor according to the timetable for reporting specified in the protocol.</a:t>
            </a:r>
          </a:p>
          <a:p>
            <a:pPr marL="800100" lvl="1" indent="-342900">
              <a:buFont typeface="Arial" panose="020B0604020202020204" pitchFamily="34" charset="0"/>
              <a:buChar char="•"/>
            </a:pPr>
            <a:r>
              <a:rPr lang="en-US" sz="2000" dirty="0" smtClean="0"/>
              <a:t>Contact when knowledgeable of an AE and that submission will be coming.  </a:t>
            </a:r>
          </a:p>
          <a:p>
            <a:pPr marL="800100" lvl="1" indent="-342900">
              <a:buFont typeface="Arial" panose="020B0604020202020204" pitchFamily="34" charset="0"/>
              <a:buChar char="•"/>
            </a:pPr>
            <a:r>
              <a:rPr lang="en-US" sz="2000" dirty="0" smtClean="0"/>
              <a:t>Contact study Medical Director for resource.</a:t>
            </a:r>
          </a:p>
          <a:p>
            <a:pPr lvl="1"/>
            <a:endParaRPr lang="en-US" sz="2000" dirty="0" smtClean="0"/>
          </a:p>
          <a:p>
            <a:pPr lvl="0"/>
            <a:endParaRPr lang="en-US" sz="2000" b="1" dirty="0" smtClean="0"/>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Tree>
    <p:extLst>
      <p:ext uri="{BB962C8B-B14F-4D97-AF65-F5344CB8AC3E}">
        <p14:creationId xmlns:p14="http://schemas.microsoft.com/office/powerpoint/2010/main" val="37661495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18124"/>
            <a:ext cx="8458200" cy="1938992"/>
          </a:xfrm>
          <a:prstGeom prst="rect">
            <a:avLst/>
          </a:prstGeom>
        </p:spPr>
        <p:txBody>
          <a:bodyPr wrap="square">
            <a:spAutoFit/>
          </a:bodyPr>
          <a:lstStyle/>
          <a:p>
            <a:pPr algn="ctr"/>
            <a:r>
              <a:rPr lang="en-US" b="1" dirty="0" smtClean="0"/>
              <a:t>Safety Reports to Regulatory Oversight Groups</a:t>
            </a:r>
          </a:p>
          <a:p>
            <a:pPr algn="ctr"/>
            <a:endParaRPr lang="en-US" sz="800" b="1" dirty="0"/>
          </a:p>
          <a:p>
            <a:pPr algn="ctr"/>
            <a:r>
              <a:rPr lang="en-US" b="1" dirty="0">
                <a:solidFill>
                  <a:srgbClr val="0070C0"/>
                </a:solidFill>
              </a:rPr>
              <a:t>Expedited Adverse Events</a:t>
            </a:r>
          </a:p>
          <a:p>
            <a:endParaRPr lang="en-US" sz="2000" dirty="0"/>
          </a:p>
          <a:p>
            <a:endParaRPr lang="en-US" sz="2000" dirty="0" smtClean="0"/>
          </a:p>
          <a:p>
            <a:pPr lvl="0"/>
            <a:endParaRPr lang="en-US" sz="2000" b="1" dirty="0" smtClean="0"/>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533400" y="1933841"/>
            <a:ext cx="8229600" cy="2677656"/>
          </a:xfrm>
          <a:prstGeom prst="rect">
            <a:avLst/>
          </a:prstGeom>
        </p:spPr>
        <p:txBody>
          <a:bodyPr wrap="square">
            <a:spAutoFit/>
          </a:bodyPr>
          <a:lstStyle/>
          <a:p>
            <a:pPr marL="342900" indent="-342900">
              <a:buFont typeface="Arial" panose="020B0604020202020204" pitchFamily="34" charset="0"/>
              <a:buChar char="•"/>
            </a:pPr>
            <a:r>
              <a:rPr lang="en-US" dirty="0" smtClean="0"/>
              <a:t>Subset of adverse events that are reported to regulatory oversight groups in an expedited manner</a:t>
            </a:r>
          </a:p>
          <a:p>
            <a:pPr marL="342900" indent="-342900">
              <a:buFont typeface="Arial" panose="020B0604020202020204" pitchFamily="34" charset="0"/>
              <a:buChar char="•"/>
            </a:pPr>
            <a:r>
              <a:rPr lang="en-US" dirty="0" smtClean="0"/>
              <a:t>Alias references:</a:t>
            </a:r>
          </a:p>
          <a:p>
            <a:pPr marL="1257300" lvl="2" indent="-342900">
              <a:buFont typeface="Arial" panose="020B0604020202020204" pitchFamily="34" charset="0"/>
              <a:buChar char="•"/>
            </a:pPr>
            <a:r>
              <a:rPr lang="en-US" dirty="0" smtClean="0"/>
              <a:t>Serious Adverse Event</a:t>
            </a:r>
          </a:p>
          <a:p>
            <a:pPr marL="1257300" lvl="2" indent="-342900">
              <a:buFont typeface="Arial" panose="020B0604020202020204" pitchFamily="34" charset="0"/>
              <a:buChar char="•"/>
            </a:pPr>
            <a:r>
              <a:rPr lang="en-US" dirty="0" smtClean="0"/>
              <a:t>Serious Adverse Experience</a:t>
            </a:r>
          </a:p>
          <a:p>
            <a:pPr marL="1257300" lvl="2" indent="-342900">
              <a:buFont typeface="Arial" panose="020B0604020202020204" pitchFamily="34" charset="0"/>
              <a:buChar char="•"/>
            </a:pPr>
            <a:r>
              <a:rPr lang="en-US" dirty="0" smtClean="0"/>
              <a:t>Expedited Adverse Event</a:t>
            </a:r>
          </a:p>
          <a:p>
            <a:pPr marL="1257300" lvl="2" indent="-342900">
              <a:buFont typeface="Arial" panose="020B0604020202020204" pitchFamily="34" charset="0"/>
              <a:buChar char="•"/>
            </a:pPr>
            <a:r>
              <a:rPr lang="en-US" dirty="0" smtClean="0"/>
              <a:t>Adverse Drug Reaction</a:t>
            </a:r>
          </a:p>
        </p:txBody>
      </p:sp>
    </p:spTree>
    <p:extLst>
      <p:ext uri="{BB962C8B-B14F-4D97-AF65-F5344CB8AC3E}">
        <p14:creationId xmlns:p14="http://schemas.microsoft.com/office/powerpoint/2010/main" val="11499901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18124"/>
            <a:ext cx="8458200" cy="1261884"/>
          </a:xfrm>
          <a:prstGeom prst="rect">
            <a:avLst/>
          </a:prstGeom>
        </p:spPr>
        <p:txBody>
          <a:bodyPr wrap="square">
            <a:spAutoFit/>
          </a:bodyPr>
          <a:lstStyle/>
          <a:p>
            <a:pPr algn="ctr"/>
            <a:r>
              <a:rPr lang="en-US" b="1" dirty="0" smtClean="0"/>
              <a:t>Safety Reports to Regulatory Oversight Groups</a:t>
            </a:r>
          </a:p>
          <a:p>
            <a:pPr algn="ctr"/>
            <a:endParaRPr lang="en-US" sz="800" b="1" dirty="0"/>
          </a:p>
          <a:p>
            <a:pPr algn="ctr"/>
            <a:r>
              <a:rPr lang="en-US" b="1" dirty="0">
                <a:solidFill>
                  <a:srgbClr val="0070C0"/>
                </a:solidFill>
              </a:rPr>
              <a:t>Expedited Adverse </a:t>
            </a:r>
            <a:r>
              <a:rPr lang="en-US" b="1" dirty="0" smtClean="0">
                <a:solidFill>
                  <a:srgbClr val="0070C0"/>
                </a:solidFill>
              </a:rPr>
              <a:t>Events </a:t>
            </a:r>
            <a:endParaRPr lang="en-US" sz="2000" dirty="0" smtClean="0">
              <a:solidFill>
                <a:srgbClr val="0070C0"/>
              </a:solidFill>
            </a:endParaRPr>
          </a:p>
          <a:p>
            <a:pPr lvl="0"/>
            <a:endParaRPr lang="en-US" sz="2000" b="1" dirty="0" smtClean="0"/>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133662" y="1702720"/>
            <a:ext cx="9277662" cy="3600986"/>
          </a:xfrm>
          <a:prstGeom prst="rect">
            <a:avLst/>
          </a:prstGeom>
        </p:spPr>
        <p:txBody>
          <a:bodyPr wrap="square">
            <a:spAutoFit/>
          </a:bodyPr>
          <a:lstStyle/>
          <a:p>
            <a:pPr lvl="2"/>
            <a:r>
              <a:rPr lang="en-US" b="1" dirty="0" smtClean="0"/>
              <a:t>Serious Adverse Event (SAE) </a:t>
            </a:r>
            <a:r>
              <a:rPr lang="en-US" sz="1600" i="1" dirty="0" smtClean="0"/>
              <a:t>(21 CFR 312, ICH GCP, OHRP Guidance</a:t>
            </a:r>
            <a:r>
              <a:rPr lang="en-US" dirty="0" smtClean="0"/>
              <a:t>)</a:t>
            </a:r>
          </a:p>
          <a:p>
            <a:pPr lvl="2"/>
            <a:r>
              <a:rPr lang="en-US" sz="2000" dirty="0" smtClean="0"/>
              <a:t>Any adverse event occurring at any dose that results in any of the following outcomes:</a:t>
            </a:r>
          </a:p>
          <a:p>
            <a:pPr marL="1714500" lvl="3" indent="-342900">
              <a:buFont typeface="Arial" panose="020B0604020202020204" pitchFamily="34" charset="0"/>
              <a:buChar char="•"/>
            </a:pPr>
            <a:r>
              <a:rPr lang="en-US" sz="2000" dirty="0" smtClean="0"/>
              <a:t>Death</a:t>
            </a:r>
          </a:p>
          <a:p>
            <a:pPr marL="1714500" lvl="3" indent="-342900">
              <a:buFont typeface="Arial" panose="020B0604020202020204" pitchFamily="34" charset="0"/>
              <a:buChar char="•"/>
            </a:pPr>
            <a:r>
              <a:rPr lang="en-US" sz="2000" dirty="0" smtClean="0"/>
              <a:t>Life-threatening adverse drug experience</a:t>
            </a:r>
          </a:p>
          <a:p>
            <a:pPr marL="1714500" lvl="3" indent="-342900">
              <a:buFont typeface="Arial" panose="020B0604020202020204" pitchFamily="34" charset="0"/>
              <a:buChar char="•"/>
            </a:pPr>
            <a:r>
              <a:rPr lang="en-US" sz="2000" dirty="0" smtClean="0"/>
              <a:t>Inpatient hospitalization or prolongation of existing hospitalization</a:t>
            </a:r>
          </a:p>
          <a:p>
            <a:pPr marL="1714500" lvl="3" indent="-342900">
              <a:buFont typeface="Arial" panose="020B0604020202020204" pitchFamily="34" charset="0"/>
              <a:buChar char="•"/>
            </a:pPr>
            <a:r>
              <a:rPr lang="en-US" sz="2000" dirty="0" smtClean="0"/>
              <a:t>Persistent or significantly incapacity of substantial disruption of the ability to conduct normal life functions</a:t>
            </a:r>
          </a:p>
          <a:p>
            <a:pPr marL="1714500" lvl="3" indent="-342900">
              <a:buFont typeface="Arial" panose="020B0604020202020204" pitchFamily="34" charset="0"/>
              <a:buChar char="•"/>
            </a:pPr>
            <a:r>
              <a:rPr lang="en-US" sz="2000" dirty="0" smtClean="0"/>
              <a:t>Congenital anomaly/birth defect </a:t>
            </a:r>
          </a:p>
          <a:p>
            <a:pPr lvl="3"/>
            <a:r>
              <a:rPr lang="en-US" b="1" dirty="0"/>
              <a:t> </a:t>
            </a:r>
            <a:r>
              <a:rPr lang="en-US" b="1" dirty="0" smtClean="0"/>
              <a:t>                                 OR</a:t>
            </a:r>
          </a:p>
          <a:p>
            <a:pPr marL="1714500" lvl="3" indent="-342900">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13512036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18124"/>
            <a:ext cx="8458200" cy="1261884"/>
          </a:xfrm>
          <a:prstGeom prst="rect">
            <a:avLst/>
          </a:prstGeom>
        </p:spPr>
        <p:txBody>
          <a:bodyPr wrap="square">
            <a:spAutoFit/>
          </a:bodyPr>
          <a:lstStyle/>
          <a:p>
            <a:pPr algn="ctr"/>
            <a:r>
              <a:rPr lang="en-US" b="1" dirty="0" smtClean="0"/>
              <a:t>Safety Reports to Regulatory Oversight Groups</a:t>
            </a:r>
          </a:p>
          <a:p>
            <a:pPr algn="ctr"/>
            <a:endParaRPr lang="en-US" sz="800" b="1" dirty="0"/>
          </a:p>
          <a:p>
            <a:pPr algn="ctr"/>
            <a:r>
              <a:rPr lang="en-US" b="1" dirty="0">
                <a:solidFill>
                  <a:srgbClr val="0070C0"/>
                </a:solidFill>
              </a:rPr>
              <a:t>Expedited Adverse </a:t>
            </a:r>
            <a:r>
              <a:rPr lang="en-US" b="1" dirty="0" smtClean="0">
                <a:solidFill>
                  <a:srgbClr val="0070C0"/>
                </a:solidFill>
              </a:rPr>
              <a:t>Events </a:t>
            </a:r>
            <a:endParaRPr lang="en-US" sz="2000" b="1" dirty="0" smtClean="0">
              <a:solidFill>
                <a:srgbClr val="0070C0"/>
              </a:solidFill>
            </a:endParaRPr>
          </a:p>
          <a:p>
            <a:pPr lvl="0"/>
            <a:endParaRPr lang="en-US" sz="2000" b="1" dirty="0" smtClean="0"/>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286062" y="1702720"/>
            <a:ext cx="9277662" cy="2000548"/>
          </a:xfrm>
          <a:prstGeom prst="rect">
            <a:avLst/>
          </a:prstGeom>
        </p:spPr>
        <p:txBody>
          <a:bodyPr wrap="square">
            <a:spAutoFit/>
          </a:bodyPr>
          <a:lstStyle/>
          <a:p>
            <a:pPr lvl="2"/>
            <a:r>
              <a:rPr lang="en-US" b="1" dirty="0" smtClean="0"/>
              <a:t>Serious Adverse Event (SAE) </a:t>
            </a:r>
            <a:r>
              <a:rPr lang="en-US" sz="1600" i="1" dirty="0" smtClean="0"/>
              <a:t>(21 CFR 312, ICH GCP, OHRP Guidance</a:t>
            </a:r>
            <a:r>
              <a:rPr lang="en-US" dirty="0" smtClean="0"/>
              <a:t>)</a:t>
            </a:r>
          </a:p>
          <a:p>
            <a:pPr lvl="2"/>
            <a:r>
              <a:rPr lang="en-US" sz="2000" dirty="0" smtClean="0"/>
              <a:t> Important medical events (IME) that may not result:</a:t>
            </a:r>
          </a:p>
          <a:p>
            <a:pPr marL="1714500" lvl="3" indent="-342900">
              <a:buFont typeface="Arial" panose="020B0604020202020204" pitchFamily="34" charset="0"/>
              <a:buChar char="•"/>
            </a:pPr>
            <a:r>
              <a:rPr lang="en-US" sz="2000" dirty="0" smtClean="0"/>
              <a:t>In death</a:t>
            </a:r>
          </a:p>
          <a:p>
            <a:pPr marL="1714500" lvl="3" indent="-342900">
              <a:buFont typeface="Arial" panose="020B0604020202020204" pitchFamily="34" charset="0"/>
              <a:buChar char="•"/>
            </a:pPr>
            <a:r>
              <a:rPr lang="en-US" sz="2000" dirty="0" smtClean="0"/>
              <a:t>be life-threatening </a:t>
            </a:r>
          </a:p>
          <a:p>
            <a:pPr marL="1714500" lvl="3" indent="-342900">
              <a:buFont typeface="Arial" panose="020B0604020202020204" pitchFamily="34" charset="0"/>
              <a:buChar char="•"/>
            </a:pPr>
            <a:r>
              <a:rPr lang="en-US" sz="2000" dirty="0" smtClean="0"/>
              <a:t>Or require hospitalization </a:t>
            </a:r>
            <a:endParaRPr lang="en-US" b="1" dirty="0" smtClean="0"/>
          </a:p>
          <a:p>
            <a:pPr lvl="3"/>
            <a:endParaRPr lang="en-US" sz="2000" dirty="0" smtClean="0"/>
          </a:p>
        </p:txBody>
      </p:sp>
      <p:sp>
        <p:nvSpPr>
          <p:cNvPr id="4" name="Rectangle 3"/>
          <p:cNvSpPr/>
          <p:nvPr/>
        </p:nvSpPr>
        <p:spPr>
          <a:xfrm>
            <a:off x="-762000" y="3333750"/>
            <a:ext cx="9601200" cy="1631216"/>
          </a:xfrm>
          <a:prstGeom prst="rect">
            <a:avLst/>
          </a:prstGeom>
        </p:spPr>
        <p:txBody>
          <a:bodyPr wrap="square">
            <a:spAutoFit/>
          </a:bodyPr>
          <a:lstStyle/>
          <a:p>
            <a:pPr lvl="3"/>
            <a:r>
              <a:rPr lang="en-US" sz="2000" dirty="0">
                <a:solidFill>
                  <a:srgbClr val="000000"/>
                </a:solidFill>
              </a:rPr>
              <a:t>May be considered a serious adverse </a:t>
            </a:r>
            <a:r>
              <a:rPr lang="en-US" sz="2000" dirty="0" smtClean="0">
                <a:solidFill>
                  <a:srgbClr val="000000"/>
                </a:solidFill>
              </a:rPr>
              <a:t>drug experience </a:t>
            </a:r>
            <a:r>
              <a:rPr lang="en-US" sz="2000" dirty="0">
                <a:solidFill>
                  <a:srgbClr val="000000"/>
                </a:solidFill>
              </a:rPr>
              <a:t>when they may</a:t>
            </a:r>
            <a:r>
              <a:rPr lang="en-US" sz="2000" dirty="0" smtClean="0">
                <a:solidFill>
                  <a:srgbClr val="000000"/>
                </a:solidFill>
              </a:rPr>
              <a:t>:</a:t>
            </a:r>
          </a:p>
          <a:p>
            <a:pPr marL="2171700" lvl="4" indent="-342900">
              <a:buFont typeface="Arial" panose="020B0604020202020204" pitchFamily="34" charset="0"/>
              <a:buChar char="•"/>
            </a:pPr>
            <a:r>
              <a:rPr lang="en-US" sz="2000" dirty="0" smtClean="0">
                <a:solidFill>
                  <a:srgbClr val="000000"/>
                </a:solidFill>
              </a:rPr>
              <a:t>Jeopardize the patient/subject</a:t>
            </a:r>
          </a:p>
          <a:p>
            <a:pPr lvl="4"/>
            <a:r>
              <a:rPr lang="en-US" sz="2000" dirty="0" smtClean="0">
                <a:solidFill>
                  <a:srgbClr val="000000"/>
                </a:solidFill>
              </a:rPr>
              <a:t>	AND</a:t>
            </a:r>
          </a:p>
          <a:p>
            <a:pPr marL="2171700" lvl="4" indent="-342900">
              <a:buFont typeface="Arial" panose="020B0604020202020204" pitchFamily="34" charset="0"/>
              <a:buChar char="•"/>
            </a:pPr>
            <a:r>
              <a:rPr lang="en-US" sz="2000" dirty="0" smtClean="0">
                <a:solidFill>
                  <a:srgbClr val="000000"/>
                </a:solidFill>
              </a:rPr>
              <a:t>May require medical or surgical intervention to prevent one of the outcomes above 	</a:t>
            </a:r>
            <a:endParaRPr lang="en-US" sz="2000" dirty="0">
              <a:solidFill>
                <a:srgbClr val="000000"/>
              </a:solidFill>
            </a:endParaRPr>
          </a:p>
        </p:txBody>
      </p:sp>
    </p:spTree>
    <p:extLst>
      <p:ext uri="{BB962C8B-B14F-4D97-AF65-F5344CB8AC3E}">
        <p14:creationId xmlns:p14="http://schemas.microsoft.com/office/powerpoint/2010/main" val="27841820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954107"/>
          </a:xfrm>
          <a:prstGeom prst="rect">
            <a:avLst/>
          </a:prstGeom>
        </p:spPr>
        <p:txBody>
          <a:bodyPr wrap="square">
            <a:spAutoFit/>
          </a:bodyPr>
          <a:lstStyle/>
          <a:p>
            <a:pPr algn="ctr"/>
            <a:endParaRPr lang="en-US" sz="800" b="1" dirty="0"/>
          </a:p>
          <a:p>
            <a:pPr algn="ctr"/>
            <a:r>
              <a:rPr lang="en-US" b="1" dirty="0"/>
              <a:t>Expedited Adverse </a:t>
            </a:r>
            <a:r>
              <a:rPr lang="en-US" b="1" dirty="0" smtClean="0"/>
              <a:t>Events Report Forms </a:t>
            </a:r>
            <a:endParaRPr lang="en-US" b="1" dirty="0" smtClean="0"/>
          </a:p>
          <a:p>
            <a:pPr algn="ctr"/>
            <a:r>
              <a:rPr lang="en-US" b="1" i="1" dirty="0" smtClean="0">
                <a:solidFill>
                  <a:srgbClr val="0070C0"/>
                </a:solidFill>
              </a:rPr>
              <a:t>“</a:t>
            </a:r>
            <a:r>
              <a:rPr lang="en-US" b="1" i="1" dirty="0" smtClean="0">
                <a:solidFill>
                  <a:srgbClr val="0070C0"/>
                </a:solidFill>
              </a:rPr>
              <a:t>Key Information” </a:t>
            </a:r>
            <a:endParaRPr lang="en-US" sz="2000" b="1" i="1" dirty="0" smtClean="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685800" y="1357848"/>
            <a:ext cx="7848600" cy="3785652"/>
          </a:xfrm>
          <a:prstGeom prst="rect">
            <a:avLst/>
          </a:prstGeom>
        </p:spPr>
        <p:txBody>
          <a:bodyPr wrap="square">
            <a:spAutoFit/>
          </a:bodyPr>
          <a:lstStyle/>
          <a:p>
            <a:pPr marL="1714500" lvl="3" indent="-342900">
              <a:buFont typeface="Arial" panose="020B0604020202020204" pitchFamily="34" charset="0"/>
              <a:buChar char="•"/>
            </a:pPr>
            <a:endParaRPr lang="en-US" sz="2000" dirty="0" smtClean="0"/>
          </a:p>
          <a:p>
            <a:pPr marL="1714500" lvl="3" indent="-342900">
              <a:buFont typeface="Arial" panose="020B0604020202020204" pitchFamily="34" charset="0"/>
              <a:buChar char="•"/>
            </a:pPr>
            <a:r>
              <a:rPr lang="en-US" sz="2000" dirty="0" smtClean="0"/>
              <a:t>Reporter information</a:t>
            </a:r>
          </a:p>
          <a:p>
            <a:pPr marL="1714500" lvl="3" indent="-342900">
              <a:buFont typeface="Arial" panose="020B0604020202020204" pitchFamily="34" charset="0"/>
              <a:buChar char="•"/>
            </a:pPr>
            <a:r>
              <a:rPr lang="en-US" sz="2000" dirty="0" smtClean="0"/>
              <a:t>Subject demographics</a:t>
            </a:r>
          </a:p>
          <a:p>
            <a:pPr marL="1714500" lvl="3" indent="-342900">
              <a:buFont typeface="Arial" panose="020B0604020202020204" pitchFamily="34" charset="0"/>
              <a:buChar char="•"/>
            </a:pPr>
            <a:r>
              <a:rPr lang="en-US" sz="2000" dirty="0" smtClean="0"/>
              <a:t>Study agent (date(s) given,  dose, route of administration)</a:t>
            </a:r>
          </a:p>
          <a:p>
            <a:pPr marL="1714500" lvl="3" indent="-342900">
              <a:buFont typeface="Arial" panose="020B0604020202020204" pitchFamily="34" charset="0"/>
              <a:buChar char="•"/>
            </a:pPr>
            <a:r>
              <a:rPr lang="en-US" sz="2000" dirty="0" smtClean="0"/>
              <a:t>Event</a:t>
            </a:r>
          </a:p>
          <a:p>
            <a:pPr marL="1714500" lvl="3" indent="-342900">
              <a:buFont typeface="Arial" panose="020B0604020202020204" pitchFamily="34" charset="0"/>
              <a:buChar char="•"/>
            </a:pPr>
            <a:r>
              <a:rPr lang="en-US" sz="2000" dirty="0" smtClean="0"/>
              <a:t>Attribution</a:t>
            </a:r>
          </a:p>
          <a:p>
            <a:pPr marL="1714500" lvl="3" indent="-342900">
              <a:buFont typeface="Arial" panose="020B0604020202020204" pitchFamily="34" charset="0"/>
              <a:buChar char="•"/>
            </a:pPr>
            <a:r>
              <a:rPr lang="en-US" sz="2000" dirty="0" smtClean="0"/>
              <a:t>Narrative summary</a:t>
            </a:r>
          </a:p>
          <a:p>
            <a:pPr marL="1714500" lvl="3" indent="-342900">
              <a:buFont typeface="Arial" panose="020B0604020202020204" pitchFamily="34" charset="0"/>
              <a:buChar char="•"/>
            </a:pPr>
            <a:r>
              <a:rPr lang="en-US" sz="2000" dirty="0" smtClean="0"/>
              <a:t>Investigator signature</a:t>
            </a:r>
          </a:p>
          <a:p>
            <a:pPr marL="1714500" lvl="3" indent="-342900">
              <a:buFont typeface="Arial" panose="020B0604020202020204" pitchFamily="34" charset="0"/>
              <a:buChar char="•"/>
            </a:pPr>
            <a:r>
              <a:rPr lang="en-US" sz="2000" dirty="0" smtClean="0"/>
              <a:t>be life-threatening </a:t>
            </a:r>
          </a:p>
          <a:p>
            <a:pPr marL="1714500" lvl="3" indent="-342900">
              <a:buFont typeface="Arial" panose="020B0604020202020204" pitchFamily="34" charset="0"/>
              <a:buChar char="•"/>
            </a:pPr>
            <a:r>
              <a:rPr lang="en-US" sz="2000" dirty="0" smtClean="0"/>
              <a:t>Or require hospitalization </a:t>
            </a:r>
            <a:endParaRPr lang="en-US" b="1" dirty="0" smtClean="0"/>
          </a:p>
          <a:p>
            <a:pPr lvl="3"/>
            <a:endParaRPr lang="en-US" sz="2000" dirty="0" smtClean="0"/>
          </a:p>
        </p:txBody>
      </p:sp>
    </p:spTree>
    <p:extLst>
      <p:ext uri="{BB962C8B-B14F-4D97-AF65-F5344CB8AC3E}">
        <p14:creationId xmlns:p14="http://schemas.microsoft.com/office/powerpoint/2010/main" val="34662663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98922"/>
            <a:ext cx="8915400" cy="954107"/>
          </a:xfrm>
          <a:prstGeom prst="rect">
            <a:avLst/>
          </a:prstGeom>
        </p:spPr>
        <p:txBody>
          <a:bodyPr wrap="square">
            <a:spAutoFit/>
          </a:bodyPr>
          <a:lstStyle/>
          <a:p>
            <a:pPr algn="ctr"/>
            <a:endParaRPr lang="en-US" sz="800" b="1" dirty="0"/>
          </a:p>
          <a:p>
            <a:pPr algn="ctr"/>
            <a:r>
              <a:rPr lang="en-US" b="1" dirty="0"/>
              <a:t>Expedited Adverse </a:t>
            </a:r>
            <a:r>
              <a:rPr lang="en-US" b="1" dirty="0" smtClean="0"/>
              <a:t>Events Report Forms </a:t>
            </a:r>
          </a:p>
          <a:p>
            <a:pPr algn="ctr"/>
            <a:r>
              <a:rPr lang="en-US" b="1" i="1" dirty="0" smtClean="0">
                <a:solidFill>
                  <a:srgbClr val="0070C0"/>
                </a:solidFill>
              </a:rPr>
              <a:t>“The Narrative Summary” </a:t>
            </a:r>
            <a:endParaRPr lang="en-US" sz="2000" b="1" i="1" dirty="0" smtClean="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838200" y="1236111"/>
            <a:ext cx="9982200" cy="3985706"/>
          </a:xfrm>
          <a:prstGeom prst="rect">
            <a:avLst/>
          </a:prstGeom>
        </p:spPr>
        <p:txBody>
          <a:bodyPr wrap="square">
            <a:spAutoFit/>
          </a:bodyPr>
          <a:lstStyle/>
          <a:p>
            <a:pPr lvl="3"/>
            <a:endParaRPr lang="en-US" sz="2000" dirty="0" smtClean="0"/>
          </a:p>
          <a:p>
            <a:pPr marL="1714500" lvl="3" indent="-342900">
              <a:buFont typeface="Arial" panose="020B0604020202020204" pitchFamily="34" charset="0"/>
              <a:buChar char="•"/>
            </a:pPr>
            <a:r>
              <a:rPr lang="en-US" sz="2000" dirty="0" smtClean="0"/>
              <a:t>Most important section of AE report form</a:t>
            </a:r>
          </a:p>
          <a:p>
            <a:pPr marL="1714500" lvl="3" indent="-342900">
              <a:buFont typeface="Arial" panose="020B0604020202020204" pitchFamily="34" charset="0"/>
              <a:buChar char="•"/>
            </a:pPr>
            <a:r>
              <a:rPr lang="en-US" sz="2000" dirty="0" smtClean="0"/>
              <a:t>Describe event as if the recipient of the form does not know anything about the subject or their history</a:t>
            </a:r>
          </a:p>
          <a:p>
            <a:pPr marL="1714500" lvl="3" indent="-342900">
              <a:buFont typeface="Arial" panose="020B0604020202020204" pitchFamily="34" charset="0"/>
              <a:buChar char="•"/>
            </a:pPr>
            <a:r>
              <a:rPr lang="en-US" sz="2000" dirty="0" smtClean="0"/>
              <a:t>Provides background information necessary to assess the event and support the Investigator’s attribution</a:t>
            </a:r>
            <a:endParaRPr lang="en-US" b="1" dirty="0" smtClean="0"/>
          </a:p>
          <a:p>
            <a:pPr lvl="3"/>
            <a:endParaRPr lang="en-US" sz="900" dirty="0" smtClean="0"/>
          </a:p>
          <a:p>
            <a:pPr lvl="3"/>
            <a:r>
              <a:rPr lang="en-US" sz="2000" i="1" dirty="0" smtClean="0"/>
              <a:t>Description of the Event:</a:t>
            </a:r>
          </a:p>
          <a:p>
            <a:pPr marL="1714500" lvl="3" indent="-342900">
              <a:buFont typeface="Arial" panose="020B0604020202020204" pitchFamily="34" charset="0"/>
              <a:buChar char="•"/>
            </a:pPr>
            <a:r>
              <a:rPr lang="en-US" sz="2000" dirty="0" smtClean="0"/>
              <a:t>Information that describes the event(s)</a:t>
            </a:r>
          </a:p>
          <a:p>
            <a:pPr marL="1714500" lvl="3" indent="-342900">
              <a:buFont typeface="Arial" panose="020B0604020202020204" pitchFamily="34" charset="0"/>
              <a:buChar char="•"/>
            </a:pPr>
            <a:r>
              <a:rPr lang="en-US" sz="2000" dirty="0" smtClean="0"/>
              <a:t>Information that puts the events in perspective-</a:t>
            </a:r>
            <a:r>
              <a:rPr lang="en-US" sz="2000" i="1" u="sng" dirty="0" smtClean="0"/>
              <a:t>Relevant</a:t>
            </a:r>
            <a:r>
              <a:rPr lang="en-US" sz="2000" i="1" dirty="0" smtClean="0"/>
              <a:t> Subject History</a:t>
            </a:r>
          </a:p>
          <a:p>
            <a:pPr marL="2171700" lvl="4" indent="-342900">
              <a:buFont typeface="Arial" panose="020B0604020202020204" pitchFamily="34" charset="0"/>
              <a:buChar char="•"/>
            </a:pPr>
            <a:r>
              <a:rPr lang="en-US" sz="1400" dirty="0" smtClean="0"/>
              <a:t>Underlying medical conditions; prior surgeries/procedures; family history; recent events that may be a contributing factor</a:t>
            </a:r>
          </a:p>
          <a:p>
            <a:pPr marL="2171700" lvl="4" indent="-342900">
              <a:buFont typeface="Arial" panose="020B0604020202020204" pitchFamily="34" charset="0"/>
              <a:buChar char="•"/>
            </a:pPr>
            <a:r>
              <a:rPr lang="en-US" sz="1400" dirty="0" smtClean="0"/>
              <a:t>Concomitant medications – sponsor specific e.g., subject medical history, other medical conditions </a:t>
            </a:r>
          </a:p>
        </p:txBody>
      </p:sp>
    </p:spTree>
    <p:extLst>
      <p:ext uri="{BB962C8B-B14F-4D97-AF65-F5344CB8AC3E}">
        <p14:creationId xmlns:p14="http://schemas.microsoft.com/office/powerpoint/2010/main" val="4124459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98922"/>
            <a:ext cx="8915400" cy="954107"/>
          </a:xfrm>
          <a:prstGeom prst="rect">
            <a:avLst/>
          </a:prstGeom>
        </p:spPr>
        <p:txBody>
          <a:bodyPr wrap="square">
            <a:spAutoFit/>
          </a:bodyPr>
          <a:lstStyle/>
          <a:p>
            <a:pPr algn="ctr"/>
            <a:endParaRPr lang="en-US" sz="800" b="1" dirty="0"/>
          </a:p>
          <a:p>
            <a:pPr algn="ctr"/>
            <a:r>
              <a:rPr lang="en-US" b="1" dirty="0"/>
              <a:t>Expedited Adverse </a:t>
            </a:r>
            <a:r>
              <a:rPr lang="en-US" b="1" dirty="0" smtClean="0"/>
              <a:t>Events Report Forms </a:t>
            </a:r>
          </a:p>
          <a:p>
            <a:pPr algn="ctr"/>
            <a:r>
              <a:rPr lang="en-US" b="1" i="1" dirty="0" smtClean="0">
                <a:solidFill>
                  <a:srgbClr val="0070C0"/>
                </a:solidFill>
              </a:rPr>
              <a:t>“The Narrative Summary” </a:t>
            </a:r>
            <a:endParaRPr lang="en-US" sz="2000" b="1" i="1" dirty="0" smtClean="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457200" y="2647950"/>
            <a:ext cx="9601200" cy="2323713"/>
          </a:xfrm>
          <a:prstGeom prst="rect">
            <a:avLst/>
          </a:prstGeom>
        </p:spPr>
        <p:txBody>
          <a:bodyPr wrap="square">
            <a:spAutoFit/>
          </a:bodyPr>
          <a:lstStyle/>
          <a:p>
            <a:pPr lvl="3"/>
            <a:endParaRPr lang="en-US" sz="800" dirty="0" smtClean="0"/>
          </a:p>
          <a:p>
            <a:pPr lvl="3"/>
            <a:endParaRPr lang="en-US" sz="900" dirty="0" smtClean="0"/>
          </a:p>
          <a:p>
            <a:pPr lvl="3"/>
            <a:r>
              <a:rPr lang="en-US" sz="2000" b="1" dirty="0" smtClean="0">
                <a:solidFill>
                  <a:srgbClr val="0070C0"/>
                </a:solidFill>
              </a:rPr>
              <a:t>Supporting Documentation:</a:t>
            </a:r>
          </a:p>
          <a:p>
            <a:pPr lvl="3"/>
            <a:endParaRPr lang="en-US" sz="800" b="1" dirty="0" smtClean="0">
              <a:solidFill>
                <a:srgbClr val="0070C0"/>
              </a:solidFill>
            </a:endParaRPr>
          </a:p>
          <a:p>
            <a:pPr marL="1714500" lvl="3" indent="-342900">
              <a:buFont typeface="Arial" panose="020B0604020202020204" pitchFamily="34" charset="0"/>
              <a:buChar char="•"/>
            </a:pPr>
            <a:r>
              <a:rPr lang="en-US" sz="2000" dirty="0" smtClean="0"/>
              <a:t>Related source documentation should accompany the report.</a:t>
            </a:r>
          </a:p>
          <a:p>
            <a:pPr marL="1714500" lvl="3" indent="-342900">
              <a:buFont typeface="Arial" panose="020B0604020202020204" pitchFamily="34" charset="0"/>
              <a:buChar char="•"/>
            </a:pPr>
            <a:r>
              <a:rPr lang="en-US" sz="2000" dirty="0" smtClean="0"/>
              <a:t>Remove patient identifiers on documents</a:t>
            </a:r>
          </a:p>
          <a:p>
            <a:pPr marL="2628900" lvl="5" indent="-342900">
              <a:buFont typeface="Arial" panose="020B0604020202020204" pitchFamily="34" charset="0"/>
              <a:buChar char="•"/>
            </a:pPr>
            <a:r>
              <a:rPr lang="en-US" sz="2000" dirty="0" smtClean="0"/>
              <a:t>When needed to explain the experience</a:t>
            </a:r>
          </a:p>
          <a:p>
            <a:pPr marL="2628900" lvl="5" indent="-342900">
              <a:buFont typeface="Arial" panose="020B0604020202020204" pitchFamily="34" charset="0"/>
              <a:buChar char="•"/>
            </a:pPr>
            <a:r>
              <a:rPr lang="en-US" sz="2000" dirty="0" smtClean="0"/>
              <a:t>When needed to support the differential diagnosis</a:t>
            </a:r>
          </a:p>
          <a:p>
            <a:pPr marL="2628900" lvl="5" indent="-342900">
              <a:buFont typeface="Arial" panose="020B0604020202020204" pitchFamily="34" charset="0"/>
              <a:buChar char="•"/>
            </a:pPr>
            <a:r>
              <a:rPr lang="en-US" sz="2000" dirty="0" smtClean="0"/>
              <a:t>Sponsor specific – not always necessary</a:t>
            </a:r>
          </a:p>
        </p:txBody>
      </p:sp>
      <p:pic>
        <p:nvPicPr>
          <p:cNvPr id="6147" name="Picture 3" descr="C:\Users\sinkeyc\AppData\Local\Microsoft\Windows\Temporary Internet Files\Content.IE5\TIYY11UZ\STEMI_0003_EK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19675"/>
            <a:ext cx="1447800" cy="145476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sinkeyc\AppData\Local\Microsoft\Windows\Temporary Internet Files\Content.IE5\08S1S985\image-20160803-7746-1lg6c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319675"/>
            <a:ext cx="2093976" cy="147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290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1107996"/>
          </a:xfrm>
          <a:prstGeom prst="rect">
            <a:avLst/>
          </a:prstGeom>
        </p:spPr>
        <p:txBody>
          <a:bodyPr wrap="square">
            <a:spAutoFit/>
          </a:bodyPr>
          <a:lstStyle/>
          <a:p>
            <a:pPr algn="ctr"/>
            <a:endParaRPr lang="en-US" sz="800" b="1" dirty="0"/>
          </a:p>
          <a:p>
            <a:pPr algn="ctr"/>
            <a:r>
              <a:rPr lang="en-US" b="1" dirty="0"/>
              <a:t>Expedited Adverse </a:t>
            </a:r>
            <a:r>
              <a:rPr lang="en-US" b="1" dirty="0" smtClean="0"/>
              <a:t>Events Report Forms </a:t>
            </a:r>
          </a:p>
          <a:p>
            <a:pPr algn="ctr"/>
            <a:endParaRPr lang="en-US" sz="1000" b="1" dirty="0" smtClean="0"/>
          </a:p>
          <a:p>
            <a:pPr algn="ctr"/>
            <a:r>
              <a:rPr lang="en-US" b="1" i="1" dirty="0" smtClean="0">
                <a:solidFill>
                  <a:srgbClr val="0070C0"/>
                </a:solidFill>
              </a:rPr>
              <a:t>“What To Do If Only Limited Information Available” </a:t>
            </a:r>
            <a:endParaRPr lang="en-US" sz="2000" b="1" i="1" dirty="0" smtClean="0">
              <a:solidFill>
                <a:srgbClr val="0070C0"/>
              </a:solidFill>
            </a:endParaRP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6870" y="1504950"/>
            <a:ext cx="8458200" cy="3785652"/>
          </a:xfrm>
          <a:prstGeom prst="rect">
            <a:avLst/>
          </a:prstGeom>
        </p:spPr>
        <p:txBody>
          <a:bodyPr wrap="square">
            <a:spAutoFit/>
          </a:bodyPr>
          <a:lstStyle/>
          <a:p>
            <a:pPr marL="1714500" lvl="3" indent="-342900">
              <a:buFont typeface="Arial" panose="020B0604020202020204" pitchFamily="34" charset="0"/>
              <a:buChar char="•"/>
            </a:pPr>
            <a:endParaRPr lang="en-US" sz="2000" dirty="0" smtClean="0"/>
          </a:p>
          <a:p>
            <a:pPr marL="1714500" lvl="3" indent="-342900">
              <a:buFont typeface="Arial" panose="020B0604020202020204" pitchFamily="34" charset="0"/>
              <a:buChar char="•"/>
            </a:pPr>
            <a:r>
              <a:rPr lang="en-US" sz="2000" dirty="0" smtClean="0"/>
              <a:t>Contact treating physician/institution and document all conversations in medical record</a:t>
            </a:r>
          </a:p>
          <a:p>
            <a:pPr marL="1714500" lvl="3" indent="-342900">
              <a:buFont typeface="Arial" panose="020B0604020202020204" pitchFamily="34" charset="0"/>
              <a:buChar char="•"/>
            </a:pPr>
            <a:r>
              <a:rPr lang="en-US" sz="2000" dirty="0" smtClean="0"/>
              <a:t>Submit what you  have:</a:t>
            </a:r>
          </a:p>
          <a:p>
            <a:pPr marL="2171700" lvl="4" indent="-342900">
              <a:buFont typeface="Arial" panose="020B0604020202020204" pitchFamily="34" charset="0"/>
              <a:buChar char="•"/>
            </a:pPr>
            <a:r>
              <a:rPr lang="en-US" sz="2000" dirty="0" smtClean="0"/>
              <a:t>Most recent clinical evaluation, baseline history and physical</a:t>
            </a:r>
          </a:p>
          <a:p>
            <a:pPr marL="2171700" lvl="4" indent="-342900">
              <a:buFont typeface="Arial" panose="020B0604020202020204" pitchFamily="34" charset="0"/>
              <a:buChar char="•"/>
            </a:pPr>
            <a:r>
              <a:rPr lang="en-US" sz="2000" dirty="0" smtClean="0"/>
              <a:t>Provide plan for obtaining information</a:t>
            </a:r>
          </a:p>
          <a:p>
            <a:pPr marL="2171700" lvl="4" indent="-342900">
              <a:buFont typeface="Arial" panose="020B0604020202020204" pitchFamily="34" charset="0"/>
              <a:buChar char="•"/>
            </a:pPr>
            <a:r>
              <a:rPr lang="en-US" sz="2000" dirty="0" smtClean="0"/>
              <a:t>Provide a summary of the event and treatment to date</a:t>
            </a:r>
          </a:p>
          <a:p>
            <a:pPr marL="1714500" lvl="3" indent="-342900">
              <a:buFont typeface="Arial" panose="020B0604020202020204" pitchFamily="34" charset="0"/>
              <a:buChar char="•"/>
            </a:pPr>
            <a:r>
              <a:rPr lang="en-US" sz="2000" dirty="0" smtClean="0"/>
              <a:t>When additional information becomes available – amend the report or provide dated sequelae follow up information </a:t>
            </a:r>
          </a:p>
          <a:p>
            <a:pPr lvl="3"/>
            <a:endParaRPr lang="en-US" sz="2000" dirty="0" smtClean="0"/>
          </a:p>
          <a:p>
            <a:pPr lvl="3"/>
            <a:endParaRPr lang="en-US" sz="2000" dirty="0" smtClean="0"/>
          </a:p>
        </p:txBody>
      </p:sp>
    </p:spTree>
    <p:extLst>
      <p:ext uri="{BB962C8B-B14F-4D97-AF65-F5344CB8AC3E}">
        <p14:creationId xmlns:p14="http://schemas.microsoft.com/office/powerpoint/2010/main" val="14966914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18124"/>
            <a:ext cx="8915400" cy="584775"/>
          </a:xfrm>
          <a:prstGeom prst="rect">
            <a:avLst/>
          </a:prstGeom>
        </p:spPr>
        <p:txBody>
          <a:bodyPr wrap="square">
            <a:spAutoFit/>
          </a:bodyPr>
          <a:lstStyle/>
          <a:p>
            <a:pPr algn="ctr"/>
            <a:endParaRPr lang="en-US" sz="800" b="1" dirty="0"/>
          </a:p>
          <a:p>
            <a:pPr algn="ctr"/>
            <a:r>
              <a:rPr lang="en-US" b="1" dirty="0">
                <a:solidFill>
                  <a:srgbClr val="0070C0"/>
                </a:solidFill>
              </a:rPr>
              <a:t>Expedited </a:t>
            </a:r>
            <a:r>
              <a:rPr lang="en-US" b="1" dirty="0" smtClean="0">
                <a:solidFill>
                  <a:srgbClr val="0070C0"/>
                </a:solidFill>
              </a:rPr>
              <a:t>AE Follow-Up Reporting </a:t>
            </a:r>
          </a:p>
        </p:txBody>
      </p:sp>
      <p:sp>
        <p:nvSpPr>
          <p:cNvPr id="3" name="Rectangle 2"/>
          <p:cNvSpPr/>
          <p:nvPr/>
        </p:nvSpPr>
        <p:spPr>
          <a:xfrm>
            <a:off x="1143000" y="133349"/>
            <a:ext cx="6629400" cy="584775"/>
          </a:xfrm>
          <a:prstGeom prst="rect">
            <a:avLst/>
          </a:prstGeom>
        </p:spPr>
        <p:txBody>
          <a:bodyPr wrap="square">
            <a:spAutoFit/>
          </a:bodyPr>
          <a:lstStyle/>
          <a:p>
            <a:pPr algn="ctr"/>
            <a:r>
              <a:rPr lang="en-US" sz="3200" b="1" dirty="0" smtClean="0"/>
              <a:t>Regulatory Reporting </a:t>
            </a:r>
            <a:endParaRPr lang="en-US" sz="3200" b="1" dirty="0"/>
          </a:p>
        </p:txBody>
      </p:sp>
      <p:sp>
        <p:nvSpPr>
          <p:cNvPr id="5" name="Rectangle 4"/>
          <p:cNvSpPr/>
          <p:nvPr/>
        </p:nvSpPr>
        <p:spPr>
          <a:xfrm>
            <a:off x="-304800" y="1336601"/>
            <a:ext cx="8458200" cy="3785652"/>
          </a:xfrm>
          <a:prstGeom prst="rect">
            <a:avLst/>
          </a:prstGeom>
        </p:spPr>
        <p:txBody>
          <a:bodyPr wrap="square">
            <a:spAutoFit/>
          </a:bodyPr>
          <a:lstStyle/>
          <a:p>
            <a:pPr marL="1714500" lvl="3" indent="-342900">
              <a:buFont typeface="Arial" panose="020B0604020202020204" pitchFamily="34" charset="0"/>
              <a:buChar char="•"/>
            </a:pPr>
            <a:endParaRPr lang="en-US" sz="2000" dirty="0" smtClean="0"/>
          </a:p>
          <a:p>
            <a:pPr lvl="3"/>
            <a:r>
              <a:rPr lang="en-US" sz="2000" dirty="0" smtClean="0"/>
              <a:t>Follow-up is required when:</a:t>
            </a:r>
          </a:p>
          <a:p>
            <a:pPr marL="1714500" lvl="3" indent="-342900">
              <a:buFont typeface="Arial" panose="020B0604020202020204" pitchFamily="34" charset="0"/>
              <a:buChar char="•"/>
            </a:pPr>
            <a:r>
              <a:rPr lang="en-US" sz="2000" dirty="0"/>
              <a:t>t</a:t>
            </a:r>
            <a:r>
              <a:rPr lang="en-US" sz="2000" dirty="0" smtClean="0"/>
              <a:t>here’s a change in the cause/or relatedness of the experience</a:t>
            </a:r>
          </a:p>
          <a:p>
            <a:pPr marL="1714500" lvl="3" indent="-342900">
              <a:buFont typeface="Arial" panose="020B0604020202020204" pitchFamily="34" charset="0"/>
              <a:buChar char="•"/>
            </a:pPr>
            <a:r>
              <a:rPr lang="en-US" sz="2000" dirty="0" smtClean="0"/>
              <a:t>new information on a death becomes available</a:t>
            </a:r>
          </a:p>
          <a:p>
            <a:pPr marL="1714500" lvl="3" indent="-342900">
              <a:buFont typeface="Arial" panose="020B0604020202020204" pitchFamily="34" charset="0"/>
              <a:buChar char="•"/>
            </a:pPr>
            <a:r>
              <a:rPr lang="en-US" sz="2000" dirty="0"/>
              <a:t>r</a:t>
            </a:r>
            <a:r>
              <a:rPr lang="en-US" sz="2000" dirty="0" smtClean="0"/>
              <a:t>equested by the regulatory/oversight group</a:t>
            </a:r>
          </a:p>
          <a:p>
            <a:pPr lvl="3"/>
            <a:endParaRPr lang="en-US" sz="2000" dirty="0" smtClean="0"/>
          </a:p>
          <a:p>
            <a:pPr lvl="3"/>
            <a:r>
              <a:rPr lang="en-US" sz="2000" dirty="0"/>
              <a:t>Follow-up </a:t>
            </a:r>
            <a:r>
              <a:rPr lang="en-US" sz="2000" dirty="0" smtClean="0"/>
              <a:t>report is </a:t>
            </a:r>
            <a:r>
              <a:rPr lang="en-US" sz="2000" i="1" dirty="0" smtClean="0"/>
              <a:t>NOT</a:t>
            </a:r>
            <a:r>
              <a:rPr lang="en-US" sz="2000" dirty="0"/>
              <a:t> </a:t>
            </a:r>
            <a:r>
              <a:rPr lang="en-US" sz="2000" dirty="0" smtClean="0"/>
              <a:t>required </a:t>
            </a:r>
            <a:r>
              <a:rPr lang="en-US" sz="2000" dirty="0"/>
              <a:t>when:</a:t>
            </a:r>
          </a:p>
          <a:p>
            <a:pPr marL="1714500" lvl="3" indent="-342900">
              <a:buFont typeface="Arial" panose="020B0604020202020204" pitchFamily="34" charset="0"/>
              <a:buChar char="•"/>
            </a:pPr>
            <a:r>
              <a:rPr lang="en-US" sz="2000" dirty="0" smtClean="0"/>
              <a:t>the AE resolves</a:t>
            </a:r>
          </a:p>
          <a:p>
            <a:pPr marL="2171700" lvl="4" indent="-342900">
              <a:buFont typeface="Arial" panose="020B0604020202020204" pitchFamily="34" charset="0"/>
              <a:buChar char="•"/>
            </a:pPr>
            <a:r>
              <a:rPr lang="en-US" sz="2000" i="1" dirty="0" smtClean="0"/>
              <a:t>resolved date will be noted on the adverse event case report form CRF</a:t>
            </a:r>
            <a:endParaRPr lang="en-US" sz="2000" i="1" dirty="0"/>
          </a:p>
          <a:p>
            <a:pPr lvl="3"/>
            <a:endParaRPr lang="en-US" sz="2000" dirty="0" smtClean="0"/>
          </a:p>
        </p:txBody>
      </p:sp>
    </p:spTree>
    <p:extLst>
      <p:ext uri="{BB962C8B-B14F-4D97-AF65-F5344CB8AC3E}">
        <p14:creationId xmlns:p14="http://schemas.microsoft.com/office/powerpoint/2010/main" val="3544985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Ophth-WIDE-white</Template>
  <TotalTime>2305</TotalTime>
  <Words>10489</Words>
  <Application>Microsoft Office PowerPoint</Application>
  <PresentationFormat>On-screen Show (16:9)</PresentationFormat>
  <Paragraphs>1339</Paragraphs>
  <Slides>112</Slides>
  <Notes>24</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Blank Presentation</vt:lpstr>
      <vt:lpstr>Academy for Research Professionals  2017 Fall Workshop  ESSENTIAL DOCUMENTATION (Part 1)  SAFETY of the SUBJECT (Part 2) </vt:lpstr>
      <vt:lpstr>PowerPoint Presentation</vt:lpstr>
      <vt:lpstr>       DOCUMENTATION (Part 1) </vt:lpstr>
      <vt:lpstr>Objectives</vt:lpstr>
      <vt:lpstr>PowerPoint Presentation</vt:lpstr>
      <vt:lpstr>BACKGROUND </vt:lpstr>
      <vt:lpstr>CLINICAL RESEARCH GUIDELINES </vt:lpstr>
      <vt:lpstr>Regulations &amp; Guidelines Declaration of Helsinki: Contents underpin the Principles of ICH GCP </vt:lpstr>
      <vt:lpstr>Regulations &amp; Guidelines </vt:lpstr>
      <vt:lpstr>PowerPoint Presentation</vt:lpstr>
      <vt:lpstr>PowerPoint Presentation</vt:lpstr>
      <vt:lpstr>PowerPoint Presentation</vt:lpstr>
      <vt:lpstr>PowerPoint Presentation</vt:lpstr>
      <vt:lpstr>REGULATORY BINDER </vt:lpstr>
      <vt:lpstr>                ICH E6 Consolidation Guide for GCP regulations:  Essential Documents should be collected and filed in the  Regulatory Binder for each clinical study.  Sections for Collection of Documents:  1.  Before the clinical phase of the study commences  2.  During the clinical conduct of the study  3.  After completion or termination of the study   **Required for both observational and interventional clinical research studies</vt:lpstr>
      <vt:lpstr>Essential Documents - Regulatory Binder</vt:lpstr>
      <vt:lpstr>REGULATORY BINDER </vt:lpstr>
      <vt:lpstr>PowerPoint Presentation</vt:lpstr>
      <vt:lpstr>Checklist of Essential Documents</vt:lpstr>
      <vt:lpstr>Table of Contents List of Essential Documents</vt:lpstr>
      <vt:lpstr>PowerPoint Presentation</vt:lpstr>
      <vt:lpstr>Protocol &amp; Amendments</vt:lpstr>
      <vt:lpstr>PowerPoint Presentation</vt:lpstr>
      <vt:lpstr>IRB Documentation &amp; Approvals </vt:lpstr>
      <vt:lpstr>PowerPoint Presentation</vt:lpstr>
      <vt:lpstr>Informed Consent Documents</vt:lpstr>
      <vt:lpstr>Signed Consent Documents</vt:lpstr>
      <vt:lpstr>Investigator Qualification</vt:lpstr>
      <vt:lpstr>Clinical Investigator’s Brochure (IB)</vt:lpstr>
      <vt:lpstr>FDA Documentation</vt:lpstr>
      <vt:lpstr>PowerPoint Presentation</vt:lpstr>
      <vt:lpstr>Delegation of Authority Log (DoR) </vt:lpstr>
      <vt:lpstr>PowerPoint Presentation</vt:lpstr>
      <vt:lpstr>Research Team Training</vt:lpstr>
      <vt:lpstr>PowerPoint Presentation</vt:lpstr>
      <vt:lpstr>Financial Disclosure Forms (FDF)</vt:lpstr>
      <vt:lpstr>Screening/Enrollment</vt:lpstr>
      <vt:lpstr>Subject Visit Tracking Log</vt:lpstr>
      <vt:lpstr>Study Product Records</vt:lpstr>
      <vt:lpstr>Local Clinical Lab Certificates/Reference Ranges</vt:lpstr>
      <vt:lpstr>PowerPoint Presentation</vt:lpstr>
      <vt:lpstr>Serious Adverse Events (SAEs)</vt:lpstr>
      <vt:lpstr>Clinical Site Monitoring Visits</vt:lpstr>
      <vt:lpstr>Study Communication</vt:lpstr>
      <vt:lpstr>Guideline for Writing Notes to File</vt:lpstr>
      <vt:lpstr>Guideline for Writing Notes to File</vt:lpstr>
      <vt:lpstr>PowerPoint Presentation</vt:lpstr>
      <vt:lpstr>PowerPoint Presentation</vt:lpstr>
      <vt:lpstr> Key Members for Source Data Lifecycle to Achieve Data Integrity</vt:lpstr>
      <vt:lpstr>PowerPoint Presentation</vt:lpstr>
      <vt:lpstr>Documentation</vt:lpstr>
      <vt:lpstr>Source Documentation</vt:lpstr>
      <vt:lpstr>Capturing Study Information</vt:lpstr>
      <vt:lpstr>Capturing Study Information</vt:lpstr>
      <vt:lpstr>Study Documentation</vt:lpstr>
      <vt:lpstr>Attributes of GDP:  “ALCOA”</vt:lpstr>
      <vt:lpstr>PowerPoint Presentation</vt:lpstr>
      <vt:lpstr>Correcting Study Information</vt:lpstr>
      <vt:lpstr>PowerPoint Presentation</vt:lpstr>
      <vt:lpstr>Optimize Documents</vt:lpstr>
      <vt:lpstr>PowerPoint Presentation</vt:lpstr>
      <vt:lpstr>PowerPoint Presentation</vt:lpstr>
      <vt:lpstr>PowerPoint Presentation</vt:lpstr>
      <vt:lpstr>Changes will effect:     1) Informed Consent Requirements  - Concise summary of ‘key information’         - Updated pre-negotiated language with central IRBs, NCI,CIRB, and commercial    - Future use of biospecimen disclosure   - Commercial use disclosure  - Whole genome sequencing disclosure (WGS)    2)  Continuing Review Reduction    3)  New FWA and OHRP Reach  - IRBs no longer need to submit IRB members to OHRP  - OHRP has direct regulatory jurisdiction over external IRBs                                                                        **FDA is Not a Common Rule Agency</vt:lpstr>
      <vt:lpstr>PowerPoint Presentation</vt:lpstr>
      <vt:lpstr>PowerPoint Presentation</vt:lpstr>
      <vt:lpstr>Objectives </vt:lpstr>
      <vt:lpstr>Safety of the Subjects (Part 2)</vt:lpstr>
      <vt:lpstr>Regulatory Guidelines for Safety Reporting </vt:lpstr>
      <vt:lpstr>Safety Reporting</vt:lpstr>
      <vt:lpstr>Terms</vt:lpstr>
      <vt:lpstr>Terms</vt:lpstr>
      <vt:lpstr>Definitions  FDA revised requirements 21 CFR  312.32 and 312.64(b)</vt:lpstr>
      <vt:lpstr> Safety Reporting Definitions  </vt:lpstr>
      <vt:lpstr>Safety Reporting Definitions  </vt:lpstr>
      <vt:lpstr>Safety Reporting Definitions  </vt:lpstr>
      <vt:lpstr>Safety Reporting Definitions  </vt:lpstr>
      <vt:lpstr>Safety Reporting Definitions  </vt:lpstr>
      <vt:lpstr>Protocol Adherence</vt:lpstr>
      <vt:lpstr>PowerPoint Presentation</vt:lpstr>
      <vt:lpstr>PowerPoint Presentation</vt:lpstr>
      <vt:lpstr>PowerPoint Presentation</vt:lpstr>
      <vt:lpstr>PowerPoint Presentation</vt:lpstr>
      <vt:lpstr>Adverse Event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Reporting  </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“ESSENTIAL” DOCUMENTATION  Role of the RESEARCH COORDINATOR  Best Practices 21CFR Part 11</dc:title>
  <dc:creator>Microsoft Office User</dc:creator>
  <cp:lastModifiedBy>Sinkey, Christine A</cp:lastModifiedBy>
  <cp:revision>196</cp:revision>
  <dcterms:created xsi:type="dcterms:W3CDTF">2016-11-02T18:09:31Z</dcterms:created>
  <dcterms:modified xsi:type="dcterms:W3CDTF">2017-09-07T14:26:46Z</dcterms:modified>
</cp:coreProperties>
</file>